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4"/>
  </p:notesMasterIdLst>
  <p:handoutMasterIdLst>
    <p:handoutMasterId r:id="rId125"/>
  </p:handoutMasterIdLst>
  <p:sldIdLst>
    <p:sldId id="256" r:id="rId2"/>
    <p:sldId id="417" r:id="rId3"/>
    <p:sldId id="257" r:id="rId4"/>
    <p:sldId id="258" r:id="rId5"/>
    <p:sldId id="259" r:id="rId6"/>
    <p:sldId id="260" r:id="rId7"/>
    <p:sldId id="261" r:id="rId8"/>
    <p:sldId id="262" r:id="rId9"/>
    <p:sldId id="294" r:id="rId10"/>
    <p:sldId id="295" r:id="rId11"/>
    <p:sldId id="297" r:id="rId12"/>
    <p:sldId id="311" r:id="rId13"/>
    <p:sldId id="298" r:id="rId14"/>
    <p:sldId id="299" r:id="rId15"/>
    <p:sldId id="300" r:id="rId16"/>
    <p:sldId id="301" r:id="rId17"/>
    <p:sldId id="302" r:id="rId18"/>
    <p:sldId id="303" r:id="rId19"/>
    <p:sldId id="304" r:id="rId20"/>
    <p:sldId id="310" r:id="rId21"/>
    <p:sldId id="306" r:id="rId22"/>
    <p:sldId id="307" r:id="rId23"/>
    <p:sldId id="312" r:id="rId24"/>
    <p:sldId id="314" r:id="rId25"/>
    <p:sldId id="308" r:id="rId26"/>
    <p:sldId id="309" r:id="rId27"/>
    <p:sldId id="267" r:id="rId28"/>
    <p:sldId id="268" r:id="rId29"/>
    <p:sldId id="269" r:id="rId30"/>
    <p:sldId id="270" r:id="rId31"/>
    <p:sldId id="271" r:id="rId32"/>
    <p:sldId id="272" r:id="rId33"/>
    <p:sldId id="273" r:id="rId34"/>
    <p:sldId id="274" r:id="rId35"/>
    <p:sldId id="275" r:id="rId36"/>
    <p:sldId id="276" r:id="rId37"/>
    <p:sldId id="277" r:id="rId38"/>
    <p:sldId id="278" r:id="rId39"/>
    <p:sldId id="279" r:id="rId40"/>
    <p:sldId id="415" r:id="rId41"/>
    <p:sldId id="313" r:id="rId42"/>
    <p:sldId id="315" r:id="rId43"/>
    <p:sldId id="316" r:id="rId44"/>
    <p:sldId id="317" r:id="rId45"/>
    <p:sldId id="318" r:id="rId46"/>
    <p:sldId id="319" r:id="rId47"/>
    <p:sldId id="320" r:id="rId48"/>
    <p:sldId id="321" r:id="rId49"/>
    <p:sldId id="344" r:id="rId50"/>
    <p:sldId id="322" r:id="rId51"/>
    <p:sldId id="414" r:id="rId52"/>
    <p:sldId id="324" r:id="rId53"/>
    <p:sldId id="325" r:id="rId54"/>
    <p:sldId id="326" r:id="rId55"/>
    <p:sldId id="327" r:id="rId56"/>
    <p:sldId id="328" r:id="rId57"/>
    <p:sldId id="329" r:id="rId58"/>
    <p:sldId id="330" r:id="rId59"/>
    <p:sldId id="370" r:id="rId60"/>
    <p:sldId id="371" r:id="rId61"/>
    <p:sldId id="372" r:id="rId62"/>
    <p:sldId id="373" r:id="rId63"/>
    <p:sldId id="374" r:id="rId64"/>
    <p:sldId id="331" r:id="rId65"/>
    <p:sldId id="332" r:id="rId66"/>
    <p:sldId id="345" r:id="rId67"/>
    <p:sldId id="375" r:id="rId68"/>
    <p:sldId id="349" r:id="rId69"/>
    <p:sldId id="351" r:id="rId70"/>
    <p:sldId id="352" r:id="rId71"/>
    <p:sldId id="418" r:id="rId72"/>
    <p:sldId id="355" r:id="rId73"/>
    <p:sldId id="356" r:id="rId74"/>
    <p:sldId id="416" r:id="rId75"/>
    <p:sldId id="357" r:id="rId76"/>
    <p:sldId id="358" r:id="rId77"/>
    <p:sldId id="359" r:id="rId78"/>
    <p:sldId id="360" r:id="rId79"/>
    <p:sldId id="361" r:id="rId80"/>
    <p:sldId id="362" r:id="rId81"/>
    <p:sldId id="363" r:id="rId82"/>
    <p:sldId id="364" r:id="rId83"/>
    <p:sldId id="419" r:id="rId84"/>
    <p:sldId id="365" r:id="rId85"/>
    <p:sldId id="366" r:id="rId86"/>
    <p:sldId id="367" r:id="rId87"/>
    <p:sldId id="368" r:id="rId88"/>
    <p:sldId id="369" r:id="rId89"/>
    <p:sldId id="333" r:id="rId90"/>
    <p:sldId id="334" r:id="rId91"/>
    <p:sldId id="335" r:id="rId92"/>
    <p:sldId id="376" r:id="rId93"/>
    <p:sldId id="336" r:id="rId94"/>
    <p:sldId id="337" r:id="rId95"/>
    <p:sldId id="338" r:id="rId96"/>
    <p:sldId id="339" r:id="rId97"/>
    <p:sldId id="340" r:id="rId98"/>
    <p:sldId id="377" r:id="rId99"/>
    <p:sldId id="341" r:id="rId100"/>
    <p:sldId id="378" r:id="rId101"/>
    <p:sldId id="342" r:id="rId102"/>
    <p:sldId id="379" r:id="rId103"/>
    <p:sldId id="343" r:id="rId104"/>
    <p:sldId id="380" r:id="rId105"/>
    <p:sldId id="398" r:id="rId106"/>
    <p:sldId id="412" r:id="rId107"/>
    <p:sldId id="401" r:id="rId108"/>
    <p:sldId id="413" r:id="rId109"/>
    <p:sldId id="384" r:id="rId110"/>
    <p:sldId id="385" r:id="rId111"/>
    <p:sldId id="386" r:id="rId112"/>
    <p:sldId id="387" r:id="rId113"/>
    <p:sldId id="402" r:id="rId114"/>
    <p:sldId id="403" r:id="rId115"/>
    <p:sldId id="404" r:id="rId116"/>
    <p:sldId id="405" r:id="rId117"/>
    <p:sldId id="406" r:id="rId118"/>
    <p:sldId id="407" r:id="rId119"/>
    <p:sldId id="408" r:id="rId120"/>
    <p:sldId id="409" r:id="rId121"/>
    <p:sldId id="410" r:id="rId122"/>
    <p:sldId id="411" r:id="rId123"/>
  </p:sldIdLst>
  <p:sldSz cx="9144000" cy="6858000" type="screen4x3"/>
  <p:notesSz cx="6761163" cy="99314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8">
          <p15:clr>
            <a:srgbClr val="A4A3A4"/>
          </p15:clr>
        </p15:guide>
        <p15:guide id="2" pos="213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64C6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8358" autoAdjust="0"/>
    <p:restoredTop sz="84545" autoAdjust="0"/>
  </p:normalViewPr>
  <p:slideViewPr>
    <p:cSldViewPr>
      <p:cViewPr varScale="1">
        <p:scale>
          <a:sx n="79" d="100"/>
          <a:sy n="79" d="100"/>
        </p:scale>
        <p:origin x="618" y="51"/>
      </p:cViewPr>
      <p:guideLst>
        <p:guide orient="horz" pos="2160"/>
        <p:guide pos="2880"/>
      </p:guideLst>
    </p:cSldViewPr>
  </p:slideViewPr>
  <p:notesTextViewPr>
    <p:cViewPr>
      <p:scale>
        <a:sx n="100" d="100"/>
        <a:sy n="100" d="100"/>
      </p:scale>
      <p:origin x="0" y="0"/>
    </p:cViewPr>
  </p:notesTextViewPr>
  <p:notesViewPr>
    <p:cSldViewPr>
      <p:cViewPr>
        <p:scale>
          <a:sx n="100" d="100"/>
          <a:sy n="100" d="100"/>
        </p:scale>
        <p:origin x="-828" y="2514"/>
      </p:cViewPr>
      <p:guideLst>
        <p:guide orient="horz" pos="3128"/>
        <p:guide pos="213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theme" Target="theme/theme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notesMaster" Target="notesMasters/notesMaster1.xml"/><Relationship Id="rId12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4A60A-72AF-A339-3642-6619439C568A}"/>
              </a:ext>
            </a:extLst>
          </p:cNvPr>
          <p:cNvSpPr>
            <a:spLocks noGrp="1"/>
          </p:cNvSpPr>
          <p:nvPr>
            <p:ph type="hdr" sz="quarter"/>
          </p:nvPr>
        </p:nvSpPr>
        <p:spPr>
          <a:xfrm>
            <a:off x="0" y="0"/>
            <a:ext cx="2930525" cy="496888"/>
          </a:xfrm>
          <a:prstGeom prst="rect">
            <a:avLst/>
          </a:prstGeom>
        </p:spPr>
        <p:txBody>
          <a:bodyPr vert="horz" lIns="91440" tIns="45720" rIns="91440" bIns="45720" rtlCol="0"/>
          <a:lstStyle>
            <a:lvl1pPr algn="l">
              <a:defRPr sz="1200">
                <a:latin typeface="Arial" charset="0"/>
              </a:defRPr>
            </a:lvl1pPr>
          </a:lstStyle>
          <a:p>
            <a:pPr>
              <a:defRPr/>
            </a:pPr>
            <a:endParaRPr lang="sr-Latn-CS"/>
          </a:p>
        </p:txBody>
      </p:sp>
      <p:sp>
        <p:nvSpPr>
          <p:cNvPr id="3" name="Date Placeholder 2">
            <a:extLst>
              <a:ext uri="{FF2B5EF4-FFF2-40B4-BE49-F238E27FC236}">
                <a16:creationId xmlns:a16="http://schemas.microsoft.com/office/drawing/2014/main" id="{653952C8-7640-D3F5-EC68-0F87CF13151F}"/>
              </a:ext>
            </a:extLst>
          </p:cNvPr>
          <p:cNvSpPr>
            <a:spLocks noGrp="1"/>
          </p:cNvSpPr>
          <p:nvPr>
            <p:ph type="dt" sz="quarter" idx="1"/>
          </p:nvPr>
        </p:nvSpPr>
        <p:spPr>
          <a:xfrm>
            <a:off x="3829050" y="0"/>
            <a:ext cx="2930525" cy="496888"/>
          </a:xfrm>
          <a:prstGeom prst="rect">
            <a:avLst/>
          </a:prstGeom>
        </p:spPr>
        <p:txBody>
          <a:bodyPr vert="horz" lIns="91440" tIns="45720" rIns="91440" bIns="45720" rtlCol="0"/>
          <a:lstStyle>
            <a:lvl1pPr algn="r">
              <a:defRPr sz="1200">
                <a:latin typeface="Arial" charset="0"/>
              </a:defRPr>
            </a:lvl1pPr>
          </a:lstStyle>
          <a:p>
            <a:pPr>
              <a:defRPr/>
            </a:pPr>
            <a:fld id="{7F4E10C2-5639-4390-9420-A3E1AC99069E}" type="datetimeFigureOut">
              <a:rPr lang="sr-Latn-CS"/>
              <a:pPr>
                <a:defRPr/>
              </a:pPr>
              <a:t>2.9.2023.</a:t>
            </a:fld>
            <a:endParaRPr lang="sr-Latn-CS"/>
          </a:p>
        </p:txBody>
      </p:sp>
      <p:sp>
        <p:nvSpPr>
          <p:cNvPr id="4" name="Footer Placeholder 3">
            <a:extLst>
              <a:ext uri="{FF2B5EF4-FFF2-40B4-BE49-F238E27FC236}">
                <a16:creationId xmlns:a16="http://schemas.microsoft.com/office/drawing/2014/main" id="{F06359C7-36E8-32D4-E602-93AFC5910639}"/>
              </a:ext>
            </a:extLst>
          </p:cNvPr>
          <p:cNvSpPr>
            <a:spLocks noGrp="1"/>
          </p:cNvSpPr>
          <p:nvPr>
            <p:ph type="ftr" sz="quarter" idx="2"/>
          </p:nvPr>
        </p:nvSpPr>
        <p:spPr>
          <a:xfrm>
            <a:off x="0" y="9432925"/>
            <a:ext cx="2930525" cy="496888"/>
          </a:xfrm>
          <a:prstGeom prst="rect">
            <a:avLst/>
          </a:prstGeom>
        </p:spPr>
        <p:txBody>
          <a:bodyPr vert="horz" lIns="91440" tIns="45720" rIns="91440" bIns="45720" rtlCol="0" anchor="b"/>
          <a:lstStyle>
            <a:lvl1pPr algn="l">
              <a:defRPr sz="1200">
                <a:latin typeface="Arial" charset="0"/>
              </a:defRPr>
            </a:lvl1pPr>
          </a:lstStyle>
          <a:p>
            <a:pPr>
              <a:defRPr/>
            </a:pPr>
            <a:endParaRPr lang="sr-Latn-CS"/>
          </a:p>
        </p:txBody>
      </p:sp>
      <p:sp>
        <p:nvSpPr>
          <p:cNvPr id="5" name="Slide Number Placeholder 4">
            <a:extLst>
              <a:ext uri="{FF2B5EF4-FFF2-40B4-BE49-F238E27FC236}">
                <a16:creationId xmlns:a16="http://schemas.microsoft.com/office/drawing/2014/main" id="{49144CCE-1B3E-4B27-4A52-ACD096A8894C}"/>
              </a:ext>
            </a:extLst>
          </p:cNvPr>
          <p:cNvSpPr>
            <a:spLocks noGrp="1"/>
          </p:cNvSpPr>
          <p:nvPr>
            <p:ph type="sldNum" sz="quarter" idx="3"/>
          </p:nvPr>
        </p:nvSpPr>
        <p:spPr>
          <a:xfrm>
            <a:off x="3829050" y="9432925"/>
            <a:ext cx="2930525" cy="496888"/>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7785E876-B619-4237-90CA-7D325EC1973F}" type="slidenum">
              <a:rPr lang="sr-Latn-CS" altLang="sr-Latn-RS"/>
              <a:pPr/>
              <a:t>‹#›</a:t>
            </a:fld>
            <a:endParaRPr lang="sr-Latn-CS" altLang="sr-Latn-R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8860338-DB2E-64EB-EF6F-772C2D554B23}"/>
              </a:ext>
            </a:extLst>
          </p:cNvPr>
          <p:cNvSpPr>
            <a:spLocks noGrp="1"/>
          </p:cNvSpPr>
          <p:nvPr>
            <p:ph type="hdr" sz="quarter"/>
          </p:nvPr>
        </p:nvSpPr>
        <p:spPr>
          <a:xfrm>
            <a:off x="0" y="0"/>
            <a:ext cx="2930525" cy="496888"/>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sr-Latn-CS"/>
          </a:p>
        </p:txBody>
      </p:sp>
      <p:sp>
        <p:nvSpPr>
          <p:cNvPr id="3" name="Date Placeholder 2">
            <a:extLst>
              <a:ext uri="{FF2B5EF4-FFF2-40B4-BE49-F238E27FC236}">
                <a16:creationId xmlns:a16="http://schemas.microsoft.com/office/drawing/2014/main" id="{20406420-A626-438F-B275-1160C37D3E7A}"/>
              </a:ext>
            </a:extLst>
          </p:cNvPr>
          <p:cNvSpPr>
            <a:spLocks noGrp="1"/>
          </p:cNvSpPr>
          <p:nvPr>
            <p:ph type="dt" idx="1"/>
          </p:nvPr>
        </p:nvSpPr>
        <p:spPr>
          <a:xfrm>
            <a:off x="3829050" y="0"/>
            <a:ext cx="2930525" cy="496888"/>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5154222E-D8F8-432B-AEBB-41BB87D0D04B}" type="datetimeFigureOut">
              <a:rPr lang="sr-Latn-CS"/>
              <a:pPr>
                <a:defRPr/>
              </a:pPr>
              <a:t>2.9.2023.</a:t>
            </a:fld>
            <a:endParaRPr lang="sr-Latn-CS"/>
          </a:p>
        </p:txBody>
      </p:sp>
      <p:sp>
        <p:nvSpPr>
          <p:cNvPr id="4" name="Slide Image Placeholder 3">
            <a:extLst>
              <a:ext uri="{FF2B5EF4-FFF2-40B4-BE49-F238E27FC236}">
                <a16:creationId xmlns:a16="http://schemas.microsoft.com/office/drawing/2014/main" id="{7AE2ECB0-C5D3-D000-5403-FF80EE10389E}"/>
              </a:ext>
            </a:extLst>
          </p:cNvPr>
          <p:cNvSpPr>
            <a:spLocks noGrp="1" noRot="1" noChangeAspect="1"/>
          </p:cNvSpPr>
          <p:nvPr>
            <p:ph type="sldImg" idx="2"/>
          </p:nvPr>
        </p:nvSpPr>
        <p:spPr>
          <a:xfrm>
            <a:off x="898525" y="744538"/>
            <a:ext cx="4964113" cy="3724275"/>
          </a:xfrm>
          <a:prstGeom prst="rect">
            <a:avLst/>
          </a:prstGeom>
          <a:noFill/>
          <a:ln w="12700">
            <a:solidFill>
              <a:prstClr val="black"/>
            </a:solidFill>
          </a:ln>
        </p:spPr>
        <p:txBody>
          <a:bodyPr vert="horz" lIns="91440" tIns="45720" rIns="91440" bIns="45720" rtlCol="0" anchor="ctr"/>
          <a:lstStyle/>
          <a:p>
            <a:pPr lvl="0"/>
            <a:endParaRPr lang="sr-Latn-CS" noProof="0"/>
          </a:p>
        </p:txBody>
      </p:sp>
      <p:sp>
        <p:nvSpPr>
          <p:cNvPr id="5" name="Notes Placeholder 4">
            <a:extLst>
              <a:ext uri="{FF2B5EF4-FFF2-40B4-BE49-F238E27FC236}">
                <a16:creationId xmlns:a16="http://schemas.microsoft.com/office/drawing/2014/main" id="{FA210FAE-E6C2-5F12-A763-BC385529D3FC}"/>
              </a:ext>
            </a:extLst>
          </p:cNvPr>
          <p:cNvSpPr>
            <a:spLocks noGrp="1"/>
          </p:cNvSpPr>
          <p:nvPr>
            <p:ph type="body" sz="quarter" idx="3"/>
          </p:nvPr>
        </p:nvSpPr>
        <p:spPr>
          <a:xfrm>
            <a:off x="676275" y="4718050"/>
            <a:ext cx="5408613" cy="4468813"/>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sr-Latn-CS" noProof="0"/>
          </a:p>
        </p:txBody>
      </p:sp>
      <p:sp>
        <p:nvSpPr>
          <p:cNvPr id="6" name="Footer Placeholder 5">
            <a:extLst>
              <a:ext uri="{FF2B5EF4-FFF2-40B4-BE49-F238E27FC236}">
                <a16:creationId xmlns:a16="http://schemas.microsoft.com/office/drawing/2014/main" id="{5AF85220-D9DC-7B38-6C61-39DA20DB9F12}"/>
              </a:ext>
            </a:extLst>
          </p:cNvPr>
          <p:cNvSpPr>
            <a:spLocks noGrp="1"/>
          </p:cNvSpPr>
          <p:nvPr>
            <p:ph type="ftr" sz="quarter" idx="4"/>
          </p:nvPr>
        </p:nvSpPr>
        <p:spPr>
          <a:xfrm>
            <a:off x="0" y="9432925"/>
            <a:ext cx="2930525" cy="496888"/>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sr-Latn-CS"/>
          </a:p>
        </p:txBody>
      </p:sp>
      <p:sp>
        <p:nvSpPr>
          <p:cNvPr id="7" name="Slide Number Placeholder 6">
            <a:extLst>
              <a:ext uri="{FF2B5EF4-FFF2-40B4-BE49-F238E27FC236}">
                <a16:creationId xmlns:a16="http://schemas.microsoft.com/office/drawing/2014/main" id="{6E6E87FF-95BE-E02A-F3E4-AD96CE780957}"/>
              </a:ext>
            </a:extLst>
          </p:cNvPr>
          <p:cNvSpPr>
            <a:spLocks noGrp="1"/>
          </p:cNvSpPr>
          <p:nvPr>
            <p:ph type="sldNum" sz="quarter" idx="5"/>
          </p:nvPr>
        </p:nvSpPr>
        <p:spPr>
          <a:xfrm>
            <a:off x="3829050" y="9432925"/>
            <a:ext cx="2930525" cy="496888"/>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defRPr>
            </a:lvl1pPr>
          </a:lstStyle>
          <a:p>
            <a:fld id="{9F112700-1289-4B0B-97B0-05F985987D6E}" type="slidenum">
              <a:rPr lang="sr-Latn-CS" altLang="sr-Latn-RS"/>
              <a:pPr/>
              <a:t>‹#›</a:t>
            </a:fld>
            <a:endParaRPr lang="sr-Latn-CS" altLang="sr-Latn-R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a:extLst>
              <a:ext uri="{FF2B5EF4-FFF2-40B4-BE49-F238E27FC236}">
                <a16:creationId xmlns:a16="http://schemas.microsoft.com/office/drawing/2014/main" id="{8E44EEF1-9E50-07A5-7A4F-49C57D15D5E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9267" name="Notes Placeholder 2">
            <a:extLst>
              <a:ext uri="{FF2B5EF4-FFF2-40B4-BE49-F238E27FC236}">
                <a16:creationId xmlns:a16="http://schemas.microsoft.com/office/drawing/2014/main" id="{7B628294-B634-C926-659A-B9F63865437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eaLnBrk="1" hangingPunct="1">
              <a:spcBef>
                <a:spcPct val="0"/>
              </a:spcBef>
            </a:pPr>
            <a:r>
              <a:rPr lang="sr-Latn-CS" altLang="sr-Latn-RS">
                <a:latin typeface="Arial" panose="020B0604020202020204" pitchFamily="34" charset="0"/>
              </a:rPr>
              <a:t>Životni rizik</a:t>
            </a:r>
            <a:r>
              <a:rPr lang="en-US" altLang="sr-Latn-RS">
                <a:latin typeface="Arial" panose="020B0604020202020204" pitchFamily="34" charset="0"/>
              </a:rPr>
              <a:t> </a:t>
            </a:r>
            <a:r>
              <a:rPr lang="sr-Latn-CS" altLang="sr-Latn-RS">
                <a:latin typeface="Arial" panose="020B0604020202020204" pitchFamily="34" charset="0"/>
              </a:rPr>
              <a:t>dobijanja kalkuloze u opštoj populaciji pribljižno je </a:t>
            </a:r>
            <a:r>
              <a:rPr lang="en-US" altLang="sr-Latn-RS">
                <a:latin typeface="Arial" panose="020B0604020202020204" pitchFamily="34" charset="0"/>
              </a:rPr>
              <a:t>12% </a:t>
            </a:r>
            <a:r>
              <a:rPr lang="sr-Latn-CS" altLang="sr-Latn-RS">
                <a:latin typeface="Arial" panose="020B0604020202020204" pitchFamily="34" charset="0"/>
              </a:rPr>
              <a:t>za muškarce i </a:t>
            </a:r>
            <a:r>
              <a:rPr lang="en-US" altLang="sr-Latn-RS">
                <a:latin typeface="Arial" panose="020B0604020202020204" pitchFamily="34" charset="0"/>
              </a:rPr>
              <a:t>4% </a:t>
            </a:r>
            <a:r>
              <a:rPr lang="sr-Latn-CS" altLang="sr-Latn-RS">
                <a:latin typeface="Arial" panose="020B0604020202020204" pitchFamily="34" charset="0"/>
              </a:rPr>
              <a:t>za žene</a:t>
            </a:r>
            <a:r>
              <a:rPr lang="en-US" altLang="sr-Latn-RS">
                <a:latin typeface="Arial" panose="020B0604020202020204" pitchFamily="34" charset="0"/>
              </a:rPr>
              <a:t>. </a:t>
            </a:r>
            <a:r>
              <a:rPr lang="sr-Latn-CS" altLang="sr-Latn-RS">
                <a:latin typeface="Arial" panose="020B0604020202020204" pitchFamily="34" charset="0"/>
              </a:rPr>
              <a:t>Porodična anamneza udvostručuje rizik</a:t>
            </a:r>
            <a:r>
              <a:rPr lang="en-US" altLang="sr-Latn-RS">
                <a:latin typeface="Arial" panose="020B0604020202020204" pitchFamily="34" charset="0"/>
              </a:rPr>
              <a:t>. </a:t>
            </a:r>
            <a:r>
              <a:rPr lang="sr-Latn-CS" altLang="sr-Latn-RS">
                <a:latin typeface="Arial" panose="020B0604020202020204" pitchFamily="34" charset="0"/>
              </a:rPr>
              <a:t>Približno </a:t>
            </a:r>
            <a:r>
              <a:rPr lang="en-US" altLang="sr-Latn-RS">
                <a:latin typeface="Arial" panose="020B0604020202020204" pitchFamily="34" charset="0"/>
              </a:rPr>
              <a:t>30 million</a:t>
            </a:r>
            <a:r>
              <a:rPr lang="sr-Latn-CS" altLang="sr-Latn-RS">
                <a:latin typeface="Arial" panose="020B0604020202020204" pitchFamily="34" charset="0"/>
              </a:rPr>
              <a:t>a ljudi u Americi je pod rizikom. Vrh incidence je u dobi od </a:t>
            </a:r>
            <a:r>
              <a:rPr lang="en-US" altLang="sr-Latn-RS">
                <a:latin typeface="Arial" panose="020B0604020202020204" pitchFamily="34" charset="0"/>
              </a:rPr>
              <a:t>35-45 </a:t>
            </a:r>
            <a:r>
              <a:rPr lang="sr-Latn-CS" altLang="sr-Latn-RS">
                <a:latin typeface="Arial" panose="020B0604020202020204" pitchFamily="34" charset="0"/>
              </a:rPr>
              <a:t>god</a:t>
            </a:r>
            <a:r>
              <a:rPr lang="en-US" altLang="sr-Latn-RS">
                <a:latin typeface="Arial" panose="020B0604020202020204" pitchFamily="34" charset="0"/>
              </a:rPr>
              <a:t>, </a:t>
            </a:r>
            <a:r>
              <a:rPr lang="sr-Latn-CS" altLang="sr-Latn-RS">
                <a:latin typeface="Arial" panose="020B0604020202020204" pitchFamily="34" charset="0"/>
              </a:rPr>
              <a:t>ali se može desiti u bilo kojem dobu</a:t>
            </a:r>
            <a:r>
              <a:rPr lang="en-US" altLang="sr-Latn-RS">
                <a:latin typeface="Arial" panose="020B0604020202020204" pitchFamily="34" charset="0"/>
              </a:rPr>
              <a:t>. </a:t>
            </a:r>
            <a:r>
              <a:rPr lang="sr-Latn-CS" altLang="sr-Latn-RS">
                <a:latin typeface="Arial" panose="020B0604020202020204" pitchFamily="34" charset="0"/>
              </a:rPr>
              <a:t>Povišena incidenca u korelaciji je sa višim socio-ekonomskim statusom.</a:t>
            </a:r>
            <a:r>
              <a:rPr lang="en-US" altLang="sr-Latn-RS">
                <a:latin typeface="Arial" panose="020B0604020202020204" pitchFamily="34" charset="0"/>
              </a:rPr>
              <a:t> </a:t>
            </a:r>
          </a:p>
          <a:p>
            <a:pPr eaLnBrk="1" hangingPunct="1">
              <a:spcBef>
                <a:spcPct val="0"/>
              </a:spcBef>
            </a:pPr>
            <a:endParaRPr lang="sr-Latn-CS" altLang="sr-Latn-RS"/>
          </a:p>
        </p:txBody>
      </p:sp>
      <p:sp>
        <p:nvSpPr>
          <p:cNvPr id="139268" name="Slide Number Placeholder 3">
            <a:extLst>
              <a:ext uri="{FF2B5EF4-FFF2-40B4-BE49-F238E27FC236}">
                <a16:creationId xmlns:a16="http://schemas.microsoft.com/office/drawing/2014/main" id="{27F64E82-422B-2701-2F6C-861335A681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834C5F8-213B-4AE9-9761-391494F90E55}" type="slidenum">
              <a:rPr lang="sr-Latn-CS" altLang="sr-Latn-RS"/>
              <a:pPr eaLnBrk="1" hangingPunct="1"/>
              <a:t>3</a:t>
            </a:fld>
            <a:endParaRPr lang="sr-Latn-CS" altLang="sr-Latn-R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Slide Image Placeholder 1">
            <a:extLst>
              <a:ext uri="{FF2B5EF4-FFF2-40B4-BE49-F238E27FC236}">
                <a16:creationId xmlns:a16="http://schemas.microsoft.com/office/drawing/2014/main" id="{454A161B-6CA1-53C8-41B9-5E9555F9E2E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8483" name="Notes Placeholder 2">
            <a:extLst>
              <a:ext uri="{FF2B5EF4-FFF2-40B4-BE49-F238E27FC236}">
                <a16:creationId xmlns:a16="http://schemas.microsoft.com/office/drawing/2014/main" id="{B7C17B76-D812-614E-A1FE-51259E95D1A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sr-Latn-RS"/>
              <a:t>Cystinuria </a:t>
            </a:r>
            <a:r>
              <a:rPr lang="sr-Latn-CS" altLang="sr-Latn-RS"/>
              <a:t>je autozomno recesivni poremećaj reapsorpcije cistina i dibaznih aminokiselina (</a:t>
            </a:r>
            <a:r>
              <a:rPr lang="en-US" altLang="sr-Latn-RS"/>
              <a:t>ornithin, arginin, </a:t>
            </a:r>
            <a:r>
              <a:rPr lang="sr-Latn-CS" altLang="sr-Latn-RS"/>
              <a:t>i</a:t>
            </a:r>
            <a:r>
              <a:rPr lang="en-US" altLang="sr-Latn-RS"/>
              <a:t> lysin</a:t>
            </a:r>
            <a:r>
              <a:rPr lang="sr-Latn-CS" altLang="sr-Latn-RS"/>
              <a:t>) u proksimalnim renalnim tubulima i tankog creva</a:t>
            </a:r>
            <a:r>
              <a:rPr lang="en-US" altLang="sr-Latn-RS"/>
              <a:t>. </a:t>
            </a:r>
            <a:r>
              <a:rPr lang="sr-Latn-CS" altLang="sr-Latn-RS"/>
              <a:t>Kao screenig test natrijum nitroprusid kod kojeg se menja crvena u purpurnu boju.</a:t>
            </a:r>
          </a:p>
          <a:p>
            <a:pPr eaLnBrk="1" hangingPunct="1">
              <a:spcBef>
                <a:spcPct val="0"/>
              </a:spcBef>
            </a:pPr>
            <a:endParaRPr lang="sr-Latn-CS" altLang="sr-Latn-RS"/>
          </a:p>
        </p:txBody>
      </p:sp>
      <p:sp>
        <p:nvSpPr>
          <p:cNvPr id="148484" name="Slide Number Placeholder 3">
            <a:extLst>
              <a:ext uri="{FF2B5EF4-FFF2-40B4-BE49-F238E27FC236}">
                <a16:creationId xmlns:a16="http://schemas.microsoft.com/office/drawing/2014/main" id="{8414913A-2884-3EDB-8FC8-D8E696C98BB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62A5DC0-1528-4B3D-A3AC-15038DAE8590}" type="slidenum">
              <a:rPr lang="sr-Latn-CS" altLang="sr-Latn-RS"/>
              <a:pPr eaLnBrk="1" hangingPunct="1"/>
              <a:t>31</a:t>
            </a:fld>
            <a:endParaRPr lang="sr-Latn-CS" altLang="sr-Latn-R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Slide Image Placeholder 1">
            <a:extLst>
              <a:ext uri="{FF2B5EF4-FFF2-40B4-BE49-F238E27FC236}">
                <a16:creationId xmlns:a16="http://schemas.microsoft.com/office/drawing/2014/main" id="{F7C84E8F-2398-9B1B-10CA-ACE9D49B992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9507" name="Notes Placeholder 2">
            <a:extLst>
              <a:ext uri="{FF2B5EF4-FFF2-40B4-BE49-F238E27FC236}">
                <a16:creationId xmlns:a16="http://schemas.microsoft.com/office/drawing/2014/main" id="{DC0F1690-8836-6767-4AB7-F2E432E279C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sr-Latn-CS" altLang="sr-Latn-RS">
                <a:latin typeface="Arial" panose="020B0604020202020204" pitchFamily="34" charset="0"/>
              </a:rPr>
              <a:t>defekt na nivou tubulske ćelije koja nije u stanju da adekvatno sekretuje jon vodonika u distalni tubul ili </a:t>
            </a:r>
            <a:r>
              <a:rPr lang="hr-HR" altLang="sr-Latn-RS">
                <a:latin typeface="Arial" panose="020B0604020202020204" pitchFamily="34" charset="0"/>
              </a:rPr>
              <a:t>smanjenje reapsorpcija bikarbonata u proksimalnom tubulu</a:t>
            </a:r>
            <a:r>
              <a:rPr lang="sr-Latn-CS" altLang="sr-Latn-RS">
                <a:latin typeface="Arial" panose="020B0604020202020204" pitchFamily="34" charset="0"/>
              </a:rPr>
              <a:t>.</a:t>
            </a:r>
            <a:endParaRPr lang="sr-Latn-CS" altLang="sr-Latn-RS"/>
          </a:p>
        </p:txBody>
      </p:sp>
      <p:sp>
        <p:nvSpPr>
          <p:cNvPr id="149508" name="Slide Number Placeholder 3">
            <a:extLst>
              <a:ext uri="{FF2B5EF4-FFF2-40B4-BE49-F238E27FC236}">
                <a16:creationId xmlns:a16="http://schemas.microsoft.com/office/drawing/2014/main" id="{EAFB7D3C-3340-7831-B0A9-9741E1C45E7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1830CC7-DF60-4551-AF10-AEE26B11A8F6}" type="slidenum">
              <a:rPr lang="sr-Latn-CS" altLang="sr-Latn-RS"/>
              <a:pPr eaLnBrk="1" hangingPunct="1"/>
              <a:t>33</a:t>
            </a:fld>
            <a:endParaRPr lang="sr-Latn-CS" altLang="sr-Latn-R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Slide Image Placeholder 1">
            <a:extLst>
              <a:ext uri="{FF2B5EF4-FFF2-40B4-BE49-F238E27FC236}">
                <a16:creationId xmlns:a16="http://schemas.microsoft.com/office/drawing/2014/main" id="{9C37136E-039A-F7CB-A915-72609D56312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0531" name="Notes Placeholder 2">
            <a:extLst>
              <a:ext uri="{FF2B5EF4-FFF2-40B4-BE49-F238E27FC236}">
                <a16:creationId xmlns:a16="http://schemas.microsoft.com/office/drawing/2014/main" id="{85F6C6BF-C15D-4AC1-8904-AED4BBBD700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sr-Latn-RS" b="1"/>
              <a:t>metafilakse</a:t>
            </a:r>
            <a:r>
              <a:rPr lang="en-US" altLang="sr-Latn-RS"/>
              <a:t> (sprečavanje pogoršanja i recidiva obolenja)</a:t>
            </a:r>
          </a:p>
        </p:txBody>
      </p:sp>
      <p:sp>
        <p:nvSpPr>
          <p:cNvPr id="4" name="Slide Number Placeholder 3">
            <a:extLst>
              <a:ext uri="{FF2B5EF4-FFF2-40B4-BE49-F238E27FC236}">
                <a16:creationId xmlns:a16="http://schemas.microsoft.com/office/drawing/2014/main" id="{A12E683F-8CD3-C9CA-03AD-B0E886A5CE8D}"/>
              </a:ext>
            </a:extLst>
          </p:cNvPr>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2884FD5-4602-4BFF-BDC6-4B3BD53C3537}" type="slidenum">
              <a:rPr lang="sr-Latn-CS" altLang="sr-Latn-RS">
                <a:latin typeface="Calibri" panose="020F0502020204030204" pitchFamily="34" charset="0"/>
              </a:rPr>
              <a:pPr eaLnBrk="1" hangingPunct="1"/>
              <a:t>35</a:t>
            </a:fld>
            <a:endParaRPr lang="sr-Latn-CS" altLang="sr-Latn-RS">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Slide Image Placeholder 1">
            <a:extLst>
              <a:ext uri="{FF2B5EF4-FFF2-40B4-BE49-F238E27FC236}">
                <a16:creationId xmlns:a16="http://schemas.microsoft.com/office/drawing/2014/main" id="{1B4DBBEA-B0C8-2944-504E-425F65E1F90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1555" name="Notes Placeholder 2">
            <a:extLst>
              <a:ext uri="{FF2B5EF4-FFF2-40B4-BE49-F238E27FC236}">
                <a16:creationId xmlns:a16="http://schemas.microsoft.com/office/drawing/2014/main" id="{1B692EAE-F9BF-A7F0-8918-2C85468E5F9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sr-Latn-RS" altLang="sr-Latn-RS"/>
          </a:p>
        </p:txBody>
      </p:sp>
      <p:sp>
        <p:nvSpPr>
          <p:cNvPr id="4" name="Slide Number Placeholder 3">
            <a:extLst>
              <a:ext uri="{FF2B5EF4-FFF2-40B4-BE49-F238E27FC236}">
                <a16:creationId xmlns:a16="http://schemas.microsoft.com/office/drawing/2014/main" id="{0B588CB3-1831-97F5-F3E2-EA1C6117CF55}"/>
              </a:ext>
            </a:extLst>
          </p:cNvPr>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3E6CD5C-4A10-441A-BCD5-7935F5B15B8F}" type="slidenum">
              <a:rPr lang="sr-Latn-CS" altLang="sr-Latn-RS">
                <a:latin typeface="Calibri" panose="020F0502020204030204" pitchFamily="34" charset="0"/>
              </a:rPr>
              <a:pPr eaLnBrk="1" hangingPunct="1"/>
              <a:t>49</a:t>
            </a:fld>
            <a:endParaRPr lang="sr-Latn-CS" altLang="sr-Latn-RS">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Slide Image Placeholder 1">
            <a:extLst>
              <a:ext uri="{FF2B5EF4-FFF2-40B4-BE49-F238E27FC236}">
                <a16:creationId xmlns:a16="http://schemas.microsoft.com/office/drawing/2014/main" id="{B6937023-E00F-C039-D117-88E94180BA9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2579" name="Notes Placeholder 2">
            <a:extLst>
              <a:ext uri="{FF2B5EF4-FFF2-40B4-BE49-F238E27FC236}">
                <a16:creationId xmlns:a16="http://schemas.microsoft.com/office/drawing/2014/main" id="{2532F3CA-94EE-8677-8DE7-C5A39BD9968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a:p>
        </p:txBody>
      </p:sp>
      <p:sp>
        <p:nvSpPr>
          <p:cNvPr id="152580" name="Slide Number Placeholder 3">
            <a:extLst>
              <a:ext uri="{FF2B5EF4-FFF2-40B4-BE49-F238E27FC236}">
                <a16:creationId xmlns:a16="http://schemas.microsoft.com/office/drawing/2014/main" id="{4ABC3AC1-BF85-7355-170C-56F5563C044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2EB49D3-2413-4E83-93E3-61902089ABA0}" type="slidenum">
              <a:rPr lang="sr-Latn-CS" altLang="sr-Latn-RS"/>
              <a:pPr eaLnBrk="1" hangingPunct="1"/>
              <a:t>52</a:t>
            </a:fld>
            <a:endParaRPr lang="sr-Latn-CS" altLang="sr-Latn-R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a:extLst>
              <a:ext uri="{FF2B5EF4-FFF2-40B4-BE49-F238E27FC236}">
                <a16:creationId xmlns:a16="http://schemas.microsoft.com/office/drawing/2014/main" id="{8E2292D8-1E0D-CC20-DA36-E432C803D82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3" name="Notes Placeholder 2">
            <a:extLst>
              <a:ext uri="{FF2B5EF4-FFF2-40B4-BE49-F238E27FC236}">
                <a16:creationId xmlns:a16="http://schemas.microsoft.com/office/drawing/2014/main" id="{245D92AC-A274-ED31-B3CF-32211131A65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sr-Latn-CS" altLang="sr-Latn-RS"/>
              <a:t>Tenezmi </a:t>
            </a:r>
            <a:r>
              <a:rPr lang="en-US" altLang="sr-Latn-RS"/>
              <a:t>Bolna potreba za </a:t>
            </a:r>
            <a:r>
              <a:rPr lang="sr-Latn-CS" altLang="sr-Latn-RS"/>
              <a:t>mokrenjem</a:t>
            </a:r>
            <a:r>
              <a:rPr lang="en-US" altLang="sr-Latn-RS"/>
              <a:t>, čak i kad je </a:t>
            </a:r>
            <a:r>
              <a:rPr lang="sr-Latn-CS" altLang="sr-Latn-RS"/>
              <a:t>bešika </a:t>
            </a:r>
            <a:r>
              <a:rPr lang="en-US" altLang="sr-Latn-RS"/>
              <a:t>prazn</a:t>
            </a:r>
            <a:r>
              <a:rPr lang="sr-Latn-CS" altLang="sr-Latn-RS"/>
              <a:t>a</a:t>
            </a:r>
            <a:r>
              <a:rPr lang="en-US" altLang="sr-Latn-RS"/>
              <a:t>. Javlja se kao odgovor na upalu</a:t>
            </a:r>
            <a:r>
              <a:rPr lang="sr-Latn-CS" altLang="sr-Latn-RS"/>
              <a:t>.</a:t>
            </a:r>
            <a:endParaRPr lang="en-US" altLang="sr-Latn-RS"/>
          </a:p>
        </p:txBody>
      </p:sp>
      <p:sp>
        <p:nvSpPr>
          <p:cNvPr id="4" name="Slide Number Placeholder 3">
            <a:extLst>
              <a:ext uri="{FF2B5EF4-FFF2-40B4-BE49-F238E27FC236}">
                <a16:creationId xmlns:a16="http://schemas.microsoft.com/office/drawing/2014/main" id="{4EB0AC53-83F0-C1CA-F467-70AA0FB1C94F}"/>
              </a:ext>
            </a:extLst>
          </p:cNvPr>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15E4F4A-8010-4EFC-98D6-7399C3EF01AA}" type="slidenum">
              <a:rPr lang="sr-Latn-CS" altLang="sr-Latn-RS">
                <a:latin typeface="Calibri" panose="020F0502020204030204" pitchFamily="34" charset="0"/>
              </a:rPr>
              <a:pPr eaLnBrk="1" hangingPunct="1"/>
              <a:t>58</a:t>
            </a:fld>
            <a:endParaRPr lang="sr-Latn-CS" altLang="sr-Latn-RS">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Slide Image Placeholder 1">
            <a:extLst>
              <a:ext uri="{FF2B5EF4-FFF2-40B4-BE49-F238E27FC236}">
                <a16:creationId xmlns:a16="http://schemas.microsoft.com/office/drawing/2014/main" id="{B52B6477-D135-5C91-0702-2E36A1D981A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4627" name="Notes Placeholder 2">
            <a:extLst>
              <a:ext uri="{FF2B5EF4-FFF2-40B4-BE49-F238E27FC236}">
                <a16:creationId xmlns:a16="http://schemas.microsoft.com/office/drawing/2014/main" id="{80BD68C2-FF2C-91A7-FA09-692CCE477C6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sr-Latn-RS" altLang="sr-Latn-RS"/>
          </a:p>
        </p:txBody>
      </p:sp>
      <p:sp>
        <p:nvSpPr>
          <p:cNvPr id="4" name="Slide Number Placeholder 3">
            <a:extLst>
              <a:ext uri="{FF2B5EF4-FFF2-40B4-BE49-F238E27FC236}">
                <a16:creationId xmlns:a16="http://schemas.microsoft.com/office/drawing/2014/main" id="{741069B4-9EFF-30E0-C86A-53267EDB957D}"/>
              </a:ext>
            </a:extLst>
          </p:cNvPr>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3FEB64A-9D18-4AB1-996C-CA1CE23B644D}" type="slidenum">
              <a:rPr lang="sr-Latn-CS" altLang="sr-Latn-RS">
                <a:latin typeface="Calibri" panose="020F0502020204030204" pitchFamily="34" charset="0"/>
              </a:rPr>
              <a:pPr eaLnBrk="1" hangingPunct="1"/>
              <a:t>65</a:t>
            </a:fld>
            <a:endParaRPr lang="sr-Latn-CS" altLang="sr-Latn-RS">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a:extLst>
              <a:ext uri="{FF2B5EF4-FFF2-40B4-BE49-F238E27FC236}">
                <a16:creationId xmlns:a16="http://schemas.microsoft.com/office/drawing/2014/main" id="{17F6AED9-41CE-74B4-DEF7-212B8947A075}"/>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8AC196C-DA50-45B1-B36A-0922ADBFEF00}" type="slidenum">
              <a:rPr lang="en-US" altLang="sr-Latn-RS">
                <a:latin typeface="Calibri" panose="020F0502020204030204" pitchFamily="34" charset="0"/>
              </a:rPr>
              <a:pPr eaLnBrk="1" hangingPunct="1"/>
              <a:t>68</a:t>
            </a:fld>
            <a:endParaRPr lang="en-US" altLang="sr-Latn-RS">
              <a:latin typeface="Calibri" panose="020F0502020204030204" pitchFamily="34" charset="0"/>
            </a:endParaRPr>
          </a:p>
        </p:txBody>
      </p:sp>
      <p:sp>
        <p:nvSpPr>
          <p:cNvPr id="155651" name="Rectangle 2">
            <a:extLst>
              <a:ext uri="{FF2B5EF4-FFF2-40B4-BE49-F238E27FC236}">
                <a16:creationId xmlns:a16="http://schemas.microsoft.com/office/drawing/2014/main" id="{19431ABD-8AB0-194C-0268-535025CE058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5652" name="Rectangle 3">
            <a:extLst>
              <a:ext uri="{FF2B5EF4-FFF2-40B4-BE49-F238E27FC236}">
                <a16:creationId xmlns:a16="http://schemas.microsoft.com/office/drawing/2014/main" id="{01FDFBD9-868B-3DB2-48B8-CD768BF9E64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eaLnBrk="1" hangingPunct="1">
              <a:spcBef>
                <a:spcPct val="0"/>
              </a:spcBef>
            </a:pPr>
            <a:r>
              <a:rPr lang="sr-Latn-CS" altLang="sr-Latn-RS"/>
              <a:t>Dok je ukupno posmatrano E.coli uzročnik urosepsa u polovine bolesnika, u nozokomijalnim je uzročnik u manje od trećine, a imamo povećanu učestalost pseudomonasa, enterokokusa i gljivičnih patogena. Pretežno su monoinfekcije, a u oko svake pete su polimikrobni izolati. U slučaju imunokompromitovanosti srećemo manje virulentne patogene tipa enterokoka, koagulaza negativnih stafilokoka ili pseudomonasa.</a:t>
            </a:r>
            <a:endParaRPr lang="en-US" altLang="sr-Latn-R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9506" name="Rectangle 7">
            <a:extLst>
              <a:ext uri="{FF2B5EF4-FFF2-40B4-BE49-F238E27FC236}">
                <a16:creationId xmlns:a16="http://schemas.microsoft.com/office/drawing/2014/main" id="{19DFD844-76C7-FCA2-84CA-2AE621B413F4}"/>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412338C-0146-4FA1-8A1D-F32E33B39781}" type="slidenum">
              <a:rPr lang="en-US" altLang="sr-Latn-RS">
                <a:latin typeface="Calibri" panose="020F0502020204030204" pitchFamily="34" charset="0"/>
              </a:rPr>
              <a:pPr eaLnBrk="1" hangingPunct="1"/>
              <a:t>69</a:t>
            </a:fld>
            <a:endParaRPr lang="en-US" altLang="sr-Latn-RS">
              <a:latin typeface="Calibri" panose="020F0502020204030204" pitchFamily="34" charset="0"/>
            </a:endParaRPr>
          </a:p>
        </p:txBody>
      </p:sp>
      <p:sp>
        <p:nvSpPr>
          <p:cNvPr id="156675" name="Text Box 2">
            <a:extLst>
              <a:ext uri="{FF2B5EF4-FFF2-40B4-BE49-F238E27FC236}">
                <a16:creationId xmlns:a16="http://schemas.microsoft.com/office/drawing/2014/main" id="{6554E9BA-DED4-E9FB-DAC9-A6799DB45D26}"/>
              </a:ext>
            </a:extLst>
          </p:cNvPr>
          <p:cNvSpPr txBox="1">
            <a:spLocks noChangeArrowheads="1"/>
          </p:cNvSpPr>
          <p:nvPr/>
        </p:nvSpPr>
        <p:spPr bwMode="auto">
          <a:xfrm>
            <a:off x="1127125" y="755650"/>
            <a:ext cx="4506913" cy="3724275"/>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sr-Latn-CS" altLang="sr-Latn-RS">
              <a:latin typeface="Calibri" panose="020F0502020204030204" pitchFamily="34" charset="0"/>
            </a:endParaRPr>
          </a:p>
        </p:txBody>
      </p:sp>
      <p:sp>
        <p:nvSpPr>
          <p:cNvPr id="156676" name="Rectangle 3">
            <a:extLst>
              <a:ext uri="{FF2B5EF4-FFF2-40B4-BE49-F238E27FC236}">
                <a16:creationId xmlns:a16="http://schemas.microsoft.com/office/drawing/2014/main" id="{3895589D-50FF-41EA-E8BC-F2ACA85FF7AF}"/>
              </a:ext>
            </a:extLst>
          </p:cNvPr>
          <p:cNvSpPr>
            <a:spLocks noGrp="1" noChangeArrowheads="1"/>
          </p:cNvSpPr>
          <p:nvPr>
            <p:ph type="body"/>
          </p:nvPr>
        </p:nvSpPr>
        <p:spPr bwMode="auto">
          <a:xfrm>
            <a:off x="676275" y="4718050"/>
            <a:ext cx="5407025" cy="44688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spcBef>
                <a:spcPct val="0"/>
              </a:spcBef>
            </a:pPr>
            <a:endParaRPr lang="sr-Latn-CS" altLang="sr-Latn-R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a:extLst>
              <a:ext uri="{FF2B5EF4-FFF2-40B4-BE49-F238E27FC236}">
                <a16:creationId xmlns:a16="http://schemas.microsoft.com/office/drawing/2014/main" id="{9FDAFD0E-CDA2-F4D6-6127-0D09E159B665}"/>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DDA9588-FB6E-4BAD-9C23-DCE0A2F6BE2A}" type="slidenum">
              <a:rPr lang="en-US" altLang="sr-Latn-RS">
                <a:latin typeface="Calibri" panose="020F0502020204030204" pitchFamily="34" charset="0"/>
              </a:rPr>
              <a:pPr eaLnBrk="1" hangingPunct="1"/>
              <a:t>70</a:t>
            </a:fld>
            <a:endParaRPr lang="en-US" altLang="sr-Latn-RS">
              <a:latin typeface="Calibri" panose="020F0502020204030204" pitchFamily="34" charset="0"/>
            </a:endParaRPr>
          </a:p>
        </p:txBody>
      </p:sp>
      <p:sp>
        <p:nvSpPr>
          <p:cNvPr id="157699" name="Rectangle 2">
            <a:extLst>
              <a:ext uri="{FF2B5EF4-FFF2-40B4-BE49-F238E27FC236}">
                <a16:creationId xmlns:a16="http://schemas.microsoft.com/office/drawing/2014/main" id="{FBAA7BB5-0F69-402B-7A93-3361B6E0CFE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7700" name="Rectangle 3">
            <a:extLst>
              <a:ext uri="{FF2B5EF4-FFF2-40B4-BE49-F238E27FC236}">
                <a16:creationId xmlns:a16="http://schemas.microsoft.com/office/drawing/2014/main" id="{7FF72B4A-62D0-E690-38C4-E4062CA62B54}"/>
              </a:ext>
            </a:extLst>
          </p:cNvPr>
          <p:cNvSpPr>
            <a:spLocks noGrp="1" noChangeArrowheads="1"/>
          </p:cNvSpPr>
          <p:nvPr>
            <p:ph type="body" idx="1"/>
          </p:nvPr>
        </p:nvSpPr>
        <p:spPr bwMode="auto">
          <a:xfrm>
            <a:off x="676275" y="4718050"/>
            <a:ext cx="5408613" cy="49672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eaLnBrk="1" hangingPunct="1">
              <a:lnSpc>
                <a:spcPct val="90000"/>
              </a:lnSpc>
              <a:spcBef>
                <a:spcPct val="0"/>
              </a:spcBef>
            </a:pPr>
            <a:r>
              <a:rPr lang="sr-Latn-CS" altLang="sr-Latn-RS"/>
              <a:t>Urosepsa se definife kao sistemski odgovor organizma na prisutnu infekciju urinarnih puteva. UI je jedna od tri najčešća uzročnika sepsa, nakon plućnih i abdominalnih infekcija, i odgovorne su za oko 20-30% svih uzročnika, i oko 5 – </a:t>
            </a:r>
            <a:r>
              <a:rPr lang="en-US" altLang="sr-Latn-RS"/>
              <a:t>7</a:t>
            </a:r>
            <a:r>
              <a:rPr lang="sr-Latn-CS" altLang="sr-Latn-RS"/>
              <a:t>% svih teških sepsa i septičkog šoka.</a:t>
            </a:r>
            <a:r>
              <a:rPr lang="sr-Cyrl-CS" altLang="sr-Latn-RS"/>
              <a:t> </a:t>
            </a:r>
            <a:r>
              <a:rPr lang="sr-Latn-CS" altLang="sr-Latn-RS"/>
              <a:t>Svakog dana širom sveta od sepse umire 1 400 bolesnika u JIT. I pored toga što je ukupan intrahospitalni mortalitet u opadanju od 27.8% na 17.9%, broj umrlih od sepse je utrostručen. Mortalitet je najviše zavisan od stadijuma razvoja sepse i za tešku sepsu i septički šok iznosi od 20 do 46%, a u slučaju MODS-a, sa kumulativnim efektom broja disfunkcija preko 70%. Ipak mortalitet urosepsa je niži u odnosu na druge izvore sepsa.</a:t>
            </a:r>
            <a:r>
              <a:rPr lang="sr-Cyrl-CS" altLang="sr-Latn-RS"/>
              <a:t> </a:t>
            </a:r>
            <a:endParaRPr lang="en-US" altLang="sr-Latn-R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Slide Image Placeholder 1">
            <a:extLst>
              <a:ext uri="{FF2B5EF4-FFF2-40B4-BE49-F238E27FC236}">
                <a16:creationId xmlns:a16="http://schemas.microsoft.com/office/drawing/2014/main" id="{C727896B-8024-DA71-CC04-0E47B2280D7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0291" name="Notes Placeholder 2">
            <a:extLst>
              <a:ext uri="{FF2B5EF4-FFF2-40B4-BE49-F238E27FC236}">
                <a16:creationId xmlns:a16="http://schemas.microsoft.com/office/drawing/2014/main" id="{E3D34BF0-3183-3468-94D4-6401F062EB6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a:r>
              <a:rPr lang="sr-Latn-CS" altLang="sr-Latn-RS">
                <a:latin typeface="Arial" panose="020B0604020202020204" pitchFamily="34" charset="0"/>
              </a:rPr>
              <a:t>U proteklih nekoliko decenija učinjen je značajan napredak u lečenju ove bolesti primenom manje invazivnih metoda ekstra i intrakorporalne dezintegracije kamena. Međutim, rizik od pojave recidiva ostaje i dalje visok, 50-100% u nelečenih i 10-15% u lečenih bolesnika</a:t>
            </a:r>
            <a:r>
              <a:rPr lang="en-US" altLang="sr-Latn-RS">
                <a:latin typeface="Arial" panose="020B0604020202020204" pitchFamily="34" charset="0"/>
              </a:rPr>
              <a:t>. </a:t>
            </a:r>
            <a:r>
              <a:rPr lang="sr-Latn-CS" altLang="sr-Latn-RS">
                <a:latin typeface="Arial" panose="020B0604020202020204" pitchFamily="34" charset="0"/>
              </a:rPr>
              <a:t>Nefrolitiaza je uglavnom recidivno oboljenje: 50% za 5–10 godina i 75% za 20 godina.</a:t>
            </a:r>
            <a:r>
              <a:rPr lang="en-US" altLang="sr-Latn-RS">
                <a:latin typeface="Arial" panose="020B0604020202020204" pitchFamily="34" charset="0"/>
              </a:rPr>
              <a:t> </a:t>
            </a:r>
            <a:r>
              <a:rPr lang="sr-Latn-CS" altLang="sr-Latn-RS">
                <a:latin typeface="Arial" panose="020B0604020202020204" pitchFamily="34" charset="0"/>
              </a:rPr>
              <a:t>Novostvoreni kamen u urinarnom traktu povećava mogućnost razvoja arterijske hipertenzije</a:t>
            </a:r>
            <a:r>
              <a:rPr lang="en-US" altLang="sr-Latn-RS">
                <a:latin typeface="Arial" panose="020B0604020202020204" pitchFamily="34" charset="0"/>
              </a:rPr>
              <a:t>. </a:t>
            </a:r>
            <a:r>
              <a:rPr lang="sr-Latn-CS" altLang="sr-Latn-RS"/>
              <a:t>Učestalost hronične bubrežne slabosti povišena u osoba sa kalkulozom. </a:t>
            </a:r>
            <a:r>
              <a:rPr lang="en-US" altLang="sr-Latn-RS">
                <a:latin typeface="Arial" panose="020B0604020202020204" pitchFamily="34" charset="0"/>
              </a:rPr>
              <a:t>Kalkulo</a:t>
            </a:r>
            <a:r>
              <a:rPr lang="sr-Latn-CS" altLang="sr-Latn-RS">
                <a:latin typeface="Arial" panose="020B0604020202020204" pitchFamily="34" charset="0"/>
              </a:rPr>
              <a:t>za je odgovorna za 4-8% HBI a najviše infektivna-struvitna </a:t>
            </a:r>
            <a:r>
              <a:rPr lang="en-US" altLang="sr-Latn-RS"/>
              <a:t>42.2%; </a:t>
            </a:r>
            <a:r>
              <a:rPr lang="sr-Latn-CS" altLang="sr-Latn-RS"/>
              <a:t>k</a:t>
            </a:r>
            <a:r>
              <a:rPr lang="en-US" altLang="sr-Latn-RS"/>
              <a:t>alcium</a:t>
            </a:r>
            <a:r>
              <a:rPr lang="sr-Latn-CS" altLang="sr-Latn-RS"/>
              <a:t>ska</a:t>
            </a:r>
            <a:r>
              <a:rPr lang="en-US" altLang="sr-Latn-RS"/>
              <a:t>, 26.7%; </a:t>
            </a:r>
            <a:r>
              <a:rPr lang="sr-Latn-CS" altLang="sr-Latn-RS"/>
              <a:t>mokraćne kiseline</a:t>
            </a:r>
            <a:r>
              <a:rPr lang="en-US" altLang="sr-Latn-RS"/>
              <a:t> 17.8%; </a:t>
            </a:r>
            <a:r>
              <a:rPr lang="sr-Latn-CS" altLang="sr-Latn-RS"/>
              <a:t>i</a:t>
            </a:r>
            <a:r>
              <a:rPr lang="en-US" altLang="sr-Latn-RS"/>
              <a:t> hereditar</a:t>
            </a:r>
            <a:r>
              <a:rPr lang="sr-Latn-CS" altLang="sr-Latn-RS"/>
              <a:t>na oboljenja </a:t>
            </a:r>
            <a:r>
              <a:rPr lang="en-US" altLang="sr-Latn-RS"/>
              <a:t>(primary hyperoxaluria </a:t>
            </a:r>
            <a:r>
              <a:rPr lang="sr-Latn-CS" altLang="sr-Latn-RS"/>
              <a:t>i</a:t>
            </a:r>
            <a:r>
              <a:rPr lang="en-US" altLang="sr-Latn-RS"/>
              <a:t> cystinuria), 13.3%</a:t>
            </a:r>
            <a:r>
              <a:rPr lang="sr-Latn-CS" altLang="sr-Latn-RS"/>
              <a:t>.</a:t>
            </a:r>
            <a:r>
              <a:rPr lang="en-US" altLang="sr-Latn-RS"/>
              <a:t> </a:t>
            </a:r>
            <a:r>
              <a:rPr lang="sr-Latn-CS" altLang="sr-Latn-RS"/>
              <a:t>Učestalost HBI uzrokovane kalkulozom smanjuje se tokom vremena od </a:t>
            </a:r>
            <a:r>
              <a:rPr lang="en-US" altLang="sr-Latn-RS"/>
              <a:t>4.7% </a:t>
            </a:r>
            <a:r>
              <a:rPr lang="sr-Latn-CS" altLang="sr-Latn-RS"/>
              <a:t>u periodu </a:t>
            </a:r>
            <a:r>
              <a:rPr lang="en-US" altLang="sr-Latn-RS"/>
              <a:t>1989</a:t>
            </a:r>
            <a:r>
              <a:rPr lang="sr-Latn-CS" altLang="sr-Latn-RS"/>
              <a:t>-</a:t>
            </a:r>
            <a:r>
              <a:rPr lang="en-US" altLang="sr-Latn-RS"/>
              <a:t>1991 </a:t>
            </a:r>
            <a:r>
              <a:rPr lang="sr-Latn-CS" altLang="sr-Latn-RS"/>
              <a:t>na</a:t>
            </a:r>
            <a:r>
              <a:rPr lang="en-US" altLang="sr-Latn-RS"/>
              <a:t> 2.2% </a:t>
            </a:r>
            <a:r>
              <a:rPr lang="sr-Latn-CS" altLang="sr-Latn-RS"/>
              <a:t>u periodu </a:t>
            </a:r>
            <a:r>
              <a:rPr lang="en-US" altLang="sr-Latn-RS"/>
              <a:t>1998</a:t>
            </a:r>
            <a:r>
              <a:rPr lang="sr-Latn-CS" altLang="sr-Latn-RS"/>
              <a:t>-</a:t>
            </a:r>
            <a:r>
              <a:rPr lang="en-US" altLang="sr-Latn-RS"/>
              <a:t>2000. MAP, magnesium ammonium phosphate.</a:t>
            </a:r>
            <a:r>
              <a:rPr lang="sr-Latn-CS" altLang="sr-Latn-RS"/>
              <a:t> </a:t>
            </a:r>
            <a:endParaRPr lang="en-US" altLang="sr-Latn-RS">
              <a:latin typeface="Arial" panose="020B0604020202020204" pitchFamily="34" charset="0"/>
            </a:endParaRPr>
          </a:p>
          <a:p>
            <a:pPr eaLnBrk="1" hangingPunct="1">
              <a:spcBef>
                <a:spcPct val="0"/>
              </a:spcBef>
            </a:pPr>
            <a:endParaRPr lang="sr-Latn-CS" altLang="sr-Latn-RS"/>
          </a:p>
        </p:txBody>
      </p:sp>
      <p:sp>
        <p:nvSpPr>
          <p:cNvPr id="138244" name="Slide Number Placeholder 3">
            <a:extLst>
              <a:ext uri="{FF2B5EF4-FFF2-40B4-BE49-F238E27FC236}">
                <a16:creationId xmlns:a16="http://schemas.microsoft.com/office/drawing/2014/main" id="{BDB0DF66-4380-0C0D-6BDA-65D12B0CA9F0}"/>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03E5C4F-C96A-438A-B4FD-FD1D4D2B1E14}" type="slidenum">
              <a:rPr lang="sr-Latn-CS" altLang="sr-Latn-RS">
                <a:latin typeface="Calibri" panose="020F0502020204030204" pitchFamily="34" charset="0"/>
              </a:rPr>
              <a:pPr eaLnBrk="1" hangingPunct="1"/>
              <a:t>4</a:t>
            </a:fld>
            <a:endParaRPr lang="sr-Latn-CS" altLang="sr-Latn-RS">
              <a:latin typeface="Calibri" panose="020F050202020403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a:extLst>
              <a:ext uri="{FF2B5EF4-FFF2-40B4-BE49-F238E27FC236}">
                <a16:creationId xmlns:a16="http://schemas.microsoft.com/office/drawing/2014/main" id="{23708B82-9CBE-B1A3-EE38-16E3C85221D8}"/>
              </a:ext>
            </a:extLst>
          </p:cNvPr>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6943DEA-784C-4B1E-A7E6-6CD065978EE5}" type="slidenum">
              <a:rPr lang="en-US" altLang="sr-Latn-RS">
                <a:latin typeface="Calibri" panose="020F0502020204030204" pitchFamily="34" charset="0"/>
              </a:rPr>
              <a:pPr eaLnBrk="1" hangingPunct="1"/>
              <a:t>71</a:t>
            </a:fld>
            <a:endParaRPr lang="en-US" altLang="sr-Latn-RS">
              <a:latin typeface="Calibri" panose="020F0502020204030204" pitchFamily="34" charset="0"/>
            </a:endParaRPr>
          </a:p>
        </p:txBody>
      </p:sp>
      <p:sp>
        <p:nvSpPr>
          <p:cNvPr id="158723" name="Rectangle 2">
            <a:extLst>
              <a:ext uri="{FF2B5EF4-FFF2-40B4-BE49-F238E27FC236}">
                <a16:creationId xmlns:a16="http://schemas.microsoft.com/office/drawing/2014/main" id="{D1788127-0466-4F11-0B63-3804E4F1322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8724" name="Rectangle 3">
            <a:extLst>
              <a:ext uri="{FF2B5EF4-FFF2-40B4-BE49-F238E27FC236}">
                <a16:creationId xmlns:a16="http://schemas.microsoft.com/office/drawing/2014/main" id="{50F0D27E-01A9-8680-5152-0E3E497DC56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a:r>
              <a:rPr lang="sr-Latn-CS" altLang="sr-Latn-RS"/>
              <a:t>Urosepsa pretstavlja najtežu kliničku prezentaciju UTI. Сепса настаје када имунски систем, уместо да контролише инфекцију, доводи до оштећења сопствених ткива и органа. Urosepsa se definife kao sistemski odgovor organizma na prisutnu infekciju urinarnih puteva. UI je jedna od tri najčešća uzročnika sepsa, nakon plućnih i abdominalnih infekcija, i odgovorne su za oko 20-30% svih uzročnika, što je delom u zavisnosti od starosne dobi, i oko 5 – 7% svih teških sepsa i septičkog šoka.</a:t>
            </a:r>
            <a:r>
              <a:rPr lang="sr-Cyrl-CS" altLang="sr-Latn-RS"/>
              <a:t> </a:t>
            </a:r>
            <a:r>
              <a:rPr lang="sr-Latn-CS" altLang="sr-Latn-RS"/>
              <a:t>Urinarne infekcije su češće </a:t>
            </a:r>
            <a:r>
              <a:rPr lang="sr-Latn-CS" altLang="sr-Latn-RS" b="1"/>
              <a:t>izvor sepsa</a:t>
            </a:r>
            <a:r>
              <a:rPr lang="sr-Latn-CS" altLang="sr-Latn-RS"/>
              <a:t> kod starijih nego kod mlađih. Svakog dana širom sveta od sepse umire 1 400 bolesnika u JIT. I pored toga što je ukupan intrahospitalni mortalitet u opadanju od 27.8% na 17.9%, broj umrlih od sepse je utrostručen. Mortalitet je najviše zavisan od stadijuma razvoja sepse i za tešku sepsu i septički šok iznosi od 20 do 46%, a u slučaju MODS-a, sa kumulativnim efektom broja disfunkcija preko 70%. Ipak mortalitet urosepsa je niži u odnosu na druge izvore sepsa.</a:t>
            </a:r>
            <a:r>
              <a:rPr lang="sr-Cyrl-CS" altLang="sr-Latn-RS"/>
              <a:t> </a:t>
            </a:r>
            <a:endParaRPr lang="en-US" altLang="sr-Latn-RS"/>
          </a:p>
          <a:p>
            <a:pPr algn="just"/>
            <a:endParaRPr lang="en-US" altLang="sr-Latn-RS"/>
          </a:p>
          <a:p>
            <a:pPr algn="just"/>
            <a:endParaRPr lang="en-US" altLang="sr-Latn-RS"/>
          </a:p>
          <a:p>
            <a:pPr algn="just"/>
            <a:endParaRPr lang="en-US" altLang="sr-Latn-RS"/>
          </a:p>
          <a:p>
            <a:pPr algn="just"/>
            <a:endParaRPr lang="en-US" altLang="sr-Latn-R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a:extLst>
              <a:ext uri="{FF2B5EF4-FFF2-40B4-BE49-F238E27FC236}">
                <a16:creationId xmlns:a16="http://schemas.microsoft.com/office/drawing/2014/main" id="{A6A61E9A-EE89-CE6F-03B6-C5089B2C1ADF}"/>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E235981-FAF0-4B8A-A1E7-AB2ED15A908F}" type="slidenum">
              <a:rPr lang="en-US" altLang="sr-Latn-RS">
                <a:latin typeface="Calibri" panose="020F0502020204030204" pitchFamily="34" charset="0"/>
              </a:rPr>
              <a:pPr eaLnBrk="1" hangingPunct="1"/>
              <a:t>72</a:t>
            </a:fld>
            <a:endParaRPr lang="en-US" altLang="sr-Latn-RS">
              <a:latin typeface="Calibri" panose="020F0502020204030204" pitchFamily="34" charset="0"/>
            </a:endParaRPr>
          </a:p>
        </p:txBody>
      </p:sp>
      <p:sp>
        <p:nvSpPr>
          <p:cNvPr id="159747" name="Rectangle 2">
            <a:extLst>
              <a:ext uri="{FF2B5EF4-FFF2-40B4-BE49-F238E27FC236}">
                <a16:creationId xmlns:a16="http://schemas.microsoft.com/office/drawing/2014/main" id="{59796C3B-AA0E-8D79-5920-24AC2AEFC56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9748" name="Rectangle 3">
            <a:extLst>
              <a:ext uri="{FF2B5EF4-FFF2-40B4-BE49-F238E27FC236}">
                <a16:creationId xmlns:a16="http://schemas.microsoft.com/office/drawing/2014/main" id="{523BEDF2-A47E-500B-814D-6368963723C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a:extLst>
              <a:ext uri="{FF2B5EF4-FFF2-40B4-BE49-F238E27FC236}">
                <a16:creationId xmlns:a16="http://schemas.microsoft.com/office/drawing/2014/main" id="{19A0A84F-1DCD-34EF-0183-9F0FB8809242}"/>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BC8101C-31FF-4508-B4C5-C08DE441B1C0}" type="slidenum">
              <a:rPr lang="en-US" altLang="sr-Latn-RS">
                <a:latin typeface="Calibri" panose="020F0502020204030204" pitchFamily="34" charset="0"/>
              </a:rPr>
              <a:pPr eaLnBrk="1" hangingPunct="1"/>
              <a:t>73</a:t>
            </a:fld>
            <a:endParaRPr lang="en-US" altLang="sr-Latn-RS">
              <a:latin typeface="Calibri" panose="020F0502020204030204" pitchFamily="34" charset="0"/>
            </a:endParaRPr>
          </a:p>
        </p:txBody>
      </p:sp>
      <p:sp>
        <p:nvSpPr>
          <p:cNvPr id="160771" name="Rectangle 2">
            <a:extLst>
              <a:ext uri="{FF2B5EF4-FFF2-40B4-BE49-F238E27FC236}">
                <a16:creationId xmlns:a16="http://schemas.microsoft.com/office/drawing/2014/main" id="{4963630B-4539-A14C-FC7E-09EB657E232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0772" name="Rectangle 3">
            <a:extLst>
              <a:ext uri="{FF2B5EF4-FFF2-40B4-BE49-F238E27FC236}">
                <a16:creationId xmlns:a16="http://schemas.microsoft.com/office/drawing/2014/main" id="{959703D8-EE3B-138D-1EDC-741BF0A4E04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a:extLst>
              <a:ext uri="{FF2B5EF4-FFF2-40B4-BE49-F238E27FC236}">
                <a16:creationId xmlns:a16="http://schemas.microsoft.com/office/drawing/2014/main" id="{C6AA4199-FB7C-B7FC-0D37-925602C219F5}"/>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A759206-05A8-4C3C-8BCC-DC352AE3D915}" type="slidenum">
              <a:rPr lang="en-US" altLang="sr-Latn-RS">
                <a:latin typeface="Calibri" panose="020F0502020204030204" pitchFamily="34" charset="0"/>
              </a:rPr>
              <a:pPr eaLnBrk="1" hangingPunct="1"/>
              <a:t>76</a:t>
            </a:fld>
            <a:endParaRPr lang="en-US" altLang="sr-Latn-RS">
              <a:latin typeface="Calibri" panose="020F0502020204030204" pitchFamily="34" charset="0"/>
            </a:endParaRPr>
          </a:p>
        </p:txBody>
      </p:sp>
      <p:sp>
        <p:nvSpPr>
          <p:cNvPr id="161795" name="Rectangle 2">
            <a:extLst>
              <a:ext uri="{FF2B5EF4-FFF2-40B4-BE49-F238E27FC236}">
                <a16:creationId xmlns:a16="http://schemas.microsoft.com/office/drawing/2014/main" id="{6053DE50-0C5C-5E5A-841C-0AA3AC03799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1796" name="Rectangle 3">
            <a:extLst>
              <a:ext uri="{FF2B5EF4-FFF2-40B4-BE49-F238E27FC236}">
                <a16:creationId xmlns:a16="http://schemas.microsoft.com/office/drawing/2014/main" id="{964D9512-9A3A-D60D-39E1-FAE5976F35F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eaLnBrk="1" hangingPunct="1">
              <a:spcBef>
                <a:spcPct val="0"/>
              </a:spcBef>
            </a:pPr>
            <a:r>
              <a:rPr lang="sr-Latn-CS" altLang="sr-Latn-RS"/>
              <a:t>Laboratorijske nalaze koje uzimamo možemo podeliti na markere aktivisane inflamacije koji uključuju ubrzanu sedimentaciju, CRP, prokalcitonin, leukocitozu; Markere disfunkcija organskih sistema, markere disfunkcije koagulabilnosti krvi, koji su posebno važni u slučaju klinički ispoljenih trombohemoragičnih komplikacija ili se spremamo za drenažno-hiruršku proceduru. I naravno uzimanje svih dostupnih mikrobioloških uzoraka. Dijagnostički postupci su isti kao i kod komplikovanih UI.</a:t>
            </a:r>
            <a:endParaRPr lang="en-US" altLang="sr-Latn-R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6674" name="Rectangle 7">
            <a:extLst>
              <a:ext uri="{FF2B5EF4-FFF2-40B4-BE49-F238E27FC236}">
                <a16:creationId xmlns:a16="http://schemas.microsoft.com/office/drawing/2014/main" id="{BE2D4E9B-464D-947C-E7A0-75CAD0F75110}"/>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1753ED7-AE12-44EB-BB7E-CCACCBD1B383}" type="slidenum">
              <a:rPr lang="en-US" altLang="sr-Latn-RS">
                <a:latin typeface="Calibri" panose="020F0502020204030204" pitchFamily="34" charset="0"/>
              </a:rPr>
              <a:pPr eaLnBrk="1" hangingPunct="1"/>
              <a:t>77</a:t>
            </a:fld>
            <a:endParaRPr lang="en-US" altLang="sr-Latn-RS">
              <a:latin typeface="Calibri" panose="020F0502020204030204" pitchFamily="34" charset="0"/>
            </a:endParaRPr>
          </a:p>
        </p:txBody>
      </p:sp>
      <p:sp>
        <p:nvSpPr>
          <p:cNvPr id="162819" name="Text Box 2">
            <a:extLst>
              <a:ext uri="{FF2B5EF4-FFF2-40B4-BE49-F238E27FC236}">
                <a16:creationId xmlns:a16="http://schemas.microsoft.com/office/drawing/2014/main" id="{FFC5E3BA-1E58-75B9-67E9-E66CD3745CBB}"/>
              </a:ext>
            </a:extLst>
          </p:cNvPr>
          <p:cNvSpPr txBox="1">
            <a:spLocks noChangeArrowheads="1"/>
          </p:cNvSpPr>
          <p:nvPr/>
        </p:nvSpPr>
        <p:spPr bwMode="auto">
          <a:xfrm>
            <a:off x="1127125" y="755650"/>
            <a:ext cx="4506913" cy="3724275"/>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sr-Latn-CS" altLang="sr-Latn-RS">
              <a:latin typeface="Calibri" panose="020F0502020204030204" pitchFamily="34" charset="0"/>
            </a:endParaRPr>
          </a:p>
        </p:txBody>
      </p:sp>
      <p:sp>
        <p:nvSpPr>
          <p:cNvPr id="162820" name="Rectangle 3">
            <a:extLst>
              <a:ext uri="{FF2B5EF4-FFF2-40B4-BE49-F238E27FC236}">
                <a16:creationId xmlns:a16="http://schemas.microsoft.com/office/drawing/2014/main" id="{42D31869-B28F-8B11-1930-144C47137256}"/>
              </a:ext>
            </a:extLst>
          </p:cNvPr>
          <p:cNvSpPr>
            <a:spLocks noGrp="1" noChangeArrowheads="1"/>
          </p:cNvSpPr>
          <p:nvPr>
            <p:ph type="body"/>
          </p:nvPr>
        </p:nvSpPr>
        <p:spPr bwMode="auto">
          <a:xfrm>
            <a:off x="676275" y="4718050"/>
            <a:ext cx="5407025" cy="44688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spcBef>
                <a:spcPct val="0"/>
              </a:spcBef>
            </a:pPr>
            <a:endParaRPr lang="sr-Latn-CS" altLang="sr-Latn-R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7698" name="Rectangle 7">
            <a:extLst>
              <a:ext uri="{FF2B5EF4-FFF2-40B4-BE49-F238E27FC236}">
                <a16:creationId xmlns:a16="http://schemas.microsoft.com/office/drawing/2014/main" id="{2AF2F5CA-4E8A-3D4E-6E4C-252BBA2563F5}"/>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3969CF9-2DA8-445D-85F8-F1D06C5527A6}" type="slidenum">
              <a:rPr lang="en-US" altLang="sr-Latn-RS">
                <a:latin typeface="Calibri" panose="020F0502020204030204" pitchFamily="34" charset="0"/>
              </a:rPr>
              <a:pPr eaLnBrk="1" hangingPunct="1"/>
              <a:t>78</a:t>
            </a:fld>
            <a:endParaRPr lang="en-US" altLang="sr-Latn-RS">
              <a:latin typeface="Calibri" panose="020F0502020204030204" pitchFamily="34" charset="0"/>
            </a:endParaRPr>
          </a:p>
        </p:txBody>
      </p:sp>
      <p:sp>
        <p:nvSpPr>
          <p:cNvPr id="163843" name="Text Box 2">
            <a:extLst>
              <a:ext uri="{FF2B5EF4-FFF2-40B4-BE49-F238E27FC236}">
                <a16:creationId xmlns:a16="http://schemas.microsoft.com/office/drawing/2014/main" id="{4058FE83-408D-AA18-456B-61FBD2D7754A}"/>
              </a:ext>
            </a:extLst>
          </p:cNvPr>
          <p:cNvSpPr txBox="1">
            <a:spLocks noChangeArrowheads="1"/>
          </p:cNvSpPr>
          <p:nvPr/>
        </p:nvSpPr>
        <p:spPr bwMode="auto">
          <a:xfrm>
            <a:off x="1127125" y="755650"/>
            <a:ext cx="4506913" cy="3724275"/>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sr-Latn-CS" altLang="sr-Latn-RS">
              <a:latin typeface="Calibri" panose="020F0502020204030204" pitchFamily="34" charset="0"/>
            </a:endParaRPr>
          </a:p>
        </p:txBody>
      </p:sp>
      <p:sp>
        <p:nvSpPr>
          <p:cNvPr id="163844" name="Rectangle 3">
            <a:extLst>
              <a:ext uri="{FF2B5EF4-FFF2-40B4-BE49-F238E27FC236}">
                <a16:creationId xmlns:a16="http://schemas.microsoft.com/office/drawing/2014/main" id="{BD083DFA-721A-A605-4C44-8412498160AF}"/>
              </a:ext>
            </a:extLst>
          </p:cNvPr>
          <p:cNvSpPr>
            <a:spLocks noGrp="1" noChangeArrowheads="1"/>
          </p:cNvSpPr>
          <p:nvPr>
            <p:ph type="body"/>
          </p:nvPr>
        </p:nvSpPr>
        <p:spPr bwMode="auto">
          <a:xfrm>
            <a:off x="676275" y="4718050"/>
            <a:ext cx="5407025" cy="44688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spcBef>
                <a:spcPct val="0"/>
              </a:spcBef>
            </a:pPr>
            <a:endParaRPr lang="sr-Latn-CS" altLang="sr-Latn-R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8722" name="Rectangle 7">
            <a:extLst>
              <a:ext uri="{FF2B5EF4-FFF2-40B4-BE49-F238E27FC236}">
                <a16:creationId xmlns:a16="http://schemas.microsoft.com/office/drawing/2014/main" id="{FB91D41C-B72D-70A5-5FAD-03DE9B34E2AD}"/>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D43CE55-7DF7-4E6F-91B4-18EB12CE7CDF}" type="slidenum">
              <a:rPr lang="en-US" altLang="sr-Latn-RS">
                <a:latin typeface="Calibri" panose="020F0502020204030204" pitchFamily="34" charset="0"/>
              </a:rPr>
              <a:pPr eaLnBrk="1" hangingPunct="1"/>
              <a:t>79</a:t>
            </a:fld>
            <a:endParaRPr lang="en-US" altLang="sr-Latn-RS">
              <a:latin typeface="Calibri" panose="020F0502020204030204" pitchFamily="34" charset="0"/>
            </a:endParaRPr>
          </a:p>
        </p:txBody>
      </p:sp>
      <p:sp>
        <p:nvSpPr>
          <p:cNvPr id="164867" name="Rectangle 2">
            <a:extLst>
              <a:ext uri="{FF2B5EF4-FFF2-40B4-BE49-F238E27FC236}">
                <a16:creationId xmlns:a16="http://schemas.microsoft.com/office/drawing/2014/main" id="{C1FBBD4B-5EBD-1E9D-82C3-B53079AA3292}"/>
              </a:ext>
            </a:extLst>
          </p:cNvPr>
          <p:cNvSpPr>
            <a:spLocks noGrp="1" noRot="1" noChangeAspect="1" noChangeArrowheads="1" noTextEdit="1"/>
          </p:cNvSpPr>
          <p:nvPr>
            <p:ph type="sldImg"/>
          </p:nvPr>
        </p:nvSpPr>
        <p:spPr bwMode="auto">
          <a:xfrm>
            <a:off x="-10377488" y="-7027863"/>
            <a:ext cx="20756563" cy="155686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4868" name="Rectangle 3">
            <a:extLst>
              <a:ext uri="{FF2B5EF4-FFF2-40B4-BE49-F238E27FC236}">
                <a16:creationId xmlns:a16="http://schemas.microsoft.com/office/drawing/2014/main" id="{11EBDFB8-8B0E-4E76-EB6C-FBC47A1A1A05}"/>
              </a:ext>
            </a:extLst>
          </p:cNvPr>
          <p:cNvSpPr>
            <a:spLocks noGrp="1" noChangeArrowheads="1"/>
          </p:cNvSpPr>
          <p:nvPr>
            <p:ph type="body" idx="1"/>
          </p:nvPr>
        </p:nvSpPr>
        <p:spPr bwMode="auto">
          <a:xfrm>
            <a:off x="676275" y="4718050"/>
            <a:ext cx="5407025" cy="43703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spcBef>
                <a:spcPct val="0"/>
              </a:spcBef>
            </a:pPr>
            <a:endParaRPr lang="sr-Latn-CS" altLang="sr-Latn-R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9746" name="Rectangle 7">
            <a:extLst>
              <a:ext uri="{FF2B5EF4-FFF2-40B4-BE49-F238E27FC236}">
                <a16:creationId xmlns:a16="http://schemas.microsoft.com/office/drawing/2014/main" id="{19835B82-8D84-BBC8-E2DA-ED36E1B88E14}"/>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051EC89-DD76-4A20-9C18-D8047EEEA7B6}" type="slidenum">
              <a:rPr lang="en-US" altLang="sr-Latn-RS">
                <a:latin typeface="Calibri" panose="020F0502020204030204" pitchFamily="34" charset="0"/>
              </a:rPr>
              <a:pPr eaLnBrk="1" hangingPunct="1"/>
              <a:t>80</a:t>
            </a:fld>
            <a:endParaRPr lang="en-US" altLang="sr-Latn-RS">
              <a:latin typeface="Calibri" panose="020F0502020204030204" pitchFamily="34" charset="0"/>
            </a:endParaRPr>
          </a:p>
        </p:txBody>
      </p:sp>
      <p:sp>
        <p:nvSpPr>
          <p:cNvPr id="165891" name="Rectangle 2">
            <a:extLst>
              <a:ext uri="{FF2B5EF4-FFF2-40B4-BE49-F238E27FC236}">
                <a16:creationId xmlns:a16="http://schemas.microsoft.com/office/drawing/2014/main" id="{82B77FF9-54AC-320B-3587-77B9A6910BFC}"/>
              </a:ext>
            </a:extLst>
          </p:cNvPr>
          <p:cNvSpPr>
            <a:spLocks noGrp="1" noRot="1" noChangeAspect="1" noChangeArrowheads="1" noTextEdit="1"/>
          </p:cNvSpPr>
          <p:nvPr>
            <p:ph type="sldImg"/>
          </p:nvPr>
        </p:nvSpPr>
        <p:spPr bwMode="auto">
          <a:xfrm>
            <a:off x="-10377488" y="-7027863"/>
            <a:ext cx="20756563" cy="155686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2" name="Rectangle 3">
            <a:extLst>
              <a:ext uri="{FF2B5EF4-FFF2-40B4-BE49-F238E27FC236}">
                <a16:creationId xmlns:a16="http://schemas.microsoft.com/office/drawing/2014/main" id="{D6D40413-9EF9-FBF8-FF30-7A0939B286F0}"/>
              </a:ext>
            </a:extLst>
          </p:cNvPr>
          <p:cNvSpPr>
            <a:spLocks noGrp="1" noChangeArrowheads="1"/>
          </p:cNvSpPr>
          <p:nvPr>
            <p:ph type="body" idx="1"/>
          </p:nvPr>
        </p:nvSpPr>
        <p:spPr bwMode="auto">
          <a:xfrm>
            <a:off x="676275" y="4718050"/>
            <a:ext cx="5407025" cy="43703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spcBef>
                <a:spcPct val="0"/>
              </a:spcBef>
            </a:pPr>
            <a:endParaRPr lang="sr-Latn-CS" altLang="sr-Latn-R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0770" name="Rectangle 7">
            <a:extLst>
              <a:ext uri="{FF2B5EF4-FFF2-40B4-BE49-F238E27FC236}">
                <a16:creationId xmlns:a16="http://schemas.microsoft.com/office/drawing/2014/main" id="{A192D8E3-9CF1-ABE5-51F8-B0C404EEC622}"/>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3C420B3-57D5-4645-BBD0-CE77667D1361}" type="slidenum">
              <a:rPr lang="en-US" altLang="sr-Latn-RS">
                <a:latin typeface="Calibri" panose="020F0502020204030204" pitchFamily="34" charset="0"/>
              </a:rPr>
              <a:pPr eaLnBrk="1" hangingPunct="1"/>
              <a:t>81</a:t>
            </a:fld>
            <a:endParaRPr lang="en-US" altLang="sr-Latn-RS">
              <a:latin typeface="Calibri" panose="020F0502020204030204" pitchFamily="34" charset="0"/>
            </a:endParaRPr>
          </a:p>
        </p:txBody>
      </p:sp>
      <p:sp>
        <p:nvSpPr>
          <p:cNvPr id="166915" name="Text Box 2">
            <a:extLst>
              <a:ext uri="{FF2B5EF4-FFF2-40B4-BE49-F238E27FC236}">
                <a16:creationId xmlns:a16="http://schemas.microsoft.com/office/drawing/2014/main" id="{47394A29-0484-84E9-F0F2-73007E22212D}"/>
              </a:ext>
            </a:extLst>
          </p:cNvPr>
          <p:cNvSpPr txBox="1">
            <a:spLocks noChangeArrowheads="1"/>
          </p:cNvSpPr>
          <p:nvPr/>
        </p:nvSpPr>
        <p:spPr bwMode="auto">
          <a:xfrm>
            <a:off x="1127125" y="755650"/>
            <a:ext cx="4506913" cy="3724275"/>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sr-Latn-CS" altLang="sr-Latn-RS">
              <a:latin typeface="Calibri" panose="020F0502020204030204" pitchFamily="34" charset="0"/>
            </a:endParaRPr>
          </a:p>
        </p:txBody>
      </p:sp>
      <p:sp>
        <p:nvSpPr>
          <p:cNvPr id="166916" name="Rectangle 3">
            <a:extLst>
              <a:ext uri="{FF2B5EF4-FFF2-40B4-BE49-F238E27FC236}">
                <a16:creationId xmlns:a16="http://schemas.microsoft.com/office/drawing/2014/main" id="{288BFD0E-1B30-7B15-0702-898A53B3821E}"/>
              </a:ext>
            </a:extLst>
          </p:cNvPr>
          <p:cNvSpPr>
            <a:spLocks noGrp="1" noChangeArrowheads="1"/>
          </p:cNvSpPr>
          <p:nvPr>
            <p:ph type="body"/>
          </p:nvPr>
        </p:nvSpPr>
        <p:spPr bwMode="auto">
          <a:xfrm>
            <a:off x="676275" y="4718050"/>
            <a:ext cx="5407025" cy="44688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spcBef>
                <a:spcPct val="0"/>
              </a:spcBef>
            </a:pPr>
            <a:endParaRPr lang="sr-Latn-CS" altLang="sr-Latn-R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1794" name="Rectangle 7">
            <a:extLst>
              <a:ext uri="{FF2B5EF4-FFF2-40B4-BE49-F238E27FC236}">
                <a16:creationId xmlns:a16="http://schemas.microsoft.com/office/drawing/2014/main" id="{6FB3828B-F670-DD43-EDA3-7EF929204FF1}"/>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1F69ABF-077C-440E-8ED3-44AC40AA7357}" type="slidenum">
              <a:rPr lang="en-US" altLang="sr-Latn-RS">
                <a:latin typeface="Calibri" panose="020F0502020204030204" pitchFamily="34" charset="0"/>
              </a:rPr>
              <a:pPr eaLnBrk="1" hangingPunct="1"/>
              <a:t>82</a:t>
            </a:fld>
            <a:endParaRPr lang="en-US" altLang="sr-Latn-RS">
              <a:latin typeface="Calibri" panose="020F0502020204030204" pitchFamily="34" charset="0"/>
            </a:endParaRPr>
          </a:p>
        </p:txBody>
      </p:sp>
      <p:sp>
        <p:nvSpPr>
          <p:cNvPr id="167939" name="Text Box 2">
            <a:extLst>
              <a:ext uri="{FF2B5EF4-FFF2-40B4-BE49-F238E27FC236}">
                <a16:creationId xmlns:a16="http://schemas.microsoft.com/office/drawing/2014/main" id="{F5CEE772-7759-0084-E372-4B928D2A33BC}"/>
              </a:ext>
            </a:extLst>
          </p:cNvPr>
          <p:cNvSpPr txBox="1">
            <a:spLocks noChangeArrowheads="1"/>
          </p:cNvSpPr>
          <p:nvPr/>
        </p:nvSpPr>
        <p:spPr bwMode="auto">
          <a:xfrm>
            <a:off x="1127125" y="755650"/>
            <a:ext cx="4506913" cy="3724275"/>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sr-Latn-CS" altLang="sr-Latn-RS">
              <a:latin typeface="Calibri" panose="020F0502020204030204" pitchFamily="34" charset="0"/>
            </a:endParaRPr>
          </a:p>
        </p:txBody>
      </p:sp>
      <p:sp>
        <p:nvSpPr>
          <p:cNvPr id="167940" name="Rectangle 3">
            <a:extLst>
              <a:ext uri="{FF2B5EF4-FFF2-40B4-BE49-F238E27FC236}">
                <a16:creationId xmlns:a16="http://schemas.microsoft.com/office/drawing/2014/main" id="{03B041E7-1A19-DD9F-FFA8-67100473DF02}"/>
              </a:ext>
            </a:extLst>
          </p:cNvPr>
          <p:cNvSpPr>
            <a:spLocks noGrp="1" noChangeArrowheads="1"/>
          </p:cNvSpPr>
          <p:nvPr>
            <p:ph type="body"/>
          </p:nvPr>
        </p:nvSpPr>
        <p:spPr bwMode="auto">
          <a:xfrm>
            <a:off x="676275" y="4718050"/>
            <a:ext cx="5407025" cy="44688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spcBef>
                <a:spcPct val="0"/>
              </a:spcBef>
            </a:pPr>
            <a:endParaRPr lang="sr-Latn-CS" altLang="sr-Latn-R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Image Placeholder 1">
            <a:extLst>
              <a:ext uri="{FF2B5EF4-FFF2-40B4-BE49-F238E27FC236}">
                <a16:creationId xmlns:a16="http://schemas.microsoft.com/office/drawing/2014/main" id="{FB943F03-1A64-972D-E192-DA759BC9E7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1315" name="Notes Placeholder 2">
            <a:extLst>
              <a:ext uri="{FF2B5EF4-FFF2-40B4-BE49-F238E27FC236}">
                <a16:creationId xmlns:a16="http://schemas.microsoft.com/office/drawing/2014/main" id="{750EBDF5-752D-6240-BD27-015F5E3E5FD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eaLnBrk="1" hangingPunct="1">
              <a:spcBef>
                <a:spcPct val="0"/>
              </a:spcBef>
            </a:pPr>
            <a:r>
              <a:rPr lang="sr-Latn-CS" altLang="sr-Latn-RS">
                <a:latin typeface="Arial" panose="020B0604020202020204" pitchFamily="34" charset="0"/>
              </a:rPr>
              <a:t>Iako etiologija nije u potpunosti razjašnjena, u osnovi stvaranja kamena je proces kristalizacije u prezasićenom urinu. On nastaje kao rezultat poremećene ravnoteže između promotera (kalcijum, oks</a:t>
            </a:r>
            <a:r>
              <a:rPr lang="en-US" altLang="sr-Latn-RS">
                <a:latin typeface="Arial" panose="020B0604020202020204" pitchFamily="34" charset="0"/>
              </a:rPr>
              <a:t>a</a:t>
            </a:r>
            <a:r>
              <a:rPr lang="sr-Latn-CS" altLang="sr-Latn-RS">
                <a:latin typeface="Arial" panose="020B0604020202020204" pitchFamily="34" charset="0"/>
              </a:rPr>
              <a:t>lat, mokraćna kiselina i cistin) čiji je stepen ekskrecije u urinu povećan i inhibitora (Mg, citrat, pirofosfat, glikoproteini i glikozaminoglikani) čiji je nivo ili inhibitorni potencijal u urinu snižen. Udružena promena pH vrednosti i zapremine urina dovode do povoljnih uslova za stvaranje novih kristala, agregata kristala i velikih kristalnih čestica koje u kasnijem toku prerastaju u vidljiv konkrement</a:t>
            </a:r>
            <a:r>
              <a:rPr lang="en-US" altLang="sr-Latn-RS">
                <a:latin typeface="Arial" panose="020B0604020202020204" pitchFamily="34" charset="0"/>
              </a:rPr>
              <a:t>. </a:t>
            </a:r>
            <a:r>
              <a:rPr lang="sr-Latn-CS" altLang="sr-Latn-RS">
                <a:latin typeface="Arial" panose="020B0604020202020204" pitchFamily="34" charset="0"/>
              </a:rPr>
              <a:t>Prisustvo infekcije izazvane mikroorganizmima koji razlažu ureu, poremećaji u morfologiji urinarnog trakta (stenoze, dilatacije, oštećenja urotela) i protoka urina (staza, refluks) takođe deluju kao faktori rizika za stvaranje kamena ili pojavu njegovog recidiva.</a:t>
            </a:r>
            <a:r>
              <a:rPr lang="en-US" altLang="sr-Latn-RS">
                <a:latin typeface="Arial" panose="020B0604020202020204" pitchFamily="34" charset="0"/>
              </a:rPr>
              <a:t> </a:t>
            </a:r>
          </a:p>
        </p:txBody>
      </p:sp>
      <p:sp>
        <p:nvSpPr>
          <p:cNvPr id="139268" name="Slide Number Placeholder 3">
            <a:extLst>
              <a:ext uri="{FF2B5EF4-FFF2-40B4-BE49-F238E27FC236}">
                <a16:creationId xmlns:a16="http://schemas.microsoft.com/office/drawing/2014/main" id="{C4DAB78C-C7BC-37B3-6BCE-440F0DD11420}"/>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43023F3-7FA3-423B-B931-322474AD80CA}" type="slidenum">
              <a:rPr lang="sr-Latn-CS" altLang="sr-Latn-RS">
                <a:latin typeface="Calibri" panose="020F0502020204030204" pitchFamily="34" charset="0"/>
              </a:rPr>
              <a:pPr eaLnBrk="1" hangingPunct="1"/>
              <a:t>5</a:t>
            </a:fld>
            <a:endParaRPr lang="sr-Latn-CS" altLang="sr-Latn-RS">
              <a:latin typeface="Calibri" panose="020F0502020204030204"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Slide Image Placeholder 1">
            <a:extLst>
              <a:ext uri="{FF2B5EF4-FFF2-40B4-BE49-F238E27FC236}">
                <a16:creationId xmlns:a16="http://schemas.microsoft.com/office/drawing/2014/main" id="{C5191306-4940-532C-5E1A-DF381083E1E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8963" name="Notes Placeholder 2">
            <a:extLst>
              <a:ext uri="{FF2B5EF4-FFF2-40B4-BE49-F238E27FC236}">
                <a16:creationId xmlns:a16="http://schemas.microsoft.com/office/drawing/2014/main" id="{B3DEA491-7899-FF8D-FD45-796E8CA31A4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eaLnBrk="1" hangingPunct="1">
              <a:spcBef>
                <a:spcPct val="0"/>
              </a:spcBef>
            </a:pPr>
            <a:r>
              <a:rPr lang="sr-Latn-CS" altLang="sr-Latn-RS"/>
              <a:t>Smernice (vodiči) za lečenje teške sepse naglašavaju značaj ranog prepoznavanja i pravovremene primene početne terapije (u prvih šest sati od nastanka simptoma) sa ciljem zaustavljanja kaskade sepse. Svako odlaganje adekvatne terapije povećava rizik umiranja. Lečenje neodložno treba početi kada su prisutna bar dva kriterijuma za </a:t>
            </a:r>
            <a:r>
              <a:rPr lang="sr-Latn-CS" altLang="sr-Latn-RS" i="1"/>
              <a:t>SIRS</a:t>
            </a:r>
            <a:r>
              <a:rPr lang="sr-Latn-CS" altLang="sr-Latn-RS"/>
              <a:t>, odnosno kod bolesnika kod kojih je utvrđena</a:t>
            </a:r>
            <a:r>
              <a:rPr lang="sr-Cyrl-CS" altLang="sr-Latn-RS"/>
              <a:t> </a:t>
            </a:r>
            <a:r>
              <a:rPr lang="sr-Latn-CS" altLang="sr-Latn-RS"/>
              <a:t>hipoperfuzija tkiva – odn. sistolni krvni pritisak niži od 90 </a:t>
            </a:r>
            <a:r>
              <a:rPr lang="sr-Latn-CS" altLang="sr-Latn-RS" i="1"/>
              <a:t>mm Hg</a:t>
            </a:r>
            <a:r>
              <a:rPr lang="sr-Latn-CS" altLang="sr-Latn-RS"/>
              <a:t>, kada je nivo laktata u serumu veći od 4 </a:t>
            </a:r>
            <a:r>
              <a:rPr lang="sr-Latn-CS" altLang="sr-Latn-RS" i="1"/>
              <a:t>mmol/l</a:t>
            </a:r>
            <a:r>
              <a:rPr lang="sr-Latn-CS" altLang="sr-Latn-RS"/>
              <a:t>. Početnom terapijom, treba da se postigne kontrola i nadzor centralnog venskog pritisak (CVP 8-12 </a:t>
            </a:r>
            <a:r>
              <a:rPr lang="sr-Latn-CS" altLang="sr-Latn-RS" i="1"/>
              <a:t>mm Hg</a:t>
            </a:r>
            <a:r>
              <a:rPr lang="sr-Latn-CS" altLang="sr-Latn-RS"/>
              <a:t>), srednjeg arterijskog pritiska (MAP </a:t>
            </a:r>
            <a:r>
              <a:rPr lang="en-US" altLang="sr-Latn-RS"/>
              <a:t>&gt;</a:t>
            </a:r>
            <a:r>
              <a:rPr lang="sr-Latn-CS" altLang="sr-Latn-RS"/>
              <a:t> 65 </a:t>
            </a:r>
            <a:r>
              <a:rPr lang="sr-Latn-CS" altLang="sr-Latn-RS" i="1"/>
              <a:t>mm Hg</a:t>
            </a:r>
            <a:r>
              <a:rPr lang="sr-Latn-CS" altLang="sr-Latn-RS"/>
              <a:t>), diureze (&gt; 0,5 </a:t>
            </a:r>
            <a:r>
              <a:rPr lang="sr-Latn-CS" altLang="sr-Latn-RS" i="1"/>
              <a:t>ml/kg/h</a:t>
            </a:r>
            <a:r>
              <a:rPr lang="sr-Latn-CS" altLang="sr-Latn-RS"/>
              <a:t>)</a:t>
            </a:r>
            <a:r>
              <a:rPr lang="sr-Latn-CS" altLang="sr-Latn-RS" i="1"/>
              <a:t> </a:t>
            </a:r>
            <a:r>
              <a:rPr lang="sr-Latn-CS" altLang="sr-Latn-RS"/>
              <a:t>i zasićenost mešane venske krvi kiseonikom (&gt; 70%) i to agresivnom brzom nadoknadom tečnosti, primenom vazopresora i inotropnih lekova i transfuzijama krvi. Ove mere trebale bi da budu u nadležnosti urologa ili interventnog rengenologa.</a:t>
            </a:r>
            <a:r>
              <a:rPr lang="en-US" altLang="sr-Latn-RS"/>
              <a:t> </a:t>
            </a:r>
            <a:r>
              <a:rPr lang="sr-Latn-CS" altLang="sr-Latn-RS"/>
              <a:t>Specifično</a:t>
            </a:r>
            <a:r>
              <a:rPr lang="sr-Cyrl-CS" altLang="sr-Latn-RS"/>
              <a:t> </a:t>
            </a:r>
            <a:r>
              <a:rPr lang="sr-Latn-CS" altLang="sr-Latn-RS"/>
              <a:t>lečenje uključuje potporu respiratorne funkcije malim respiratornim volumenom i pritiskom, hemodijalizu u slučaju akutne bubrežne insuficijencije, primenu hidrokortizona kod utvrđene relativne adrenalne insuficijencije, kontrolu glikemije, primenu rekombinantnog prirodnog inhibitora koagulacije odnosno aktiviranog proteina C, kada je rizik od umiranja veliki u slučaju septičkog šoka, multiorganske disfunkcije i APACHE skora većeg od 25, primenom rhAPC smanjena je smrtnost za 6%. profilaksu stres ulkusa i duboke venske tromboze, parenteralnu ishranu bolesnika</a:t>
            </a:r>
            <a:endParaRPr lang="en-US" altLang="sr-Latn-RS"/>
          </a:p>
          <a:p>
            <a:pPr eaLnBrk="1" hangingPunct="1">
              <a:spcBef>
                <a:spcPct val="0"/>
              </a:spcBef>
            </a:pPr>
            <a:endParaRPr lang="sr-Latn-CS" altLang="sr-Latn-RS"/>
          </a:p>
        </p:txBody>
      </p:sp>
      <p:sp>
        <p:nvSpPr>
          <p:cNvPr id="162820" name="Slide Number Placeholder 3">
            <a:extLst>
              <a:ext uri="{FF2B5EF4-FFF2-40B4-BE49-F238E27FC236}">
                <a16:creationId xmlns:a16="http://schemas.microsoft.com/office/drawing/2014/main" id="{6200944C-5A4A-59F6-4162-66DBED14ED47}"/>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1F4D7B9-208A-4FDB-9D77-A2B04CD0CEAC}" type="slidenum">
              <a:rPr lang="en-US" altLang="sr-Latn-RS">
                <a:latin typeface="Calibri" panose="020F0502020204030204" pitchFamily="34" charset="0"/>
              </a:rPr>
              <a:pPr eaLnBrk="1" hangingPunct="1"/>
              <a:t>84</a:t>
            </a:fld>
            <a:endParaRPr lang="en-US" altLang="sr-Latn-RS">
              <a:latin typeface="Calibri" panose="020F0502020204030204"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a:extLst>
              <a:ext uri="{FF2B5EF4-FFF2-40B4-BE49-F238E27FC236}">
                <a16:creationId xmlns:a16="http://schemas.microsoft.com/office/drawing/2014/main" id="{AA634118-4EE1-BA80-4A66-C9A6C6432951}"/>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621B99A-8FD4-49E5-BD0D-354700540DE6}" type="slidenum">
              <a:rPr lang="en-US" altLang="sr-Latn-RS">
                <a:latin typeface="Calibri" panose="020F0502020204030204" pitchFamily="34" charset="0"/>
              </a:rPr>
              <a:pPr eaLnBrk="1" hangingPunct="1"/>
              <a:t>85</a:t>
            </a:fld>
            <a:endParaRPr lang="en-US" altLang="sr-Latn-RS">
              <a:latin typeface="Calibri" panose="020F0502020204030204" pitchFamily="34" charset="0"/>
            </a:endParaRPr>
          </a:p>
        </p:txBody>
      </p:sp>
      <p:sp>
        <p:nvSpPr>
          <p:cNvPr id="169987" name="Rectangle 2">
            <a:extLst>
              <a:ext uri="{FF2B5EF4-FFF2-40B4-BE49-F238E27FC236}">
                <a16:creationId xmlns:a16="http://schemas.microsoft.com/office/drawing/2014/main" id="{05A40619-35D7-5D45-31EB-65BF6C62A0E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9988" name="Rectangle 3">
            <a:extLst>
              <a:ext uri="{FF2B5EF4-FFF2-40B4-BE49-F238E27FC236}">
                <a16:creationId xmlns:a16="http://schemas.microsoft.com/office/drawing/2014/main" id="{C4033DC1-C185-9A8A-82A8-5D1582ADDD9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eaLnBrk="1" hangingPunct="1">
              <a:spcBef>
                <a:spcPct val="0"/>
              </a:spcBef>
            </a:pPr>
            <a:endParaRPr lang="sr-Latn-CS" altLang="sr-Latn-R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4866" name="Rectangle 7">
            <a:extLst>
              <a:ext uri="{FF2B5EF4-FFF2-40B4-BE49-F238E27FC236}">
                <a16:creationId xmlns:a16="http://schemas.microsoft.com/office/drawing/2014/main" id="{077C80EC-18D3-0BEC-D8BE-4B8A6E88E4D1}"/>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4223580-C8FB-48E7-A179-39C649EB5842}" type="slidenum">
              <a:rPr lang="en-US" altLang="sr-Latn-RS">
                <a:latin typeface="Calibri" panose="020F0502020204030204" pitchFamily="34" charset="0"/>
              </a:rPr>
              <a:pPr eaLnBrk="1" hangingPunct="1"/>
              <a:t>86</a:t>
            </a:fld>
            <a:endParaRPr lang="en-US" altLang="sr-Latn-RS">
              <a:latin typeface="Calibri" panose="020F0502020204030204" pitchFamily="34" charset="0"/>
            </a:endParaRPr>
          </a:p>
        </p:txBody>
      </p:sp>
      <p:sp>
        <p:nvSpPr>
          <p:cNvPr id="171011" name="Text Box 2">
            <a:extLst>
              <a:ext uri="{FF2B5EF4-FFF2-40B4-BE49-F238E27FC236}">
                <a16:creationId xmlns:a16="http://schemas.microsoft.com/office/drawing/2014/main" id="{C8B38F75-6396-3311-FDC7-10DB15FEC68A}"/>
              </a:ext>
            </a:extLst>
          </p:cNvPr>
          <p:cNvSpPr txBox="1">
            <a:spLocks noChangeArrowheads="1"/>
          </p:cNvSpPr>
          <p:nvPr/>
        </p:nvSpPr>
        <p:spPr bwMode="auto">
          <a:xfrm>
            <a:off x="1127125" y="755650"/>
            <a:ext cx="4506913" cy="3724275"/>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sr-Latn-CS" altLang="sr-Latn-RS">
              <a:latin typeface="Calibri" panose="020F0502020204030204" pitchFamily="34" charset="0"/>
            </a:endParaRPr>
          </a:p>
        </p:txBody>
      </p:sp>
      <p:sp>
        <p:nvSpPr>
          <p:cNvPr id="171012" name="Text Box 3">
            <a:extLst>
              <a:ext uri="{FF2B5EF4-FFF2-40B4-BE49-F238E27FC236}">
                <a16:creationId xmlns:a16="http://schemas.microsoft.com/office/drawing/2014/main" id="{78E142EF-5BF2-6D50-32AD-7671F647AF06}"/>
              </a:ext>
            </a:extLst>
          </p:cNvPr>
          <p:cNvSpPr>
            <a:spLocks noGrp="1" noChangeArrowheads="1"/>
          </p:cNvSpPr>
          <p:nvPr>
            <p:ph type="body"/>
          </p:nvPr>
        </p:nvSpPr>
        <p:spPr bwMode="auto">
          <a:xfrm>
            <a:off x="676275" y="4718050"/>
            <a:ext cx="5407025" cy="44688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spcBef>
                <a:spcPct val="0"/>
              </a:spcBef>
            </a:pPr>
            <a:r>
              <a:rPr lang="sr-Latn-CS" altLang="sr-Latn-RS"/>
              <a:t>Kontrola komplikujučeg faktora podrazumeva što ranije uklanjanje opstrukcije, stranog tela ili apscesa minimalno invazivnom metodom.</a:t>
            </a:r>
            <a:r>
              <a:rPr lang="en-US" altLang="sr-Latn-RS"/>
              <a:t> </a:t>
            </a:r>
            <a:endParaRPr lang="sr-Latn-CS" altLang="sr-Latn-RS"/>
          </a:p>
        </p:txBody>
      </p:sp>
      <p:sp>
        <p:nvSpPr>
          <p:cNvPr id="171013" name="Rectangle 4">
            <a:extLst>
              <a:ext uri="{FF2B5EF4-FFF2-40B4-BE49-F238E27FC236}">
                <a16:creationId xmlns:a16="http://schemas.microsoft.com/office/drawing/2014/main" id="{7B6E56F9-F5BF-D166-38EA-7A930436AE6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a:extLst>
              <a:ext uri="{FF2B5EF4-FFF2-40B4-BE49-F238E27FC236}">
                <a16:creationId xmlns:a16="http://schemas.microsoft.com/office/drawing/2014/main" id="{4FFBFDFA-66C4-7266-E41D-9AEA9C60C946}"/>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BD4CA05-C44E-4331-BF9C-CC450AE359B6}" type="slidenum">
              <a:rPr lang="en-US" altLang="sr-Latn-RS">
                <a:latin typeface="Calibri" panose="020F0502020204030204" pitchFamily="34" charset="0"/>
              </a:rPr>
              <a:pPr eaLnBrk="1" hangingPunct="1"/>
              <a:t>87</a:t>
            </a:fld>
            <a:endParaRPr lang="en-US" altLang="sr-Latn-RS">
              <a:latin typeface="Calibri" panose="020F0502020204030204" pitchFamily="34" charset="0"/>
            </a:endParaRPr>
          </a:p>
        </p:txBody>
      </p:sp>
      <p:sp>
        <p:nvSpPr>
          <p:cNvPr id="172035" name="Rectangle 2">
            <a:extLst>
              <a:ext uri="{FF2B5EF4-FFF2-40B4-BE49-F238E27FC236}">
                <a16:creationId xmlns:a16="http://schemas.microsoft.com/office/drawing/2014/main" id="{7F95E1D5-C7C0-030E-E3FE-5CB4117C875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2036" name="Rectangle 3">
            <a:extLst>
              <a:ext uri="{FF2B5EF4-FFF2-40B4-BE49-F238E27FC236}">
                <a16:creationId xmlns:a16="http://schemas.microsoft.com/office/drawing/2014/main" id="{D4C262EF-BD05-8ADE-7A96-3F30C310CB9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a:extLst>
              <a:ext uri="{FF2B5EF4-FFF2-40B4-BE49-F238E27FC236}">
                <a16:creationId xmlns:a16="http://schemas.microsoft.com/office/drawing/2014/main" id="{47057A10-09AA-8424-13BB-62826DC71409}"/>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921D3C9-7060-4628-B5F5-C9B94B029FB7}" type="slidenum">
              <a:rPr lang="en-US" altLang="sr-Latn-RS">
                <a:latin typeface="Calibri" panose="020F0502020204030204" pitchFamily="34" charset="0"/>
              </a:rPr>
              <a:pPr eaLnBrk="1" hangingPunct="1"/>
              <a:t>88</a:t>
            </a:fld>
            <a:endParaRPr lang="en-US" altLang="sr-Latn-RS">
              <a:latin typeface="Calibri" panose="020F0502020204030204" pitchFamily="34" charset="0"/>
            </a:endParaRPr>
          </a:p>
        </p:txBody>
      </p:sp>
      <p:sp>
        <p:nvSpPr>
          <p:cNvPr id="173059" name="Rectangle 2">
            <a:extLst>
              <a:ext uri="{FF2B5EF4-FFF2-40B4-BE49-F238E27FC236}">
                <a16:creationId xmlns:a16="http://schemas.microsoft.com/office/drawing/2014/main" id="{A05247FD-E924-40F1-7215-010A4A24B49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3060" name="Rectangle 3">
            <a:extLst>
              <a:ext uri="{FF2B5EF4-FFF2-40B4-BE49-F238E27FC236}">
                <a16:creationId xmlns:a16="http://schemas.microsoft.com/office/drawing/2014/main" id="{42B6EBC3-1A64-D1FD-87DF-A93368A656E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r-Latn-RS" dirty="0"/>
          </a:p>
        </p:txBody>
      </p:sp>
      <p:sp>
        <p:nvSpPr>
          <p:cNvPr id="4" name="Slide Number Placeholder 3"/>
          <p:cNvSpPr>
            <a:spLocks noGrp="1"/>
          </p:cNvSpPr>
          <p:nvPr>
            <p:ph type="sldNum" sz="quarter" idx="5"/>
          </p:nvPr>
        </p:nvSpPr>
        <p:spPr/>
        <p:txBody>
          <a:bodyPr/>
          <a:lstStyle/>
          <a:p>
            <a:fld id="{9F112700-1289-4B0B-97B0-05F985987D6E}" type="slidenum">
              <a:rPr lang="sr-Latn-CS" altLang="sr-Latn-RS" smtClean="0"/>
              <a:pPr/>
              <a:t>97</a:t>
            </a:fld>
            <a:endParaRPr lang="sr-Latn-CS" altLang="sr-Latn-RS"/>
          </a:p>
        </p:txBody>
      </p:sp>
    </p:spTree>
    <p:extLst>
      <p:ext uri="{BB962C8B-B14F-4D97-AF65-F5344CB8AC3E}">
        <p14:creationId xmlns:p14="http://schemas.microsoft.com/office/powerpoint/2010/main" val="162959770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Slide Image Placeholder 1">
            <a:extLst>
              <a:ext uri="{FF2B5EF4-FFF2-40B4-BE49-F238E27FC236}">
                <a16:creationId xmlns:a16="http://schemas.microsoft.com/office/drawing/2014/main" id="{AC4CB8C0-43B2-7163-428E-8089E0B0788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083" name="Notes Placeholder 2">
            <a:extLst>
              <a:ext uri="{FF2B5EF4-FFF2-40B4-BE49-F238E27FC236}">
                <a16:creationId xmlns:a16="http://schemas.microsoft.com/office/drawing/2014/main" id="{541321E0-90DD-F09C-D221-FF74E72D93E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eaLnBrk="1" hangingPunct="1">
              <a:spcBef>
                <a:spcPct val="0"/>
              </a:spcBef>
            </a:pPr>
            <a:r>
              <a:rPr lang="sr-Latn-CS" altLang="sr-Latn-RS"/>
              <a:t>Korisni u odmakloj fazi bolesti da utvrde proširenost bolesti i funkcionalni status obolelog bubrega. Pokazuju cistične ili kavitarne lezije, kortikalno ožiljavanje, hydronefrozu i apscese u bubregu. Na nivou genitalija TB inflamacija se ne razlikuje od nespecifične. </a:t>
            </a:r>
          </a:p>
        </p:txBody>
      </p:sp>
      <p:sp>
        <p:nvSpPr>
          <p:cNvPr id="167940" name="Slide Number Placeholder 3">
            <a:extLst>
              <a:ext uri="{FF2B5EF4-FFF2-40B4-BE49-F238E27FC236}">
                <a16:creationId xmlns:a16="http://schemas.microsoft.com/office/drawing/2014/main" id="{38B1B5DC-070E-BCFA-C72D-49CA03C34A0C}"/>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C4163AF-481E-4635-BB27-DFBBBDA807BE}" type="slidenum">
              <a:rPr lang="sr-Latn-CS" altLang="sr-Latn-RS">
                <a:latin typeface="Calibri" panose="020F0502020204030204" pitchFamily="34" charset="0"/>
              </a:rPr>
              <a:pPr eaLnBrk="1" hangingPunct="1"/>
              <a:t>118</a:t>
            </a:fld>
            <a:endParaRPr lang="sr-Latn-CS" altLang="sr-Latn-RS">
              <a:latin typeface="Calibri" panose="020F0502020204030204"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r-Latn-RS" dirty="0"/>
          </a:p>
        </p:txBody>
      </p:sp>
      <p:sp>
        <p:nvSpPr>
          <p:cNvPr id="4" name="Slide Number Placeholder 3"/>
          <p:cNvSpPr>
            <a:spLocks noGrp="1"/>
          </p:cNvSpPr>
          <p:nvPr>
            <p:ph type="sldNum" sz="quarter" idx="5"/>
          </p:nvPr>
        </p:nvSpPr>
        <p:spPr/>
        <p:txBody>
          <a:bodyPr/>
          <a:lstStyle/>
          <a:p>
            <a:fld id="{9F112700-1289-4B0B-97B0-05F985987D6E}" type="slidenum">
              <a:rPr lang="sr-Latn-CS" altLang="sr-Latn-RS" smtClean="0"/>
              <a:pPr/>
              <a:t>121</a:t>
            </a:fld>
            <a:endParaRPr lang="sr-Latn-CS" altLang="sr-Latn-RS"/>
          </a:p>
        </p:txBody>
      </p:sp>
    </p:spTree>
    <p:extLst>
      <p:ext uri="{BB962C8B-B14F-4D97-AF65-F5344CB8AC3E}">
        <p14:creationId xmlns:p14="http://schemas.microsoft.com/office/powerpoint/2010/main" val="20538069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Image Placeholder 1">
            <a:extLst>
              <a:ext uri="{FF2B5EF4-FFF2-40B4-BE49-F238E27FC236}">
                <a16:creationId xmlns:a16="http://schemas.microsoft.com/office/drawing/2014/main" id="{15EF895E-4882-2F58-C3B4-FD35125BFCE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2339" name="Notes Placeholder 2">
            <a:extLst>
              <a:ext uri="{FF2B5EF4-FFF2-40B4-BE49-F238E27FC236}">
                <a16:creationId xmlns:a16="http://schemas.microsoft.com/office/drawing/2014/main" id="{5E50808C-CAF5-794A-A124-E726AB99309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eaLnBrk="1" hangingPunct="1">
              <a:spcBef>
                <a:spcPct val="0"/>
              </a:spcBef>
            </a:pPr>
            <a:endParaRPr lang="sr-Latn-CS" altLang="sr-Latn-RS"/>
          </a:p>
        </p:txBody>
      </p:sp>
      <p:sp>
        <p:nvSpPr>
          <p:cNvPr id="142340" name="Slide Number Placeholder 3">
            <a:extLst>
              <a:ext uri="{FF2B5EF4-FFF2-40B4-BE49-F238E27FC236}">
                <a16:creationId xmlns:a16="http://schemas.microsoft.com/office/drawing/2014/main" id="{5D3D29D9-B33D-3E14-B4F9-54C4C63CFB4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DE52CEA-AD46-464D-8891-9E288EB343F4}" type="slidenum">
              <a:rPr lang="sr-Latn-CS" altLang="sr-Latn-RS"/>
              <a:pPr eaLnBrk="1" hangingPunct="1"/>
              <a:t>8</a:t>
            </a:fld>
            <a:endParaRPr lang="sr-Latn-CS" altLang="sr-Latn-R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a:extLst>
              <a:ext uri="{FF2B5EF4-FFF2-40B4-BE49-F238E27FC236}">
                <a16:creationId xmlns:a16="http://schemas.microsoft.com/office/drawing/2014/main" id="{A80C6B84-4C0B-6C1F-0D8B-CE89D2002E1E}"/>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ECBFAF3-4F29-40FF-BDC2-9D4EF5EEE4A0}" type="slidenum">
              <a:rPr lang="en-US" altLang="sr-Latn-RS">
                <a:latin typeface="Calibri" panose="020F0502020204030204" pitchFamily="34" charset="0"/>
              </a:rPr>
              <a:pPr eaLnBrk="1" hangingPunct="1"/>
              <a:t>9</a:t>
            </a:fld>
            <a:endParaRPr lang="en-US" altLang="sr-Latn-RS">
              <a:latin typeface="Calibri" panose="020F0502020204030204" pitchFamily="34" charset="0"/>
            </a:endParaRPr>
          </a:p>
        </p:txBody>
      </p:sp>
      <p:sp>
        <p:nvSpPr>
          <p:cNvPr id="143363" name="Rectangle 2">
            <a:extLst>
              <a:ext uri="{FF2B5EF4-FFF2-40B4-BE49-F238E27FC236}">
                <a16:creationId xmlns:a16="http://schemas.microsoft.com/office/drawing/2014/main" id="{1C2ED82E-050A-B51F-E468-DFE1AAC4DDF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64" name="Rectangle 3">
            <a:extLst>
              <a:ext uri="{FF2B5EF4-FFF2-40B4-BE49-F238E27FC236}">
                <a16:creationId xmlns:a16="http://schemas.microsoft.com/office/drawing/2014/main" id="{6ABDB80C-2BCB-BABE-9B4E-D80606651AD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a:extLst>
              <a:ext uri="{FF2B5EF4-FFF2-40B4-BE49-F238E27FC236}">
                <a16:creationId xmlns:a16="http://schemas.microsoft.com/office/drawing/2014/main" id="{AEDD4D64-36BE-E280-2995-47804656FDFB}"/>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39CD7A7-96E6-4BA0-B183-B623DF9D6065}" type="slidenum">
              <a:rPr lang="en-US" altLang="sr-Latn-RS">
                <a:latin typeface="Calibri" panose="020F0502020204030204" pitchFamily="34" charset="0"/>
              </a:rPr>
              <a:pPr eaLnBrk="1" hangingPunct="1"/>
              <a:t>10</a:t>
            </a:fld>
            <a:endParaRPr lang="en-US" altLang="sr-Latn-RS">
              <a:latin typeface="Calibri" panose="020F0502020204030204" pitchFamily="34" charset="0"/>
            </a:endParaRPr>
          </a:p>
        </p:txBody>
      </p:sp>
      <p:sp>
        <p:nvSpPr>
          <p:cNvPr id="144387" name="Rectangle 2">
            <a:extLst>
              <a:ext uri="{FF2B5EF4-FFF2-40B4-BE49-F238E27FC236}">
                <a16:creationId xmlns:a16="http://schemas.microsoft.com/office/drawing/2014/main" id="{A9EB487A-61C5-3E72-2759-C754B6C55EA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4388" name="Rectangle 3">
            <a:extLst>
              <a:ext uri="{FF2B5EF4-FFF2-40B4-BE49-F238E27FC236}">
                <a16:creationId xmlns:a16="http://schemas.microsoft.com/office/drawing/2014/main" id="{C7D6848A-019F-6AAF-3C3F-064B40C2CF3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eaLnBrk="1" hangingPunct="1">
              <a:spcBef>
                <a:spcPct val="0"/>
              </a:spcBef>
            </a:pPr>
            <a:r>
              <a:rPr lang="sr-Latn-CS" altLang="sr-Latn-RS">
                <a:latin typeface="Arial" panose="020B0604020202020204" pitchFamily="34" charset="0"/>
              </a:rPr>
              <a:t>Renalna kolika </a:t>
            </a:r>
            <a:r>
              <a:rPr lang="en-US" altLang="sr-Latn-RS">
                <a:latin typeface="Arial" panose="020B0604020202020204" pitchFamily="34" charset="0"/>
              </a:rPr>
              <a:t>je verovarno </a:t>
            </a:r>
            <a:r>
              <a:rPr lang="en-US" altLang="sr-Latn-RS"/>
              <a:t>naja</a:t>
            </a:r>
            <a:r>
              <a:rPr lang="sr-Latn-CS" altLang="sr-Latn-RS"/>
              <a:t>či bol koji čovek podnosi</a:t>
            </a:r>
            <a:r>
              <a:rPr lang="en-US" altLang="sr-Latn-RS"/>
              <a:t>.</a:t>
            </a:r>
            <a:r>
              <a:rPr lang="sr-Latn-CS" altLang="sr-Latn-RS"/>
              <a:t> Počinje bez upozorenja, često se opisuje kao</a:t>
            </a:r>
            <a:r>
              <a:rPr lang="en-US" altLang="sr-Latn-RS"/>
              <a:t> gori od </a:t>
            </a:r>
            <a:r>
              <a:rPr lang="sr-Latn-CS" altLang="sr-Latn-RS"/>
              <a:t>p</a:t>
            </a:r>
            <a:r>
              <a:rPr lang="en-US" altLang="sr-Latn-RS"/>
              <a:t>orodjaja, preloma kostiju, </a:t>
            </a:r>
            <a:r>
              <a:rPr lang="sr-Latn-CS" altLang="sr-Latn-RS"/>
              <a:t>upucavanja</a:t>
            </a:r>
            <a:r>
              <a:rPr lang="en-US" altLang="sr-Latn-RS"/>
              <a:t>, opekotina ili operacije. </a:t>
            </a:r>
            <a:r>
              <a:rPr lang="sr-Latn-CS" altLang="sr-Latn-RS"/>
              <a:t>Svake godine renalnu koliku dobije približno </a:t>
            </a:r>
            <a:r>
              <a:rPr lang="en-US" altLang="sr-Latn-RS"/>
              <a:t>2 milion</a:t>
            </a:r>
            <a:r>
              <a:rPr lang="sr-Latn-CS" altLang="sr-Latn-RS"/>
              <a:t>a ljudi i odgovorna je za približno </a:t>
            </a:r>
            <a:r>
              <a:rPr lang="en-US" altLang="sr-Latn-RS"/>
              <a:t>1% </a:t>
            </a:r>
            <a:r>
              <a:rPr lang="sr-Latn-CS" altLang="sr-Latn-RS"/>
              <a:t>svih bolničkih prijema</a:t>
            </a:r>
            <a:r>
              <a:rPr lang="en-US" altLang="sr-Latn-RS"/>
              <a:t>.</a:t>
            </a:r>
            <a:r>
              <a:rPr lang="sr-Latn-CS" altLang="sr-Latn-RS"/>
              <a:t> </a:t>
            </a:r>
            <a:r>
              <a:rPr lang="en-US" altLang="sr-Latn-RS"/>
              <a:t>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a:extLst>
              <a:ext uri="{FF2B5EF4-FFF2-40B4-BE49-F238E27FC236}">
                <a16:creationId xmlns:a16="http://schemas.microsoft.com/office/drawing/2014/main" id="{9A40DCD6-BAB8-FF07-52BB-F3FEB80071EA}"/>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01AC7AE-3FC2-4011-88E7-7A9ADD077627}" type="slidenum">
              <a:rPr lang="en-US" altLang="sr-Latn-RS">
                <a:latin typeface="Calibri" panose="020F0502020204030204" pitchFamily="34" charset="0"/>
              </a:rPr>
              <a:pPr eaLnBrk="1" hangingPunct="1"/>
              <a:t>11</a:t>
            </a:fld>
            <a:endParaRPr lang="en-US" altLang="sr-Latn-RS">
              <a:latin typeface="Calibri" panose="020F0502020204030204" pitchFamily="34" charset="0"/>
            </a:endParaRPr>
          </a:p>
        </p:txBody>
      </p:sp>
      <p:sp>
        <p:nvSpPr>
          <p:cNvPr id="145411" name="Rectangle 2">
            <a:extLst>
              <a:ext uri="{FF2B5EF4-FFF2-40B4-BE49-F238E27FC236}">
                <a16:creationId xmlns:a16="http://schemas.microsoft.com/office/drawing/2014/main" id="{5A825C79-89AC-2D1D-1EAB-329CA60B2D6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5412" name="Rectangle 3">
            <a:extLst>
              <a:ext uri="{FF2B5EF4-FFF2-40B4-BE49-F238E27FC236}">
                <a16:creationId xmlns:a16="http://schemas.microsoft.com/office/drawing/2014/main" id="{C9076387-BF4C-984D-2C0F-65C3882EAD3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eaLnBrk="1" hangingPunct="1">
              <a:spcBef>
                <a:spcPct val="0"/>
              </a:spcBef>
            </a:pPr>
            <a:r>
              <a:rPr lang="sr-Latn-CS" altLang="sr-Latn-RS"/>
              <a:t>Bol se prenosi nervnim vlaknima tipa A-δ delta do senzitivnih ganglija kičmene moždine. U njima su smeštene bipolarne ćelije (neuroni prvog reda za prenos bola). Bipolarne ćelije sadrže 2 nastavka: periferni (to su ustvari vlakna A-δ i C), koji se završavaju slobnim nervnim završecima (receptori za bol) i centralni koji ulaze u zadnje rogove kičmene moždine i tu stupaju u kontakt preko sinapsi sa raznim neuronima u zadnjim rogovima kičmene moždine. Neuroni  drugog reda učestvuju u daljem prenošenju bola. </a:t>
            </a:r>
            <a:r>
              <a:rPr lang="en-US" altLang="sr-Latn-RS"/>
              <a:t>Spinal</a:t>
            </a:r>
            <a:r>
              <a:rPr lang="sr-Latn-CS" altLang="sr-Latn-RS"/>
              <a:t>na </a:t>
            </a:r>
            <a:r>
              <a:rPr lang="en-US" altLang="sr-Latn-RS"/>
              <a:t>transmisi</a:t>
            </a:r>
            <a:r>
              <a:rPr lang="sr-Latn-CS" altLang="sr-Latn-RS"/>
              <a:t>ja je odvija preko spinotalamičkog puta</a:t>
            </a:r>
            <a:r>
              <a:rPr lang="en-US" altLang="sr-Latn-RS"/>
              <a:t>.</a:t>
            </a:r>
            <a:r>
              <a:rPr lang="sr-Cyrl-CS" altLang="sr-Latn-RS"/>
              <a:t> </a:t>
            </a:r>
            <a:r>
              <a:rPr lang="sr-Latn-CS" altLang="sr-Latn-RS"/>
              <a:t>Od njih polaze duga vlakna koja prelaze na suprotnu stranu kičmene moždine kroz prednju komisuru prostiru se u okviru spinotalamičkog i spinoretikularnog puta kroz prednji deo kičmene moždine sve do talamusa odnosno do retikularne formacije. U talamusu se nalaze neuroni trećeg reda koji dalje prenose informacije do kore velikog mozga. Ovaj sistem je bitan za svesno osećanje bola i njegovo jasno lokalizovanje.</a:t>
            </a:r>
            <a:r>
              <a:rPr lang="en-US" altLang="sr-Latn-RS"/>
              <a:t>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a:extLst>
              <a:ext uri="{FF2B5EF4-FFF2-40B4-BE49-F238E27FC236}">
                <a16:creationId xmlns:a16="http://schemas.microsoft.com/office/drawing/2014/main" id="{E303F4AA-622E-B09A-FD88-94AF221CBEC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0E8DFF2-D67F-4D8D-B474-28035DE0F407}" type="slidenum">
              <a:rPr lang="en-US" altLang="sr-Latn-RS"/>
              <a:pPr eaLnBrk="1" hangingPunct="1"/>
              <a:t>12</a:t>
            </a:fld>
            <a:endParaRPr lang="en-US" altLang="sr-Latn-RS"/>
          </a:p>
        </p:txBody>
      </p:sp>
      <p:sp>
        <p:nvSpPr>
          <p:cNvPr id="146435" name="Rectangle 2">
            <a:extLst>
              <a:ext uri="{FF2B5EF4-FFF2-40B4-BE49-F238E27FC236}">
                <a16:creationId xmlns:a16="http://schemas.microsoft.com/office/drawing/2014/main" id="{83FC7A68-0E48-7B77-11F1-F55A702C9CA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6436" name="Rectangle 3">
            <a:extLst>
              <a:ext uri="{FF2B5EF4-FFF2-40B4-BE49-F238E27FC236}">
                <a16:creationId xmlns:a16="http://schemas.microsoft.com/office/drawing/2014/main" id="{C2E44D91-AAF6-8C73-3AAC-182FAA11BC6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eaLnBrk="1" hangingPunct="1">
              <a:spcBef>
                <a:spcPct val="0"/>
              </a:spcBef>
            </a:pPr>
            <a:r>
              <a:rPr lang="sr-Latn-CS" altLang="sr-Latn-RS">
                <a:latin typeface="Arial" panose="020B0604020202020204" pitchFamily="34" charset="0"/>
              </a:rPr>
              <a:t>U prvih </a:t>
            </a:r>
            <a:r>
              <a:rPr lang="en-US" altLang="sr-Latn-RS">
                <a:latin typeface="Arial" panose="020B0604020202020204" pitchFamily="34" charset="0"/>
              </a:rPr>
              <a:t>90 min</a:t>
            </a:r>
            <a:r>
              <a:rPr lang="sr-Latn-CS" altLang="sr-Latn-RS">
                <a:latin typeface="Arial" panose="020B0604020202020204" pitchFamily="34" charset="0"/>
              </a:rPr>
              <a:t> kompletne opstrukcije dolazi do vazodilatacije aferentne preglomerularne arteriole, što doprinosi povećanju intrarenalnog pritiska</a:t>
            </a:r>
            <a:r>
              <a:rPr lang="en-US" altLang="sr-Latn-RS">
                <a:latin typeface="Arial" panose="020B0604020202020204" pitchFamily="34" charset="0"/>
              </a:rPr>
              <a:t>.</a:t>
            </a:r>
            <a:r>
              <a:rPr lang="sr-Latn-CS" altLang="sr-Latn-RS">
                <a:latin typeface="Arial" panose="020B0604020202020204" pitchFamily="34" charset="0"/>
              </a:rPr>
              <a:t> Između </a:t>
            </a:r>
            <a:r>
              <a:rPr lang="en-US" altLang="sr-Latn-RS">
                <a:latin typeface="Arial" panose="020B0604020202020204" pitchFamily="34" charset="0"/>
              </a:rPr>
              <a:t>90 min</a:t>
            </a:r>
            <a:r>
              <a:rPr lang="sr-Latn-CS" altLang="sr-Latn-RS">
                <a:latin typeface="Arial" panose="020B0604020202020204" pitchFamily="34" charset="0"/>
              </a:rPr>
              <a:t> i</a:t>
            </a:r>
            <a:r>
              <a:rPr lang="en-US" altLang="sr-Latn-RS">
                <a:latin typeface="Arial" panose="020B0604020202020204" pitchFamily="34" charset="0"/>
              </a:rPr>
              <a:t> 5 h,</a:t>
            </a:r>
            <a:r>
              <a:rPr lang="sr-Latn-CS" altLang="sr-Latn-RS">
                <a:latin typeface="Arial" panose="020B0604020202020204" pitchFamily="34" charset="0"/>
              </a:rPr>
              <a:t> renalni protok se smanjuje dok intrarenalni pritisak nastavlja da raste</a:t>
            </a:r>
            <a:r>
              <a:rPr lang="en-US" altLang="sr-Latn-RS">
                <a:latin typeface="Arial" panose="020B0604020202020204" pitchFamily="34" charset="0"/>
              </a:rPr>
              <a:t>.</a:t>
            </a:r>
            <a:r>
              <a:rPr lang="sr-Latn-CS" altLang="sr-Latn-RS">
                <a:latin typeface="Arial" panose="020B0604020202020204" pitchFamily="34" charset="0"/>
              </a:rPr>
              <a:t> Vrh hidrostatskog pritiska postiže se za </a:t>
            </a:r>
            <a:r>
              <a:rPr lang="en-US" altLang="sr-Latn-RS">
                <a:latin typeface="Arial" panose="020B0604020202020204" pitchFamily="34" charset="0"/>
              </a:rPr>
              <a:t>2-5 h</a:t>
            </a:r>
            <a:r>
              <a:rPr lang="sr-Latn-CS" altLang="sr-Latn-RS">
                <a:latin typeface="Arial" panose="020B0604020202020204" pitchFamily="34" charset="0"/>
              </a:rPr>
              <a:t> nakon kompletne opstrukcije</a:t>
            </a:r>
            <a:r>
              <a:rPr lang="en-US" altLang="sr-Latn-RS">
                <a:latin typeface="Arial" panose="020B0604020202020204" pitchFamily="34" charset="0"/>
              </a:rPr>
              <a:t>.</a:t>
            </a:r>
            <a:r>
              <a:rPr lang="sr-Latn-CS" altLang="sr-Latn-RS">
                <a:latin typeface="Arial" panose="020B0604020202020204" pitchFamily="34" charset="0"/>
              </a:rPr>
              <a:t> Nakon </a:t>
            </a:r>
            <a:r>
              <a:rPr lang="en-US" altLang="sr-Latn-RS">
                <a:latin typeface="Arial" panose="020B0604020202020204" pitchFamily="34" charset="0"/>
              </a:rPr>
              <a:t>5 h</a:t>
            </a:r>
            <a:r>
              <a:rPr lang="sr-Latn-CS" altLang="sr-Latn-RS">
                <a:latin typeface="Arial" panose="020B0604020202020204" pitchFamily="34" charset="0"/>
              </a:rPr>
              <a:t> i renalni protok i hidrostatski pritisak se smanjuju</a:t>
            </a:r>
            <a:r>
              <a:rPr lang="en-US" altLang="sr-Latn-RS">
                <a:latin typeface="Arial" panose="020B0604020202020204" pitchFamily="34" charset="0"/>
              </a:rPr>
              <a:t>. Renal</a:t>
            </a:r>
            <a:r>
              <a:rPr lang="sr-Latn-CS" altLang="sr-Latn-RS">
                <a:latin typeface="Arial" panose="020B0604020202020204" pitchFamily="34" charset="0"/>
              </a:rPr>
              <a:t>ni protok smanjuje se za </a:t>
            </a:r>
            <a:r>
              <a:rPr lang="en-US" altLang="sr-Latn-RS">
                <a:latin typeface="Arial" panose="020B0604020202020204" pitchFamily="34" charset="0"/>
              </a:rPr>
              <a:t>50% </a:t>
            </a:r>
            <a:r>
              <a:rPr lang="sr-Latn-CS" altLang="sr-Latn-RS">
                <a:latin typeface="Arial" panose="020B0604020202020204" pitchFamily="34" charset="0"/>
              </a:rPr>
              <a:t>nakon </a:t>
            </a:r>
            <a:r>
              <a:rPr lang="en-US" altLang="sr-Latn-RS">
                <a:latin typeface="Arial" panose="020B0604020202020204" pitchFamily="34" charset="0"/>
              </a:rPr>
              <a:t>72 h, </a:t>
            </a:r>
            <a:r>
              <a:rPr lang="sr-Latn-CS" altLang="sr-Latn-RS">
                <a:latin typeface="Arial" panose="020B0604020202020204" pitchFamily="34" charset="0"/>
              </a:rPr>
              <a:t>na</a:t>
            </a:r>
            <a:r>
              <a:rPr lang="en-US" altLang="sr-Latn-RS">
                <a:latin typeface="Arial" panose="020B0604020202020204" pitchFamily="34" charset="0"/>
              </a:rPr>
              <a:t> 30% </a:t>
            </a:r>
            <a:r>
              <a:rPr lang="sr-Latn-CS" altLang="sr-Latn-RS">
                <a:latin typeface="Arial" panose="020B0604020202020204" pitchFamily="34" charset="0"/>
              </a:rPr>
              <a:t>nakon </a:t>
            </a:r>
            <a:r>
              <a:rPr lang="en-US" altLang="sr-Latn-RS">
                <a:latin typeface="Arial" panose="020B0604020202020204" pitchFamily="34" charset="0"/>
              </a:rPr>
              <a:t>1</a:t>
            </a:r>
            <a:r>
              <a:rPr lang="sr-Latn-CS" altLang="sr-Latn-RS">
                <a:latin typeface="Arial" panose="020B0604020202020204" pitchFamily="34" charset="0"/>
              </a:rPr>
              <a:t> nedelje</a:t>
            </a:r>
            <a:r>
              <a:rPr lang="en-US" altLang="sr-Latn-RS">
                <a:latin typeface="Arial" panose="020B0604020202020204" pitchFamily="34" charset="0"/>
              </a:rPr>
              <a:t>, </a:t>
            </a:r>
            <a:r>
              <a:rPr lang="sr-Latn-CS" altLang="sr-Latn-RS">
                <a:latin typeface="Arial" panose="020B0604020202020204" pitchFamily="34" charset="0"/>
              </a:rPr>
              <a:t>na</a:t>
            </a:r>
            <a:r>
              <a:rPr lang="en-US" altLang="sr-Latn-RS">
                <a:latin typeface="Arial" panose="020B0604020202020204" pitchFamily="34" charset="0"/>
              </a:rPr>
              <a:t> 20% </a:t>
            </a:r>
            <a:r>
              <a:rPr lang="sr-Latn-CS" altLang="sr-Latn-RS">
                <a:latin typeface="Arial" panose="020B0604020202020204" pitchFamily="34" charset="0"/>
              </a:rPr>
              <a:t>nakon</a:t>
            </a:r>
            <a:r>
              <a:rPr lang="en-US" altLang="sr-Latn-RS">
                <a:latin typeface="Arial" panose="020B0604020202020204" pitchFamily="34" charset="0"/>
              </a:rPr>
              <a:t> 2 </a:t>
            </a:r>
            <a:r>
              <a:rPr lang="sr-Latn-CS" altLang="sr-Latn-RS">
                <a:latin typeface="Arial" panose="020B0604020202020204" pitchFamily="34" charset="0"/>
              </a:rPr>
              <a:t>nedelje</a:t>
            </a:r>
            <a:r>
              <a:rPr lang="en-US" altLang="sr-Latn-RS">
                <a:latin typeface="Arial" panose="020B0604020202020204" pitchFamily="34" charset="0"/>
              </a:rPr>
              <a:t>, </a:t>
            </a:r>
            <a:r>
              <a:rPr lang="sr-Latn-CS" altLang="sr-Latn-RS">
                <a:latin typeface="Arial" panose="020B0604020202020204" pitchFamily="34" charset="0"/>
              </a:rPr>
              <a:t>i na </a:t>
            </a:r>
            <a:r>
              <a:rPr lang="en-US" altLang="sr-Latn-RS">
                <a:latin typeface="Arial" panose="020B0604020202020204" pitchFamily="34" charset="0"/>
              </a:rPr>
              <a:t>12% </a:t>
            </a:r>
            <a:r>
              <a:rPr lang="sr-Latn-CS" altLang="sr-Latn-RS">
                <a:latin typeface="Arial" panose="020B0604020202020204" pitchFamily="34" charset="0"/>
              </a:rPr>
              <a:t>nakon</a:t>
            </a:r>
            <a:r>
              <a:rPr lang="en-US" altLang="sr-Latn-RS">
                <a:latin typeface="Arial" panose="020B0604020202020204" pitchFamily="34" charset="0"/>
              </a:rPr>
              <a:t> 8 </a:t>
            </a:r>
            <a:r>
              <a:rPr lang="sr-Latn-CS" altLang="sr-Latn-RS">
                <a:latin typeface="Arial" panose="020B0604020202020204" pitchFamily="34" charset="0"/>
              </a:rPr>
              <a:t>nedelja</a:t>
            </a:r>
            <a:r>
              <a:rPr lang="en-US" altLang="sr-Latn-RS">
                <a:latin typeface="Arial" panose="020B0604020202020204" pitchFamily="34" charset="0"/>
              </a:rPr>
              <a:t>. </a:t>
            </a:r>
            <a:r>
              <a:rPr lang="sr-Latn-CS" altLang="sr-Latn-RS">
                <a:latin typeface="Arial" panose="020B0604020202020204" pitchFamily="34" charset="0"/>
              </a:rPr>
              <a:t>U ovo vreme intraureteralni pritisak se vraća na normalu, ali ostaje dilatacija uretera, dok je ureteralna peristaltika normalna</a:t>
            </a:r>
            <a:r>
              <a:rPr lang="en-US" altLang="sr-Latn-RS">
                <a:latin typeface="Arial" panose="020B0604020202020204" pitchFamily="34" charset="0"/>
              </a:rPr>
              <a:t>.</a:t>
            </a:r>
            <a:r>
              <a:rPr lang="sr-Latn-CS" altLang="sr-Latn-RS">
                <a:latin typeface="Arial" panose="020B0604020202020204" pitchFamily="34" charset="0"/>
              </a:rPr>
              <a:t> Znači, za </a:t>
            </a:r>
            <a:r>
              <a:rPr lang="en-US" altLang="sr-Latn-RS">
                <a:latin typeface="Arial" panose="020B0604020202020204" pitchFamily="34" charset="0"/>
              </a:rPr>
              <a:t>24 h</a:t>
            </a:r>
            <a:r>
              <a:rPr lang="sr-Latn-CS" altLang="sr-Latn-RS">
                <a:latin typeface="Arial" panose="020B0604020202020204" pitchFamily="34" charset="0"/>
              </a:rPr>
              <a:t> od kompletne ureteralne opstrukcije, intrarenalni pritisak se vraća na normalu zbog:</a:t>
            </a:r>
            <a:r>
              <a:rPr lang="en-US" altLang="sr-Latn-RS">
                <a:latin typeface="Arial" panose="020B0604020202020204" pitchFamily="34" charset="0"/>
              </a:rPr>
              <a:t> (1) </a:t>
            </a:r>
            <a:r>
              <a:rPr lang="sr-Latn-CS" altLang="sr-Latn-RS">
                <a:latin typeface="Arial" panose="020B0604020202020204" pitchFamily="34" charset="0"/>
              </a:rPr>
              <a:t>smanjenja ureteralne peristaltike</a:t>
            </a:r>
            <a:r>
              <a:rPr lang="en-US" altLang="sr-Latn-RS">
                <a:latin typeface="Arial" panose="020B0604020202020204" pitchFamily="34" charset="0"/>
              </a:rPr>
              <a:t>; (2) </a:t>
            </a:r>
            <a:r>
              <a:rPr lang="sr-Latn-CS" altLang="sr-Latn-RS">
                <a:latin typeface="Arial" panose="020B0604020202020204" pitchFamily="34" charset="0"/>
              </a:rPr>
              <a:t>smanjenja arterijalnog protoka, sa posledičnim smanjenjem produkcije urina</a:t>
            </a:r>
            <a:r>
              <a:rPr lang="en-US" altLang="sr-Latn-RS">
                <a:latin typeface="Arial" panose="020B0604020202020204" pitchFamily="34" charset="0"/>
              </a:rPr>
              <a:t>; </a:t>
            </a:r>
            <a:r>
              <a:rPr lang="sr-Latn-CS" altLang="sr-Latn-RS">
                <a:latin typeface="Arial" panose="020B0604020202020204" pitchFamily="34" charset="0"/>
              </a:rPr>
              <a:t>i</a:t>
            </a:r>
            <a:r>
              <a:rPr lang="en-US" altLang="sr-Latn-RS">
                <a:latin typeface="Arial" panose="020B0604020202020204" pitchFamily="34" charset="0"/>
              </a:rPr>
              <a:t> (3) intersti</a:t>
            </a:r>
            <a:r>
              <a:rPr lang="sr-Latn-CS" altLang="sr-Latn-RS">
                <a:latin typeface="Arial" panose="020B0604020202020204" pitchFamily="34" charset="0"/>
              </a:rPr>
              <a:t>cijalnog renalnog edema, koji vodi u povišenje limfatične i venske drenaže</a:t>
            </a:r>
            <a:r>
              <a:rPr lang="en-US" altLang="sr-Latn-RS">
                <a:latin typeface="Arial" panose="020B0604020202020204" pitchFamily="34" charset="0"/>
              </a:rPr>
              <a:t>.</a:t>
            </a:r>
            <a:r>
              <a:rPr lang="sr-Latn-CS" altLang="sr-Latn-RS">
                <a:latin typeface="Arial" panose="020B0604020202020204" pitchFamily="34" charset="0"/>
              </a:rPr>
              <a:t> Bezbolni ekvilibrijum</a:t>
            </a:r>
            <a:r>
              <a:rPr lang="en-US" altLang="sr-Latn-RS">
                <a:latin typeface="Arial" panose="020B0604020202020204" pitchFamily="34" charset="0"/>
              </a:rPr>
              <a:t> </a:t>
            </a:r>
          </a:p>
          <a:p>
            <a:pPr eaLnBrk="1" hangingPunct="1">
              <a:spcBef>
                <a:spcPct val="0"/>
              </a:spcBef>
            </a:pPr>
            <a:endParaRPr lang="en-US" altLang="sr-Latn-RS">
              <a:latin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Slide Image Placeholder 1">
            <a:extLst>
              <a:ext uri="{FF2B5EF4-FFF2-40B4-BE49-F238E27FC236}">
                <a16:creationId xmlns:a16="http://schemas.microsoft.com/office/drawing/2014/main" id="{ECCE0E4E-D4DE-F079-4904-279E3D1BAEB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7459" name="Notes Placeholder 2">
            <a:extLst>
              <a:ext uri="{FF2B5EF4-FFF2-40B4-BE49-F238E27FC236}">
                <a16:creationId xmlns:a16="http://schemas.microsoft.com/office/drawing/2014/main" id="{99686B8A-63B7-E39D-11AF-D1A83641277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sr-Latn-CS" altLang="sr-Latn-RS"/>
              <a:t>Defekt transaminacije glioksalata u glicin, sa nagomilavanjem glioksalata odnosno oksalata i glikolata. Odgovorna je za 1 do 2% pedijatrijske ESRD.</a:t>
            </a:r>
            <a:r>
              <a:rPr lang="sr-Cyrl-CS" altLang="sr-Latn-RS"/>
              <a:t> </a:t>
            </a:r>
            <a:r>
              <a:rPr lang="sr-Latn-CS" altLang="sr-Latn-RS"/>
              <a:t>prevalencom od 1 do 3 slučaja na milion stanovnika</a:t>
            </a:r>
            <a:r>
              <a:rPr lang="sr-Cyrl-CS" altLang="sr-Latn-RS"/>
              <a:t>. </a:t>
            </a:r>
            <a:r>
              <a:rPr lang="sr-Latn-CS" altLang="sr-Latn-RS"/>
              <a:t>Klinička prezentacija varira od infantilne nephrocalcinoze bubrežne slabosti do povremene pojave kamena. </a:t>
            </a:r>
            <a:endParaRPr lang="en-US" altLang="sr-Latn-RS"/>
          </a:p>
        </p:txBody>
      </p:sp>
      <p:sp>
        <p:nvSpPr>
          <p:cNvPr id="4" name="Slide Number Placeholder 3">
            <a:extLst>
              <a:ext uri="{FF2B5EF4-FFF2-40B4-BE49-F238E27FC236}">
                <a16:creationId xmlns:a16="http://schemas.microsoft.com/office/drawing/2014/main" id="{A6309586-6BC6-D521-7D64-80CD29308FBA}"/>
              </a:ext>
            </a:extLst>
          </p:cNvPr>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987223E-EA9C-4C84-B003-C8D32E79CC43}" type="slidenum">
              <a:rPr lang="sr-Latn-CS" altLang="sr-Latn-RS">
                <a:latin typeface="Calibri" panose="020F0502020204030204" pitchFamily="34" charset="0"/>
              </a:rPr>
              <a:pPr eaLnBrk="1" hangingPunct="1"/>
              <a:t>29</a:t>
            </a:fld>
            <a:endParaRPr lang="sr-Latn-CS" altLang="sr-Latn-RS">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BE9C9E0-E72E-B8A2-6DD4-C36B0CFE5F61}"/>
              </a:ext>
            </a:extLst>
          </p:cNvPr>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3" name="Rectangle 2">
            <a:extLst>
              <a:ext uri="{FF2B5EF4-FFF2-40B4-BE49-F238E27FC236}">
                <a16:creationId xmlns:a16="http://schemas.microsoft.com/office/drawing/2014/main" id="{EE85070A-805A-6764-4FA1-70CCF2227413}"/>
              </a:ext>
            </a:extLst>
          </p:cNvPr>
          <p:cNvSpPr>
            <a:spLocks noChangeArrowheads="1"/>
          </p:cNvSpPr>
          <p:nvPr/>
        </p:nvSpPr>
        <p:spPr bwMode="white">
          <a:xfrm>
            <a:off x="8991600" y="3175"/>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4" name="Rectangle 3">
            <a:extLst>
              <a:ext uri="{FF2B5EF4-FFF2-40B4-BE49-F238E27FC236}">
                <a16:creationId xmlns:a16="http://schemas.microsoft.com/office/drawing/2014/main" id="{4253D5A3-0E5C-7E57-BD1C-87A5F1388314}"/>
              </a:ext>
            </a:extLst>
          </p:cNvPr>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5" name="Rectangle 4">
            <a:extLst>
              <a:ext uri="{FF2B5EF4-FFF2-40B4-BE49-F238E27FC236}">
                <a16:creationId xmlns:a16="http://schemas.microsoft.com/office/drawing/2014/main" id="{7538723C-2959-50A2-FD9F-0572BE33524D}"/>
              </a:ext>
            </a:extLst>
          </p:cNvPr>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6" name="Rectangle 5">
            <a:extLst>
              <a:ext uri="{FF2B5EF4-FFF2-40B4-BE49-F238E27FC236}">
                <a16:creationId xmlns:a16="http://schemas.microsoft.com/office/drawing/2014/main" id="{B6115512-F434-869C-B2B1-0C9F2A4C875D}"/>
              </a:ext>
            </a:extLst>
          </p:cNvPr>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7" name="Straight Connector 6">
            <a:extLst>
              <a:ext uri="{FF2B5EF4-FFF2-40B4-BE49-F238E27FC236}">
                <a16:creationId xmlns:a16="http://schemas.microsoft.com/office/drawing/2014/main" id="{28AC2005-4D6F-DDA1-BFB0-CCC92A7393DE}"/>
              </a:ext>
            </a:extLst>
          </p:cNvPr>
          <p:cNvSpPr>
            <a:spLocks noChangeShapeType="1"/>
          </p:cNvSpPr>
          <p:nvPr/>
        </p:nvSpPr>
        <p:spPr bwMode="auto">
          <a:xfrm>
            <a:off x="155575" y="241935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0" name="Rectangle 9">
            <a:extLst>
              <a:ext uri="{FF2B5EF4-FFF2-40B4-BE49-F238E27FC236}">
                <a16:creationId xmlns:a16="http://schemas.microsoft.com/office/drawing/2014/main" id="{BA5137DB-A0D9-FD43-7442-BC1210686ACC}"/>
              </a:ext>
            </a:extLst>
          </p:cNvPr>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dirty="0">
              <a:latin typeface="+mn-lt"/>
            </a:endParaRPr>
          </a:p>
        </p:txBody>
      </p:sp>
      <p:sp>
        <p:nvSpPr>
          <p:cNvPr id="11" name="Oval 10">
            <a:extLst>
              <a:ext uri="{FF2B5EF4-FFF2-40B4-BE49-F238E27FC236}">
                <a16:creationId xmlns:a16="http://schemas.microsoft.com/office/drawing/2014/main" id="{50E42ADE-64AC-7E5D-9D7F-C42B23553308}"/>
              </a:ext>
            </a:extLst>
          </p:cNvPr>
          <p:cNvSpPr/>
          <p:nvPr/>
        </p:nvSpPr>
        <p:spPr>
          <a:xfrm>
            <a:off x="4267200" y="211455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Oval 11">
            <a:extLst>
              <a:ext uri="{FF2B5EF4-FFF2-40B4-BE49-F238E27FC236}">
                <a16:creationId xmlns:a16="http://schemas.microsoft.com/office/drawing/2014/main" id="{4BD3F218-0C75-0E8F-F198-AC3DE54B9D56}"/>
              </a:ext>
            </a:extLst>
          </p:cNvPr>
          <p:cNvSpPr/>
          <p:nvPr/>
        </p:nvSpPr>
        <p:spPr>
          <a:xfrm>
            <a:off x="4362450" y="2209800"/>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p>
        </p:txBody>
      </p:sp>
      <p:sp>
        <p:nvSpPr>
          <p:cNvPr id="8" name="Title 7"/>
          <p:cNvSpPr>
            <a:spLocks noGrp="1"/>
          </p:cNvSpPr>
          <p:nvPr>
            <p:ph type="ctrTitle"/>
          </p:nvPr>
        </p:nvSpPr>
        <p:spPr>
          <a:xfrm>
            <a:off x="685800" y="381000"/>
            <a:ext cx="7772400" cy="1752600"/>
          </a:xfrm>
        </p:spPr>
        <p:txBody>
          <a:bodyPr/>
          <a:lstStyle>
            <a:lvl1pPr>
              <a:defRPr sz="4200">
                <a:solidFill>
                  <a:schemeClr val="accent1"/>
                </a:solidFill>
              </a:defRPr>
            </a:lvl1pPr>
          </a:lstStyle>
          <a:p>
            <a:r>
              <a:rPr lang="en-US"/>
              <a:t>Click to edit Master title style</a:t>
            </a:r>
          </a:p>
        </p:txBody>
      </p:sp>
      <p:sp>
        <p:nvSpPr>
          <p:cNvPr id="13" name="Date Placeholder 27">
            <a:extLst>
              <a:ext uri="{FF2B5EF4-FFF2-40B4-BE49-F238E27FC236}">
                <a16:creationId xmlns:a16="http://schemas.microsoft.com/office/drawing/2014/main" id="{31344ED6-7870-C47F-9954-854BD0853867}"/>
              </a:ext>
            </a:extLst>
          </p:cNvPr>
          <p:cNvSpPr>
            <a:spLocks noGrp="1"/>
          </p:cNvSpPr>
          <p:nvPr>
            <p:ph type="dt" sz="half" idx="10"/>
          </p:nvPr>
        </p:nvSpPr>
        <p:spPr/>
        <p:txBody>
          <a:bodyPr/>
          <a:lstStyle>
            <a:lvl1pPr>
              <a:defRPr/>
            </a:lvl1pPr>
          </a:lstStyle>
          <a:p>
            <a:pPr>
              <a:defRPr/>
            </a:pPr>
            <a:fld id="{DC54411F-492E-4832-BAEF-5563309C5AB0}" type="datetime1">
              <a:rPr lang="en-US"/>
              <a:pPr>
                <a:defRPr/>
              </a:pPr>
              <a:t>9/2/2023</a:t>
            </a:fld>
            <a:endParaRPr lang="en-US"/>
          </a:p>
        </p:txBody>
      </p:sp>
      <p:sp>
        <p:nvSpPr>
          <p:cNvPr id="14" name="Footer Placeholder 16">
            <a:extLst>
              <a:ext uri="{FF2B5EF4-FFF2-40B4-BE49-F238E27FC236}">
                <a16:creationId xmlns:a16="http://schemas.microsoft.com/office/drawing/2014/main" id="{7242B893-E1F5-89DF-9FAF-0E254B231DCB}"/>
              </a:ext>
            </a:extLst>
          </p:cNvPr>
          <p:cNvSpPr>
            <a:spLocks noGrp="1"/>
          </p:cNvSpPr>
          <p:nvPr>
            <p:ph type="ftr" sz="quarter" idx="11"/>
          </p:nvPr>
        </p:nvSpPr>
        <p:spPr/>
        <p:txBody>
          <a:bodyPr/>
          <a:lstStyle>
            <a:lvl1pPr>
              <a:defRPr/>
            </a:lvl1pPr>
          </a:lstStyle>
          <a:p>
            <a:pPr>
              <a:defRPr/>
            </a:pPr>
            <a:endParaRPr lang="en-US"/>
          </a:p>
        </p:txBody>
      </p:sp>
      <p:sp>
        <p:nvSpPr>
          <p:cNvPr id="15" name="Slide Number Placeholder 28">
            <a:extLst>
              <a:ext uri="{FF2B5EF4-FFF2-40B4-BE49-F238E27FC236}">
                <a16:creationId xmlns:a16="http://schemas.microsoft.com/office/drawing/2014/main" id="{88374A85-6137-8EC3-4741-72F6850288E2}"/>
              </a:ext>
            </a:extLst>
          </p:cNvPr>
          <p:cNvSpPr>
            <a:spLocks noGrp="1"/>
          </p:cNvSpPr>
          <p:nvPr>
            <p:ph type="sldNum" sz="quarter" idx="12"/>
          </p:nvPr>
        </p:nvSpPr>
        <p:spPr>
          <a:xfrm>
            <a:off x="4343400" y="2198688"/>
            <a:ext cx="457200" cy="441325"/>
          </a:xfrm>
        </p:spPr>
        <p:txBody>
          <a:bodyPr/>
          <a:lstStyle>
            <a:lvl1pPr>
              <a:defRPr/>
            </a:lvl1pPr>
          </a:lstStyle>
          <a:p>
            <a:fld id="{673622C8-8631-4BFF-B342-F0D2CC0D1EE7}" type="slidenum">
              <a:rPr lang="en-US" altLang="sr-Latn-RS"/>
              <a:pPr/>
              <a:t>‹#›</a:t>
            </a:fld>
            <a:endParaRPr lang="en-US" altLang="sr-Latn-RS"/>
          </a:p>
        </p:txBody>
      </p:sp>
    </p:spTree>
    <p:extLst>
      <p:ext uri="{BB962C8B-B14F-4D97-AF65-F5344CB8AC3E}">
        <p14:creationId xmlns:p14="http://schemas.microsoft.com/office/powerpoint/2010/main" val="3837685830"/>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F84A4D8-834E-F629-DDF6-74C3DEDAAEA2}"/>
              </a:ext>
            </a:extLst>
          </p:cNvPr>
          <p:cNvSpPr>
            <a:spLocks noGrp="1"/>
          </p:cNvSpPr>
          <p:nvPr>
            <p:ph type="dt" sz="half" idx="10"/>
          </p:nvPr>
        </p:nvSpPr>
        <p:spPr/>
        <p:txBody>
          <a:bodyPr/>
          <a:lstStyle>
            <a:lvl1pPr>
              <a:defRPr/>
            </a:lvl1pPr>
          </a:lstStyle>
          <a:p>
            <a:pPr>
              <a:defRPr/>
            </a:pPr>
            <a:fld id="{B4AF5C48-4346-4845-B476-B4C3BC35E13B}" type="datetime1">
              <a:rPr lang="en-US"/>
              <a:pPr>
                <a:defRPr/>
              </a:pPr>
              <a:t>9/2/2023</a:t>
            </a:fld>
            <a:endParaRPr lang="en-US"/>
          </a:p>
        </p:txBody>
      </p:sp>
      <p:sp>
        <p:nvSpPr>
          <p:cNvPr id="5" name="Footer Placeholder 4">
            <a:extLst>
              <a:ext uri="{FF2B5EF4-FFF2-40B4-BE49-F238E27FC236}">
                <a16:creationId xmlns:a16="http://schemas.microsoft.com/office/drawing/2014/main" id="{E4423BD6-E956-B955-2298-FD05D9F794A0}"/>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25FF5FD0-C79B-CDB7-89EA-10DDD5EC9B5D}"/>
              </a:ext>
            </a:extLst>
          </p:cNvPr>
          <p:cNvSpPr>
            <a:spLocks noGrp="1"/>
          </p:cNvSpPr>
          <p:nvPr>
            <p:ph type="sldNum" sz="quarter" idx="12"/>
          </p:nvPr>
        </p:nvSpPr>
        <p:spPr/>
        <p:txBody>
          <a:bodyPr/>
          <a:lstStyle>
            <a:lvl1pPr>
              <a:defRPr/>
            </a:lvl1pPr>
          </a:lstStyle>
          <a:p>
            <a:fld id="{D3311EB0-E011-4DBD-8947-0E3CCFBF55A4}" type="slidenum">
              <a:rPr lang="en-US" altLang="sr-Latn-RS"/>
              <a:pPr/>
              <a:t>‹#›</a:t>
            </a:fld>
            <a:endParaRPr lang="en-US" altLang="sr-Latn-RS"/>
          </a:p>
        </p:txBody>
      </p:sp>
    </p:spTree>
    <p:extLst>
      <p:ext uri="{BB962C8B-B14F-4D97-AF65-F5344CB8AC3E}">
        <p14:creationId xmlns:p14="http://schemas.microsoft.com/office/powerpoint/2010/main" val="45791284"/>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Pr>
        <a:solidFill>
          <a:schemeClr val="bg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8D02CAD-862B-138B-6BF7-34CCEE5962EF}"/>
              </a:ext>
            </a:extLst>
          </p:cNvPr>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5" name="Rectangle 4">
            <a:extLst>
              <a:ext uri="{FF2B5EF4-FFF2-40B4-BE49-F238E27FC236}">
                <a16:creationId xmlns:a16="http://schemas.microsoft.com/office/drawing/2014/main" id="{7C06D2A5-9964-8EDE-B7C9-506E48D494AF}"/>
              </a:ext>
            </a:extLst>
          </p:cNvPr>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6" name="Rectangle 5">
            <a:extLst>
              <a:ext uri="{FF2B5EF4-FFF2-40B4-BE49-F238E27FC236}">
                <a16:creationId xmlns:a16="http://schemas.microsoft.com/office/drawing/2014/main" id="{FF959B58-83D6-D064-8418-0B9E6E306348}"/>
              </a:ext>
            </a:extLst>
          </p:cNvPr>
          <p:cNvSpPr>
            <a:spLocks noChangeArrowheads="1"/>
          </p:cNvSpPr>
          <p:nvPr/>
        </p:nvSpPr>
        <p:spPr bwMode="white">
          <a:xfrm>
            <a:off x="0" y="0"/>
            <a:ext cx="9144000" cy="155575"/>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7" name="Rectangle 6">
            <a:extLst>
              <a:ext uri="{FF2B5EF4-FFF2-40B4-BE49-F238E27FC236}">
                <a16:creationId xmlns:a16="http://schemas.microsoft.com/office/drawing/2014/main" id="{693A7D67-A214-1DE0-318B-16B4D0429CEE}"/>
              </a:ext>
            </a:extLst>
          </p:cNvPr>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8" name="Rectangle 7">
            <a:extLst>
              <a:ext uri="{FF2B5EF4-FFF2-40B4-BE49-F238E27FC236}">
                <a16:creationId xmlns:a16="http://schemas.microsoft.com/office/drawing/2014/main" id="{01D1F9EF-A952-9F3B-A4FC-08EA19768112}"/>
              </a:ext>
            </a:extLst>
          </p:cNvPr>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9" name="Rectangle 8">
            <a:extLst>
              <a:ext uri="{FF2B5EF4-FFF2-40B4-BE49-F238E27FC236}">
                <a16:creationId xmlns:a16="http://schemas.microsoft.com/office/drawing/2014/main" id="{39E79B5A-492A-7B1F-46AF-B4EB7EE62444}"/>
              </a:ext>
            </a:extLst>
          </p:cNvPr>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dirty="0">
              <a:latin typeface="+mn-lt"/>
            </a:endParaRPr>
          </a:p>
        </p:txBody>
      </p:sp>
      <p:sp>
        <p:nvSpPr>
          <p:cNvPr id="10" name="Straight Connector 9">
            <a:extLst>
              <a:ext uri="{FF2B5EF4-FFF2-40B4-BE49-F238E27FC236}">
                <a16:creationId xmlns:a16="http://schemas.microsoft.com/office/drawing/2014/main" id="{B217B0EE-DACF-1B88-25AA-729843EC4D64}"/>
              </a:ext>
            </a:extLst>
          </p:cNvPr>
          <p:cNvSpPr>
            <a:spLocks noChangeShapeType="1"/>
          </p:cNvSpPr>
          <p:nvPr/>
        </p:nvSpPr>
        <p:spPr bwMode="auto">
          <a:xfrm rot="5400000">
            <a:off x="4021137" y="3278188"/>
            <a:ext cx="6245225"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1" name="Oval 10">
            <a:extLst>
              <a:ext uri="{FF2B5EF4-FFF2-40B4-BE49-F238E27FC236}">
                <a16:creationId xmlns:a16="http://schemas.microsoft.com/office/drawing/2014/main" id="{45AC201B-2770-25FB-8E21-CE5FBA52D5DE}"/>
              </a:ext>
            </a:extLst>
          </p:cNvPr>
          <p:cNvSpPr/>
          <p:nvPr/>
        </p:nvSpPr>
        <p:spPr>
          <a:xfrm>
            <a:off x="6838950"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Oval 11">
            <a:extLst>
              <a:ext uri="{FF2B5EF4-FFF2-40B4-BE49-F238E27FC236}">
                <a16:creationId xmlns:a16="http://schemas.microsoft.com/office/drawing/2014/main" id="{0D45590B-74AA-BD40-CCEF-9CB694F83FB0}"/>
              </a:ext>
            </a:extLst>
          </p:cNvPr>
          <p:cNvSpPr/>
          <p:nvPr/>
        </p:nvSpPr>
        <p:spPr>
          <a:xfrm>
            <a:off x="6934200" y="3021013"/>
            <a:ext cx="420688"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Vertical Title 1"/>
          <p:cNvSpPr>
            <a:spLocks noGrp="1"/>
          </p:cNvSpPr>
          <p:nvPr>
            <p:ph type="title" orient="vert"/>
          </p:nvPr>
        </p:nvSpPr>
        <p:spPr>
          <a:xfrm>
            <a:off x="7391400" y="304801"/>
            <a:ext cx="1447800" cy="5851525"/>
          </a:xfrm>
        </p:spPr>
        <p:txBody>
          <a:bodyPr vert="eaVert"/>
          <a:lstStyle/>
          <a:p>
            <a:r>
              <a:rPr lang="en-US"/>
              <a:t>Click to edit Master title style</a:t>
            </a:r>
          </a:p>
        </p:txBody>
      </p:sp>
      <p:sp>
        <p:nvSpPr>
          <p:cNvPr id="13" name="Slide Number Placeholder 5">
            <a:extLst>
              <a:ext uri="{FF2B5EF4-FFF2-40B4-BE49-F238E27FC236}">
                <a16:creationId xmlns:a16="http://schemas.microsoft.com/office/drawing/2014/main" id="{FA5768BE-5F4A-2998-9FB2-C93A8451A9E7}"/>
              </a:ext>
            </a:extLst>
          </p:cNvPr>
          <p:cNvSpPr>
            <a:spLocks noGrp="1"/>
          </p:cNvSpPr>
          <p:nvPr>
            <p:ph type="sldNum" sz="quarter" idx="10"/>
          </p:nvPr>
        </p:nvSpPr>
        <p:spPr>
          <a:xfrm>
            <a:off x="6915150" y="3009900"/>
            <a:ext cx="457200" cy="441325"/>
          </a:xfrm>
        </p:spPr>
        <p:txBody>
          <a:bodyPr/>
          <a:lstStyle>
            <a:lvl1pPr>
              <a:defRPr/>
            </a:lvl1pPr>
          </a:lstStyle>
          <a:p>
            <a:fld id="{8B4A883A-EEFF-4B7C-B79C-26517A6E978B}" type="slidenum">
              <a:rPr lang="en-US" altLang="sr-Latn-RS"/>
              <a:pPr/>
              <a:t>‹#›</a:t>
            </a:fld>
            <a:endParaRPr lang="en-US" altLang="sr-Latn-RS"/>
          </a:p>
        </p:txBody>
      </p:sp>
      <p:sp>
        <p:nvSpPr>
          <p:cNvPr id="14" name="Date Placeholder 3">
            <a:extLst>
              <a:ext uri="{FF2B5EF4-FFF2-40B4-BE49-F238E27FC236}">
                <a16:creationId xmlns:a16="http://schemas.microsoft.com/office/drawing/2014/main" id="{1E7A64B8-18D0-EA66-A06A-B706131B425A}"/>
              </a:ext>
            </a:extLst>
          </p:cNvPr>
          <p:cNvSpPr>
            <a:spLocks noGrp="1"/>
          </p:cNvSpPr>
          <p:nvPr>
            <p:ph type="dt" sz="half" idx="11"/>
          </p:nvPr>
        </p:nvSpPr>
        <p:spPr/>
        <p:txBody>
          <a:bodyPr/>
          <a:lstStyle>
            <a:lvl1pPr>
              <a:defRPr/>
            </a:lvl1pPr>
          </a:lstStyle>
          <a:p>
            <a:pPr>
              <a:defRPr/>
            </a:pPr>
            <a:fld id="{0705E445-7922-4446-B5EF-600AD1EDD09A}" type="datetime1">
              <a:rPr lang="en-US"/>
              <a:pPr>
                <a:defRPr/>
              </a:pPr>
              <a:t>9/2/2023</a:t>
            </a:fld>
            <a:endParaRPr lang="en-US"/>
          </a:p>
        </p:txBody>
      </p:sp>
      <p:sp>
        <p:nvSpPr>
          <p:cNvPr id="15" name="Footer Placeholder 4">
            <a:extLst>
              <a:ext uri="{FF2B5EF4-FFF2-40B4-BE49-F238E27FC236}">
                <a16:creationId xmlns:a16="http://schemas.microsoft.com/office/drawing/2014/main" id="{FF0D6A1B-D98D-A8B7-7BC0-5D88B11CA703}"/>
              </a:ext>
            </a:extLst>
          </p:cNvPr>
          <p:cNvSpPr>
            <a:spLocks noGrp="1"/>
          </p:cNvSpPr>
          <p:nvPr>
            <p:ph type="ftr"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1923298652"/>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lang="en-US"/>
              <a:t>Click to edit Master title style</a:t>
            </a:r>
          </a:p>
        </p:txBody>
      </p:sp>
      <p:sp>
        <p:nvSpPr>
          <p:cNvPr id="8" name="Content Placeholder 7"/>
          <p:cNvSpPr>
            <a:spLocks noGrp="1"/>
          </p:cNvSpPr>
          <p:nvPr>
            <p:ph sz="quarter" idx="1"/>
          </p:nvPr>
        </p:nvSpPr>
        <p:spPr>
          <a:xfrm>
            <a:off x="301752" y="1527048"/>
            <a:ext cx="850392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3">
            <a:extLst>
              <a:ext uri="{FF2B5EF4-FFF2-40B4-BE49-F238E27FC236}">
                <a16:creationId xmlns:a16="http://schemas.microsoft.com/office/drawing/2014/main" id="{7F56EDAA-E822-C30F-1018-A738375C3711}"/>
              </a:ext>
            </a:extLst>
          </p:cNvPr>
          <p:cNvSpPr>
            <a:spLocks noGrp="1"/>
          </p:cNvSpPr>
          <p:nvPr>
            <p:ph type="dt" sz="half" idx="10"/>
          </p:nvPr>
        </p:nvSpPr>
        <p:spPr/>
        <p:txBody>
          <a:bodyPr/>
          <a:lstStyle>
            <a:lvl1pPr>
              <a:defRPr/>
            </a:lvl1pPr>
          </a:lstStyle>
          <a:p>
            <a:pPr>
              <a:defRPr/>
            </a:pPr>
            <a:fld id="{2C3FFD13-DC3A-4C31-A3F4-A82C82234726}" type="datetime1">
              <a:rPr lang="en-US"/>
              <a:pPr>
                <a:defRPr/>
              </a:pPr>
              <a:t>9/2/2023</a:t>
            </a:fld>
            <a:endParaRPr lang="en-US"/>
          </a:p>
        </p:txBody>
      </p:sp>
      <p:sp>
        <p:nvSpPr>
          <p:cNvPr id="4" name="Footer Placeholder 4">
            <a:extLst>
              <a:ext uri="{FF2B5EF4-FFF2-40B4-BE49-F238E27FC236}">
                <a16:creationId xmlns:a16="http://schemas.microsoft.com/office/drawing/2014/main" id="{C665DF49-282F-BE64-2B1E-43BD94283190}"/>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E7A7D855-D3D0-455B-73A9-0D187881968E}"/>
              </a:ext>
            </a:extLst>
          </p:cNvPr>
          <p:cNvSpPr>
            <a:spLocks noGrp="1"/>
          </p:cNvSpPr>
          <p:nvPr>
            <p:ph type="sldNum" sz="quarter" idx="12"/>
          </p:nvPr>
        </p:nvSpPr>
        <p:spPr>
          <a:xfrm>
            <a:off x="4362450" y="1027113"/>
            <a:ext cx="457200" cy="441325"/>
          </a:xfrm>
        </p:spPr>
        <p:txBody>
          <a:bodyPr/>
          <a:lstStyle>
            <a:lvl1pPr>
              <a:defRPr/>
            </a:lvl1pPr>
          </a:lstStyle>
          <a:p>
            <a:fld id="{304D1EB0-6067-483F-8460-996AAD004DA2}" type="slidenum">
              <a:rPr lang="en-US" altLang="sr-Latn-RS"/>
              <a:pPr/>
              <a:t>‹#›</a:t>
            </a:fld>
            <a:endParaRPr lang="en-US" altLang="sr-Latn-RS"/>
          </a:p>
        </p:txBody>
      </p:sp>
    </p:spTree>
    <p:extLst>
      <p:ext uri="{BB962C8B-B14F-4D97-AF65-F5344CB8AC3E}">
        <p14:creationId xmlns:p14="http://schemas.microsoft.com/office/powerpoint/2010/main" val="1823614345"/>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4691FCD-E354-D245-5AC6-43FEA3DC15A9}"/>
              </a:ext>
            </a:extLst>
          </p:cNvPr>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5" name="Rectangle 4">
            <a:extLst>
              <a:ext uri="{FF2B5EF4-FFF2-40B4-BE49-F238E27FC236}">
                <a16:creationId xmlns:a16="http://schemas.microsoft.com/office/drawing/2014/main" id="{0884F587-0A05-3512-2960-E18BAEAFB163}"/>
              </a:ext>
            </a:extLst>
          </p:cNvPr>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6" name="Rectangle 5">
            <a:extLst>
              <a:ext uri="{FF2B5EF4-FFF2-40B4-BE49-F238E27FC236}">
                <a16:creationId xmlns:a16="http://schemas.microsoft.com/office/drawing/2014/main" id="{B97121D6-6AFE-C045-7B93-59A0A915AF35}"/>
              </a:ext>
            </a:extLst>
          </p:cNvPr>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7" name="Rectangle 6">
            <a:extLst>
              <a:ext uri="{FF2B5EF4-FFF2-40B4-BE49-F238E27FC236}">
                <a16:creationId xmlns:a16="http://schemas.microsoft.com/office/drawing/2014/main" id="{9B4E9834-C470-0CDB-95E3-A8A301E9FAAD}"/>
              </a:ext>
            </a:extLst>
          </p:cNvPr>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8" name="Rectangle 7">
            <a:extLst>
              <a:ext uri="{FF2B5EF4-FFF2-40B4-BE49-F238E27FC236}">
                <a16:creationId xmlns:a16="http://schemas.microsoft.com/office/drawing/2014/main" id="{477BBCA4-70AF-4571-6861-F63B1B89D793}"/>
              </a:ext>
            </a:extLst>
          </p:cNvPr>
          <p:cNvSpPr>
            <a:spLocks noChangeArrowheads="1"/>
          </p:cNvSpPr>
          <p:nvPr/>
        </p:nvSpPr>
        <p:spPr bwMode="white">
          <a:xfrm>
            <a:off x="152400" y="2286000"/>
            <a:ext cx="8832850" cy="3048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9" name="Rectangle 8">
            <a:extLst>
              <a:ext uri="{FF2B5EF4-FFF2-40B4-BE49-F238E27FC236}">
                <a16:creationId xmlns:a16="http://schemas.microsoft.com/office/drawing/2014/main" id="{BE3A2824-A13C-BF7F-9B85-4C3BED076083}"/>
              </a:ext>
            </a:extLst>
          </p:cNvPr>
          <p:cNvSpPr>
            <a:spLocks noChangeArrowheads="1"/>
          </p:cNvSpPr>
          <p:nvPr/>
        </p:nvSpPr>
        <p:spPr bwMode="auto">
          <a:xfrm>
            <a:off x="155575" y="142875"/>
            <a:ext cx="8832850" cy="2139950"/>
          </a:xfrm>
          <a:prstGeom prst="rect">
            <a:avLst/>
          </a:prstGeom>
          <a:solidFill>
            <a:schemeClr val="accent1"/>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0" name="Rectangle 9">
            <a:extLst>
              <a:ext uri="{FF2B5EF4-FFF2-40B4-BE49-F238E27FC236}">
                <a16:creationId xmlns:a16="http://schemas.microsoft.com/office/drawing/2014/main" id="{2C54698A-D973-548A-65E7-06FE5F694ADD}"/>
              </a:ext>
            </a:extLst>
          </p:cNvPr>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1" name="Rectangle 10">
            <a:extLst>
              <a:ext uri="{FF2B5EF4-FFF2-40B4-BE49-F238E27FC236}">
                <a16:creationId xmlns:a16="http://schemas.microsoft.com/office/drawing/2014/main" id="{98DCAE6E-ED29-3FC0-6E00-162DF4869D04}"/>
              </a:ext>
            </a:extLst>
          </p:cNvPr>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dirty="0">
              <a:latin typeface="+mn-lt"/>
            </a:endParaRPr>
          </a:p>
        </p:txBody>
      </p:sp>
      <p:sp>
        <p:nvSpPr>
          <p:cNvPr id="12" name="Straight Connector 11">
            <a:extLst>
              <a:ext uri="{FF2B5EF4-FFF2-40B4-BE49-F238E27FC236}">
                <a16:creationId xmlns:a16="http://schemas.microsoft.com/office/drawing/2014/main" id="{3A2543BE-9491-4E4B-67C8-8C9866253295}"/>
              </a:ext>
            </a:extLst>
          </p:cNvPr>
          <p:cNvSpPr>
            <a:spLocks noChangeShapeType="1"/>
          </p:cNvSpPr>
          <p:nvPr/>
        </p:nvSpPr>
        <p:spPr bwMode="auto">
          <a:xfrm>
            <a:off x="152400" y="2438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3" name="Oval 12">
            <a:extLst>
              <a:ext uri="{FF2B5EF4-FFF2-40B4-BE49-F238E27FC236}">
                <a16:creationId xmlns:a16="http://schemas.microsoft.com/office/drawing/2014/main" id="{EEB68188-9175-A61B-5B06-33D0E9D4B501}"/>
              </a:ext>
            </a:extLst>
          </p:cNvPr>
          <p:cNvSpPr/>
          <p:nvPr/>
        </p:nvSpPr>
        <p:spPr>
          <a:xfrm>
            <a:off x="4267200" y="211455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Oval 13">
            <a:extLst>
              <a:ext uri="{FF2B5EF4-FFF2-40B4-BE49-F238E27FC236}">
                <a16:creationId xmlns:a16="http://schemas.microsoft.com/office/drawing/2014/main" id="{A01E18C0-9801-623F-125E-476D9207FC2B}"/>
              </a:ext>
            </a:extLst>
          </p:cNvPr>
          <p:cNvSpPr/>
          <p:nvPr/>
        </p:nvSpPr>
        <p:spPr>
          <a:xfrm>
            <a:off x="4362450" y="2209800"/>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 name="Text Placeholder 2"/>
          <p:cNvSpPr>
            <a:spLocks noGrp="1"/>
          </p:cNvSpPr>
          <p:nvPr>
            <p:ph type="body" idx="1"/>
          </p:nvPr>
        </p:nvSpPr>
        <p:spPr>
          <a:xfrm>
            <a:off x="1368426" y="2743200"/>
            <a:ext cx="6480174" cy="1673225"/>
          </a:xfrm>
        </p:spPr>
        <p:txBody>
          <a:bodyPr/>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a:t>Click to edit Master text styles</a:t>
            </a:r>
          </a:p>
        </p:txBody>
      </p:sp>
      <p:sp>
        <p:nvSpPr>
          <p:cNvPr id="2" name="Title 1"/>
          <p:cNvSpPr>
            <a:spLocks noGrp="1"/>
          </p:cNvSpPr>
          <p:nvPr>
            <p:ph type="title"/>
          </p:nvPr>
        </p:nvSpPr>
        <p:spPr>
          <a:xfrm>
            <a:off x="722313" y="533400"/>
            <a:ext cx="7772400" cy="1524000"/>
          </a:xfrm>
        </p:spPr>
        <p:txBody>
          <a:bodyPr/>
          <a:lstStyle>
            <a:lvl1pPr algn="ctr">
              <a:buNone/>
              <a:defRPr sz="4200" b="0" cap="none" baseline="0">
                <a:solidFill>
                  <a:srgbClr val="FFFFFF"/>
                </a:solidFill>
              </a:defRPr>
            </a:lvl1pPr>
          </a:lstStyle>
          <a:p>
            <a:r>
              <a:rPr lang="en-US"/>
              <a:t>Click to edit Master title style</a:t>
            </a:r>
          </a:p>
        </p:txBody>
      </p:sp>
      <p:sp>
        <p:nvSpPr>
          <p:cNvPr id="15" name="Footer Placeholder 4">
            <a:extLst>
              <a:ext uri="{FF2B5EF4-FFF2-40B4-BE49-F238E27FC236}">
                <a16:creationId xmlns:a16="http://schemas.microsoft.com/office/drawing/2014/main" id="{BC474007-8AE8-5ACB-65D1-E15D9A50A0F4}"/>
              </a:ext>
            </a:extLst>
          </p:cNvPr>
          <p:cNvSpPr>
            <a:spLocks noGrp="1"/>
          </p:cNvSpPr>
          <p:nvPr>
            <p:ph type="ftr" sz="quarter" idx="10"/>
          </p:nvPr>
        </p:nvSpPr>
        <p:spPr/>
        <p:txBody>
          <a:bodyPr/>
          <a:lstStyle>
            <a:lvl1pPr>
              <a:defRPr/>
            </a:lvl1pPr>
          </a:lstStyle>
          <a:p>
            <a:pPr>
              <a:defRPr/>
            </a:pPr>
            <a:endParaRPr lang="en-US"/>
          </a:p>
        </p:txBody>
      </p:sp>
      <p:sp>
        <p:nvSpPr>
          <p:cNvPr id="16" name="Date Placeholder 3">
            <a:extLst>
              <a:ext uri="{FF2B5EF4-FFF2-40B4-BE49-F238E27FC236}">
                <a16:creationId xmlns:a16="http://schemas.microsoft.com/office/drawing/2014/main" id="{4D68019E-1DF3-32AD-22F6-0E86B8DEB061}"/>
              </a:ext>
            </a:extLst>
          </p:cNvPr>
          <p:cNvSpPr>
            <a:spLocks noGrp="1"/>
          </p:cNvSpPr>
          <p:nvPr>
            <p:ph type="dt" sz="half" idx="11"/>
          </p:nvPr>
        </p:nvSpPr>
        <p:spPr/>
        <p:txBody>
          <a:bodyPr/>
          <a:lstStyle>
            <a:lvl1pPr>
              <a:defRPr/>
            </a:lvl1pPr>
          </a:lstStyle>
          <a:p>
            <a:pPr>
              <a:defRPr/>
            </a:pPr>
            <a:fld id="{AFD526DE-2873-4C63-8B59-CD7301DA6DE3}" type="datetime1">
              <a:rPr lang="en-US"/>
              <a:pPr>
                <a:defRPr/>
              </a:pPr>
              <a:t>9/2/2023</a:t>
            </a:fld>
            <a:endParaRPr lang="en-US"/>
          </a:p>
        </p:txBody>
      </p:sp>
      <p:sp>
        <p:nvSpPr>
          <p:cNvPr id="17" name="Slide Number Placeholder 5">
            <a:extLst>
              <a:ext uri="{FF2B5EF4-FFF2-40B4-BE49-F238E27FC236}">
                <a16:creationId xmlns:a16="http://schemas.microsoft.com/office/drawing/2014/main" id="{2B258394-0332-B629-C3A7-0F8E154D2420}"/>
              </a:ext>
            </a:extLst>
          </p:cNvPr>
          <p:cNvSpPr>
            <a:spLocks noGrp="1"/>
          </p:cNvSpPr>
          <p:nvPr>
            <p:ph type="sldNum" sz="quarter" idx="12"/>
          </p:nvPr>
        </p:nvSpPr>
        <p:spPr>
          <a:xfrm>
            <a:off x="4343400" y="2198688"/>
            <a:ext cx="457200" cy="441325"/>
          </a:xfrm>
        </p:spPr>
        <p:txBody>
          <a:bodyPr/>
          <a:lstStyle>
            <a:lvl1pPr>
              <a:defRPr/>
            </a:lvl1pPr>
          </a:lstStyle>
          <a:p>
            <a:fld id="{AF12D6C3-D9C5-472B-9973-1A26C52A4D2A}" type="slidenum">
              <a:rPr lang="en-US" altLang="sr-Latn-RS"/>
              <a:pPr/>
              <a:t>‹#›</a:t>
            </a:fld>
            <a:endParaRPr lang="en-US" altLang="sr-Latn-RS"/>
          </a:p>
        </p:txBody>
      </p:sp>
    </p:spTree>
    <p:extLst>
      <p:ext uri="{BB962C8B-B14F-4D97-AF65-F5344CB8AC3E}">
        <p14:creationId xmlns:p14="http://schemas.microsoft.com/office/powerpoint/2010/main" val="3337202331"/>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Pr>
        <a:solidFill>
          <a:schemeClr val="bg2"/>
        </a:solidFill>
        <a:effectLst/>
      </p:bgPr>
    </p:bg>
    <p:spTree>
      <p:nvGrpSpPr>
        <p:cNvPr id="1" name=""/>
        <p:cNvGrpSpPr/>
        <p:nvPr/>
      </p:nvGrpSpPr>
      <p:grpSpPr>
        <a:xfrm>
          <a:off x="0" y="0"/>
          <a:ext cx="0" cy="0"/>
          <a:chOff x="0" y="0"/>
          <a:chExt cx="0" cy="0"/>
        </a:xfrm>
      </p:grpSpPr>
      <p:sp>
        <p:nvSpPr>
          <p:cNvPr id="3" name="Straight Connector 2">
            <a:extLst>
              <a:ext uri="{FF2B5EF4-FFF2-40B4-BE49-F238E27FC236}">
                <a16:creationId xmlns:a16="http://schemas.microsoft.com/office/drawing/2014/main" id="{36EE4E68-0F98-1551-D429-ACA77FD66F2A}"/>
              </a:ext>
            </a:extLst>
          </p:cNvPr>
          <p:cNvSpPr>
            <a:spLocks noChangeShapeType="1"/>
          </p:cNvSpPr>
          <p:nvPr/>
        </p:nvSpPr>
        <p:spPr bwMode="auto">
          <a:xfrm flipV="1">
            <a:off x="4562475" y="1576388"/>
            <a:ext cx="9525" cy="4818062"/>
          </a:xfrm>
          <a:prstGeom prst="line">
            <a:avLst/>
          </a:prstGeom>
          <a:noFill/>
          <a:ln w="9525" cap="flat" cmpd="sng" algn="ctr">
            <a:solidFill>
              <a:schemeClr val="tx2"/>
            </a:solidFill>
            <a:prstDash val="sysDash"/>
            <a:round/>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2" name="Title 1"/>
          <p:cNvSpPr>
            <a:spLocks noGrp="1"/>
          </p:cNvSpPr>
          <p:nvPr>
            <p:ph type="title"/>
          </p:nvPr>
        </p:nvSpPr>
        <p:spPr>
          <a:xfrm>
            <a:off x="301752" y="228600"/>
            <a:ext cx="8534400" cy="758952"/>
          </a:xfrm>
        </p:spPr>
        <p:txBody>
          <a:bodyPr/>
          <a:lstStyle/>
          <a:p>
            <a:r>
              <a:rPr lang="en-US"/>
              <a:t>Click to edit Master title style</a:t>
            </a:r>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4">
            <a:extLst>
              <a:ext uri="{FF2B5EF4-FFF2-40B4-BE49-F238E27FC236}">
                <a16:creationId xmlns:a16="http://schemas.microsoft.com/office/drawing/2014/main" id="{0F1BF8EF-10AE-7970-55E7-407346905998}"/>
              </a:ext>
            </a:extLst>
          </p:cNvPr>
          <p:cNvSpPr>
            <a:spLocks noGrp="1"/>
          </p:cNvSpPr>
          <p:nvPr>
            <p:ph type="dt" sz="half" idx="10"/>
          </p:nvPr>
        </p:nvSpPr>
        <p:spPr>
          <a:xfrm>
            <a:off x="5791200" y="6410325"/>
            <a:ext cx="3044825" cy="365125"/>
          </a:xfrm>
        </p:spPr>
        <p:txBody>
          <a:bodyPr/>
          <a:lstStyle>
            <a:lvl1pPr>
              <a:defRPr/>
            </a:lvl1pPr>
          </a:lstStyle>
          <a:p>
            <a:pPr>
              <a:defRPr/>
            </a:pPr>
            <a:fld id="{73120D45-5FA4-4AA7-B4AE-03594CFEFA41}" type="datetime1">
              <a:rPr lang="en-US"/>
              <a:pPr>
                <a:defRPr/>
              </a:pPr>
              <a:t>9/2/2023</a:t>
            </a:fld>
            <a:endParaRPr lang="en-US"/>
          </a:p>
        </p:txBody>
      </p:sp>
      <p:sp>
        <p:nvSpPr>
          <p:cNvPr id="5" name="Footer Placeholder 5">
            <a:extLst>
              <a:ext uri="{FF2B5EF4-FFF2-40B4-BE49-F238E27FC236}">
                <a16:creationId xmlns:a16="http://schemas.microsoft.com/office/drawing/2014/main" id="{FB67E250-BB2C-5B85-CF99-85CEF035291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6">
            <a:extLst>
              <a:ext uri="{FF2B5EF4-FFF2-40B4-BE49-F238E27FC236}">
                <a16:creationId xmlns:a16="http://schemas.microsoft.com/office/drawing/2014/main" id="{6851180E-484B-EC33-E9B6-9E7158F4ED8C}"/>
              </a:ext>
            </a:extLst>
          </p:cNvPr>
          <p:cNvSpPr>
            <a:spLocks noGrp="1"/>
          </p:cNvSpPr>
          <p:nvPr>
            <p:ph type="sldNum" sz="quarter" idx="12"/>
          </p:nvPr>
        </p:nvSpPr>
        <p:spPr/>
        <p:txBody>
          <a:bodyPr/>
          <a:lstStyle>
            <a:lvl1pPr>
              <a:defRPr/>
            </a:lvl1pPr>
          </a:lstStyle>
          <a:p>
            <a:fld id="{0E19356A-1A1B-48AF-9249-91E8755C2D5D}" type="slidenum">
              <a:rPr lang="en-US" altLang="sr-Latn-RS"/>
              <a:pPr/>
              <a:t>‹#›</a:t>
            </a:fld>
            <a:endParaRPr lang="en-US" altLang="sr-Latn-RS"/>
          </a:p>
        </p:txBody>
      </p:sp>
    </p:spTree>
    <p:extLst>
      <p:ext uri="{BB962C8B-B14F-4D97-AF65-F5344CB8AC3E}">
        <p14:creationId xmlns:p14="http://schemas.microsoft.com/office/powerpoint/2010/main" val="1633300579"/>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Pr>
        <a:solidFill>
          <a:schemeClr val="bg2"/>
        </a:solidFill>
        <a:effectLst/>
      </p:bgPr>
    </p:bg>
    <p:spTree>
      <p:nvGrpSpPr>
        <p:cNvPr id="1" name=""/>
        <p:cNvGrpSpPr/>
        <p:nvPr/>
      </p:nvGrpSpPr>
      <p:grpSpPr>
        <a:xfrm>
          <a:off x="0" y="0"/>
          <a:ext cx="0" cy="0"/>
          <a:chOff x="0" y="0"/>
          <a:chExt cx="0" cy="0"/>
        </a:xfrm>
      </p:grpSpPr>
      <p:sp>
        <p:nvSpPr>
          <p:cNvPr id="2" name="Straight Connector 1">
            <a:extLst>
              <a:ext uri="{FF2B5EF4-FFF2-40B4-BE49-F238E27FC236}">
                <a16:creationId xmlns:a16="http://schemas.microsoft.com/office/drawing/2014/main" id="{28252C5B-72D0-90C7-E9E9-38F6EA3AE965}"/>
              </a:ext>
            </a:extLst>
          </p:cNvPr>
          <p:cNvSpPr>
            <a:spLocks noChangeShapeType="1"/>
          </p:cNvSpPr>
          <p:nvPr/>
        </p:nvSpPr>
        <p:spPr bwMode="auto">
          <a:xfrm flipV="1">
            <a:off x="4572000" y="2200275"/>
            <a:ext cx="0" cy="4187825"/>
          </a:xfrm>
          <a:prstGeom prst="line">
            <a:avLst/>
          </a:prstGeom>
          <a:noFill/>
          <a:ln w="9525" cap="flat" cmpd="sng" algn="ctr">
            <a:solidFill>
              <a:schemeClr val="tx2"/>
            </a:solidFill>
            <a:prstDash val="sysDash"/>
            <a:round/>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5" name="Rectangle 4">
            <a:extLst>
              <a:ext uri="{FF2B5EF4-FFF2-40B4-BE49-F238E27FC236}">
                <a16:creationId xmlns:a16="http://schemas.microsoft.com/office/drawing/2014/main" id="{858FAFC0-51E9-CB8D-98E9-075266A0613D}"/>
              </a:ext>
            </a:extLst>
          </p:cNvPr>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6" name="Rectangle 5">
            <a:extLst>
              <a:ext uri="{FF2B5EF4-FFF2-40B4-BE49-F238E27FC236}">
                <a16:creationId xmlns:a16="http://schemas.microsoft.com/office/drawing/2014/main" id="{7C97E698-B52C-3765-5081-1C786501221F}"/>
              </a:ext>
            </a:extLst>
          </p:cNvPr>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7" name="Rectangle 6">
            <a:extLst>
              <a:ext uri="{FF2B5EF4-FFF2-40B4-BE49-F238E27FC236}">
                <a16:creationId xmlns:a16="http://schemas.microsoft.com/office/drawing/2014/main" id="{54485E88-DFA0-666B-3341-16BF6965B7C2}"/>
              </a:ext>
            </a:extLst>
          </p:cNvPr>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8" name="Rectangle 7">
            <a:extLst>
              <a:ext uri="{FF2B5EF4-FFF2-40B4-BE49-F238E27FC236}">
                <a16:creationId xmlns:a16="http://schemas.microsoft.com/office/drawing/2014/main" id="{5EF8EBDB-9E30-B140-4630-2BB5EB05128D}"/>
              </a:ext>
            </a:extLst>
          </p:cNvPr>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9" name="Rectangle 8">
            <a:extLst>
              <a:ext uri="{FF2B5EF4-FFF2-40B4-BE49-F238E27FC236}">
                <a16:creationId xmlns:a16="http://schemas.microsoft.com/office/drawing/2014/main" id="{1E500438-40E9-E5D0-1DFB-33BB2A20129F}"/>
              </a:ext>
            </a:extLst>
          </p:cNvPr>
          <p:cNvSpPr/>
          <p:nvPr/>
        </p:nvSpPr>
        <p:spPr>
          <a:xfrm>
            <a:off x="152400" y="1371600"/>
            <a:ext cx="8832850"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Rectangle 9">
            <a:extLst>
              <a:ext uri="{FF2B5EF4-FFF2-40B4-BE49-F238E27FC236}">
                <a16:creationId xmlns:a16="http://schemas.microsoft.com/office/drawing/2014/main" id="{E5CEAD75-4133-0B7A-B654-110154BAFD73}"/>
              </a:ext>
            </a:extLst>
          </p:cNvPr>
          <p:cNvSpPr>
            <a:spLocks noChangeArrowheads="1"/>
          </p:cNvSpPr>
          <p:nvPr/>
        </p:nvSpPr>
        <p:spPr bwMode="auto">
          <a:xfrm>
            <a:off x="146050" y="6391275"/>
            <a:ext cx="8832850" cy="311150"/>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1" name="Straight Connector 10">
            <a:extLst>
              <a:ext uri="{FF2B5EF4-FFF2-40B4-BE49-F238E27FC236}">
                <a16:creationId xmlns:a16="http://schemas.microsoft.com/office/drawing/2014/main" id="{9DAD542A-E98D-CC3E-5282-F92B5A1948F3}"/>
              </a:ext>
            </a:extLst>
          </p:cNvPr>
          <p:cNvSpPr>
            <a:spLocks noChangeShapeType="1"/>
          </p:cNvSpPr>
          <p:nvPr/>
        </p:nvSpPr>
        <p:spPr bwMode="auto">
          <a:xfrm>
            <a:off x="152400" y="1279525"/>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2" name="Rectangle 11">
            <a:extLst>
              <a:ext uri="{FF2B5EF4-FFF2-40B4-BE49-F238E27FC236}">
                <a16:creationId xmlns:a16="http://schemas.microsoft.com/office/drawing/2014/main" id="{23A63646-CF09-A3FA-17CC-21DA8289555B}"/>
              </a:ext>
            </a:extLst>
          </p:cNvPr>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dirty="0">
              <a:latin typeface="+mn-lt"/>
            </a:endParaRPr>
          </a:p>
        </p:txBody>
      </p:sp>
      <p:sp>
        <p:nvSpPr>
          <p:cNvPr id="13" name="Oval 12">
            <a:extLst>
              <a:ext uri="{FF2B5EF4-FFF2-40B4-BE49-F238E27FC236}">
                <a16:creationId xmlns:a16="http://schemas.microsoft.com/office/drawing/2014/main" id="{308EA43A-FD29-F87B-6E33-0B7AA743072F}"/>
              </a:ext>
            </a:extLst>
          </p:cNvPr>
          <p:cNvSpPr/>
          <p:nvPr/>
        </p:nvSpPr>
        <p:spPr>
          <a:xfrm>
            <a:off x="4267200" y="955675"/>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Oval 13">
            <a:extLst>
              <a:ext uri="{FF2B5EF4-FFF2-40B4-BE49-F238E27FC236}">
                <a16:creationId xmlns:a16="http://schemas.microsoft.com/office/drawing/2014/main" id="{C8EE9A65-483D-6511-2101-479456E55A91}"/>
              </a:ext>
            </a:extLst>
          </p:cNvPr>
          <p:cNvSpPr/>
          <p:nvPr/>
        </p:nvSpPr>
        <p:spPr>
          <a:xfrm>
            <a:off x="4362450" y="1050925"/>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24" name="Content Placeholder 23"/>
          <p:cNvSpPr>
            <a:spLocks noGrp="1"/>
          </p:cNvSpPr>
          <p:nvPr>
            <p:ph sz="quarter" idx="2"/>
          </p:nvPr>
        </p:nvSpPr>
        <p:spPr>
          <a:xfrm>
            <a:off x="301752" y="2471383"/>
            <a:ext cx="4041648" cy="38184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Content Placeholder 25"/>
          <p:cNvSpPr>
            <a:spLocks noGrp="1"/>
          </p:cNvSpPr>
          <p:nvPr>
            <p:ph sz="quarter" idx="4"/>
          </p:nvPr>
        </p:nvSpPr>
        <p:spPr>
          <a:xfrm>
            <a:off x="4800600" y="2471383"/>
            <a:ext cx="4038600" cy="382219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itle 22"/>
          <p:cNvSpPr>
            <a:spLocks noGrp="1"/>
          </p:cNvSpPr>
          <p:nvPr>
            <p:ph type="title"/>
          </p:nvPr>
        </p:nvSpPr>
        <p:spPr/>
        <p:txBody>
          <a:bodyPr rtlCol="0"/>
          <a:lstStyle/>
          <a:p>
            <a:r>
              <a:rPr lang="en-US"/>
              <a:t>Click to edit Master title style</a:t>
            </a:r>
          </a:p>
        </p:txBody>
      </p:sp>
      <p:sp>
        <p:nvSpPr>
          <p:cNvPr id="15" name="Date Placeholder 6">
            <a:extLst>
              <a:ext uri="{FF2B5EF4-FFF2-40B4-BE49-F238E27FC236}">
                <a16:creationId xmlns:a16="http://schemas.microsoft.com/office/drawing/2014/main" id="{9F683B94-98FE-3DD0-E11F-C11C1484F520}"/>
              </a:ext>
            </a:extLst>
          </p:cNvPr>
          <p:cNvSpPr>
            <a:spLocks noGrp="1"/>
          </p:cNvSpPr>
          <p:nvPr>
            <p:ph type="dt" sz="half" idx="10"/>
          </p:nvPr>
        </p:nvSpPr>
        <p:spPr/>
        <p:txBody>
          <a:bodyPr/>
          <a:lstStyle>
            <a:lvl1pPr>
              <a:defRPr/>
            </a:lvl1pPr>
          </a:lstStyle>
          <a:p>
            <a:pPr>
              <a:defRPr/>
            </a:pPr>
            <a:fld id="{C251791D-E826-4FD1-BA98-F027BBC1ED3D}" type="datetime1">
              <a:rPr lang="en-US"/>
              <a:pPr>
                <a:defRPr/>
              </a:pPr>
              <a:t>9/2/2023</a:t>
            </a:fld>
            <a:endParaRPr lang="en-US"/>
          </a:p>
        </p:txBody>
      </p:sp>
      <p:sp>
        <p:nvSpPr>
          <p:cNvPr id="16" name="Footer Placeholder 7">
            <a:extLst>
              <a:ext uri="{FF2B5EF4-FFF2-40B4-BE49-F238E27FC236}">
                <a16:creationId xmlns:a16="http://schemas.microsoft.com/office/drawing/2014/main" id="{ACFD8D47-7507-525C-4BB6-7AD83D2E115E}"/>
              </a:ext>
            </a:extLst>
          </p:cNvPr>
          <p:cNvSpPr>
            <a:spLocks noGrp="1"/>
          </p:cNvSpPr>
          <p:nvPr>
            <p:ph type="ftr" sz="quarter" idx="11"/>
          </p:nvPr>
        </p:nvSpPr>
        <p:spPr>
          <a:xfrm>
            <a:off x="304800" y="6410325"/>
            <a:ext cx="3581400" cy="365125"/>
          </a:xfrm>
        </p:spPr>
        <p:txBody>
          <a:bodyPr/>
          <a:lstStyle>
            <a:lvl1pPr>
              <a:defRPr/>
            </a:lvl1pPr>
          </a:lstStyle>
          <a:p>
            <a:pPr>
              <a:defRPr/>
            </a:pPr>
            <a:endParaRPr lang="en-US"/>
          </a:p>
        </p:txBody>
      </p:sp>
      <p:sp>
        <p:nvSpPr>
          <p:cNvPr id="17" name="Slide Number Placeholder 8">
            <a:extLst>
              <a:ext uri="{FF2B5EF4-FFF2-40B4-BE49-F238E27FC236}">
                <a16:creationId xmlns:a16="http://schemas.microsoft.com/office/drawing/2014/main" id="{66886AB5-33A7-44EC-50CC-3F66298564F4}"/>
              </a:ext>
            </a:extLst>
          </p:cNvPr>
          <p:cNvSpPr>
            <a:spLocks noGrp="1"/>
          </p:cNvSpPr>
          <p:nvPr>
            <p:ph type="sldNum" sz="quarter" idx="12"/>
          </p:nvPr>
        </p:nvSpPr>
        <p:spPr>
          <a:xfrm>
            <a:off x="4343400" y="1042988"/>
            <a:ext cx="457200" cy="441325"/>
          </a:xfrm>
        </p:spPr>
        <p:txBody>
          <a:bodyPr/>
          <a:lstStyle>
            <a:lvl1pPr>
              <a:defRPr/>
            </a:lvl1pPr>
          </a:lstStyle>
          <a:p>
            <a:fld id="{23E2DC37-2884-4ADF-829D-74E6EBC4010A}" type="slidenum">
              <a:rPr lang="en-US" altLang="sr-Latn-RS"/>
              <a:pPr/>
              <a:t>‹#›</a:t>
            </a:fld>
            <a:endParaRPr lang="en-US" altLang="sr-Latn-RS"/>
          </a:p>
        </p:txBody>
      </p:sp>
    </p:spTree>
    <p:extLst>
      <p:ext uri="{BB962C8B-B14F-4D97-AF65-F5344CB8AC3E}">
        <p14:creationId xmlns:p14="http://schemas.microsoft.com/office/powerpoint/2010/main" val="1217396403"/>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3CE34A7-BBE8-265E-81D5-FC8801909A2E}"/>
              </a:ext>
            </a:extLst>
          </p:cNvPr>
          <p:cNvSpPr>
            <a:spLocks noGrp="1"/>
          </p:cNvSpPr>
          <p:nvPr>
            <p:ph type="dt" sz="half" idx="10"/>
          </p:nvPr>
        </p:nvSpPr>
        <p:spPr/>
        <p:txBody>
          <a:bodyPr/>
          <a:lstStyle>
            <a:lvl1pPr>
              <a:defRPr/>
            </a:lvl1pPr>
          </a:lstStyle>
          <a:p>
            <a:pPr>
              <a:defRPr/>
            </a:pPr>
            <a:fld id="{5BEEB012-B3E6-4741-9376-7CC32C80E637}" type="datetime1">
              <a:rPr lang="en-US"/>
              <a:pPr>
                <a:defRPr/>
              </a:pPr>
              <a:t>9/2/2023</a:t>
            </a:fld>
            <a:endParaRPr lang="en-US"/>
          </a:p>
        </p:txBody>
      </p:sp>
      <p:sp>
        <p:nvSpPr>
          <p:cNvPr id="4" name="Footer Placeholder 3">
            <a:extLst>
              <a:ext uri="{FF2B5EF4-FFF2-40B4-BE49-F238E27FC236}">
                <a16:creationId xmlns:a16="http://schemas.microsoft.com/office/drawing/2014/main" id="{AA06CF37-2171-5522-0632-0E9877BDB6C6}"/>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4">
            <a:extLst>
              <a:ext uri="{FF2B5EF4-FFF2-40B4-BE49-F238E27FC236}">
                <a16:creationId xmlns:a16="http://schemas.microsoft.com/office/drawing/2014/main" id="{11E8DB8C-FBE0-6A20-AA02-C9ED32C5A29B}"/>
              </a:ext>
            </a:extLst>
          </p:cNvPr>
          <p:cNvSpPr>
            <a:spLocks noGrp="1"/>
          </p:cNvSpPr>
          <p:nvPr>
            <p:ph type="sldNum" sz="quarter" idx="12"/>
          </p:nvPr>
        </p:nvSpPr>
        <p:spPr>
          <a:xfrm>
            <a:off x="4343400" y="1036638"/>
            <a:ext cx="457200" cy="441325"/>
          </a:xfrm>
        </p:spPr>
        <p:txBody>
          <a:bodyPr/>
          <a:lstStyle>
            <a:lvl1pPr>
              <a:defRPr/>
            </a:lvl1pPr>
          </a:lstStyle>
          <a:p>
            <a:fld id="{FE2F0F88-6709-4773-A2CB-0971F2B12577}" type="slidenum">
              <a:rPr lang="en-US" altLang="sr-Latn-RS"/>
              <a:pPr/>
              <a:t>‹#›</a:t>
            </a:fld>
            <a:endParaRPr lang="en-US" altLang="sr-Latn-RS"/>
          </a:p>
        </p:txBody>
      </p:sp>
    </p:spTree>
    <p:extLst>
      <p:ext uri="{BB962C8B-B14F-4D97-AF65-F5344CB8AC3E}">
        <p14:creationId xmlns:p14="http://schemas.microsoft.com/office/powerpoint/2010/main" val="18426919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1F4F99-64F5-AD27-7F40-6942C596DAB4}"/>
              </a:ext>
            </a:extLst>
          </p:cNvPr>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3" name="Rectangle 2">
            <a:extLst>
              <a:ext uri="{FF2B5EF4-FFF2-40B4-BE49-F238E27FC236}">
                <a16:creationId xmlns:a16="http://schemas.microsoft.com/office/drawing/2014/main" id="{FCF46C3F-10F0-4D2E-2562-F7992FA0B666}"/>
              </a:ext>
            </a:extLst>
          </p:cNvPr>
          <p:cNvSpPr>
            <a:spLocks noChangeArrowheads="1"/>
          </p:cNvSpPr>
          <p:nvPr/>
        </p:nvSpPr>
        <p:spPr bwMode="white">
          <a:xfrm>
            <a:off x="0" y="0"/>
            <a:ext cx="9144000" cy="155575"/>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4" name="Rectangle 3">
            <a:extLst>
              <a:ext uri="{FF2B5EF4-FFF2-40B4-BE49-F238E27FC236}">
                <a16:creationId xmlns:a16="http://schemas.microsoft.com/office/drawing/2014/main" id="{0BCC7BF5-EEA7-062C-6A40-A924AFB55E4B}"/>
              </a:ext>
            </a:extLst>
          </p:cNvPr>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5" name="Rectangle 4">
            <a:extLst>
              <a:ext uri="{FF2B5EF4-FFF2-40B4-BE49-F238E27FC236}">
                <a16:creationId xmlns:a16="http://schemas.microsoft.com/office/drawing/2014/main" id="{20B47716-FEBA-BBCC-DBCE-D2858FA888B7}"/>
              </a:ext>
            </a:extLst>
          </p:cNvPr>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6" name="Rectangle 5">
            <a:extLst>
              <a:ext uri="{FF2B5EF4-FFF2-40B4-BE49-F238E27FC236}">
                <a16:creationId xmlns:a16="http://schemas.microsoft.com/office/drawing/2014/main" id="{03CA9B95-0256-7175-6D2A-B13DEAF0F5C2}"/>
              </a:ext>
            </a:extLst>
          </p:cNvPr>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7" name="Rectangle 6">
            <a:extLst>
              <a:ext uri="{FF2B5EF4-FFF2-40B4-BE49-F238E27FC236}">
                <a16:creationId xmlns:a16="http://schemas.microsoft.com/office/drawing/2014/main" id="{FBCB8781-D253-BE2D-4960-8FCA69695490}"/>
              </a:ext>
            </a:extLst>
          </p:cNvPr>
          <p:cNvSpPr>
            <a:spLocks noChangeArrowheads="1"/>
          </p:cNvSpPr>
          <p:nvPr/>
        </p:nvSpPr>
        <p:spPr bwMode="auto">
          <a:xfrm>
            <a:off x="152400" y="15875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dirty="0">
              <a:latin typeface="+mn-lt"/>
            </a:endParaRPr>
          </a:p>
        </p:txBody>
      </p:sp>
      <p:sp>
        <p:nvSpPr>
          <p:cNvPr id="8" name="Date Placeholder 1">
            <a:extLst>
              <a:ext uri="{FF2B5EF4-FFF2-40B4-BE49-F238E27FC236}">
                <a16:creationId xmlns:a16="http://schemas.microsoft.com/office/drawing/2014/main" id="{CAB3B466-9617-24AD-8E13-587BDE901F48}"/>
              </a:ext>
            </a:extLst>
          </p:cNvPr>
          <p:cNvSpPr>
            <a:spLocks noGrp="1"/>
          </p:cNvSpPr>
          <p:nvPr>
            <p:ph type="dt" sz="half" idx="10"/>
          </p:nvPr>
        </p:nvSpPr>
        <p:spPr/>
        <p:txBody>
          <a:bodyPr/>
          <a:lstStyle>
            <a:lvl1pPr>
              <a:defRPr/>
            </a:lvl1pPr>
          </a:lstStyle>
          <a:p>
            <a:pPr>
              <a:defRPr/>
            </a:pPr>
            <a:fld id="{3AC7A8C6-9ACA-4ECC-AA48-C015E51282CC}" type="datetime1">
              <a:rPr lang="en-US"/>
              <a:pPr>
                <a:defRPr/>
              </a:pPr>
              <a:t>9/2/2023</a:t>
            </a:fld>
            <a:endParaRPr lang="en-US"/>
          </a:p>
        </p:txBody>
      </p:sp>
      <p:sp>
        <p:nvSpPr>
          <p:cNvPr id="9" name="Footer Placeholder 2">
            <a:extLst>
              <a:ext uri="{FF2B5EF4-FFF2-40B4-BE49-F238E27FC236}">
                <a16:creationId xmlns:a16="http://schemas.microsoft.com/office/drawing/2014/main" id="{7E2FC31A-C217-1461-8B36-1ED3EE45136B}"/>
              </a:ext>
            </a:extLst>
          </p:cNvPr>
          <p:cNvSpPr>
            <a:spLocks noGrp="1"/>
          </p:cNvSpPr>
          <p:nvPr>
            <p:ph type="ftr" sz="quarter" idx="11"/>
          </p:nvPr>
        </p:nvSpPr>
        <p:spPr/>
        <p:txBody>
          <a:bodyPr/>
          <a:lstStyle>
            <a:lvl1pPr>
              <a:defRPr/>
            </a:lvl1pPr>
          </a:lstStyle>
          <a:p>
            <a:pPr>
              <a:defRPr/>
            </a:pPr>
            <a:endParaRPr lang="en-US"/>
          </a:p>
        </p:txBody>
      </p:sp>
      <p:sp>
        <p:nvSpPr>
          <p:cNvPr id="10" name="Slide Number Placeholder 3">
            <a:extLst>
              <a:ext uri="{FF2B5EF4-FFF2-40B4-BE49-F238E27FC236}">
                <a16:creationId xmlns:a16="http://schemas.microsoft.com/office/drawing/2014/main" id="{7BBC1E5D-50EF-D57F-2596-40ADA664713E}"/>
              </a:ext>
            </a:extLst>
          </p:cNvPr>
          <p:cNvSpPr>
            <a:spLocks noGrp="1"/>
          </p:cNvSpPr>
          <p:nvPr>
            <p:ph type="sldNum" sz="quarter" idx="12"/>
          </p:nvPr>
        </p:nvSpPr>
        <p:spPr>
          <a:xfrm>
            <a:off x="4267200" y="6324600"/>
            <a:ext cx="609600" cy="441325"/>
          </a:xfrm>
        </p:spPr>
        <p:txBody>
          <a:bodyPr/>
          <a:lstStyle>
            <a:lvl1pPr>
              <a:defRPr>
                <a:solidFill>
                  <a:srgbClr val="FFFFFF"/>
                </a:solidFill>
              </a:defRPr>
            </a:lvl1pPr>
          </a:lstStyle>
          <a:p>
            <a:fld id="{522D6EF9-AE21-4738-A3B4-C425AFC46214}" type="slidenum">
              <a:rPr lang="en-US" altLang="sr-Latn-RS"/>
              <a:pPr/>
              <a:t>‹#›</a:t>
            </a:fld>
            <a:endParaRPr lang="en-US" altLang="sr-Latn-RS"/>
          </a:p>
        </p:txBody>
      </p:sp>
    </p:spTree>
    <p:extLst>
      <p:ext uri="{BB962C8B-B14F-4D97-AF65-F5344CB8AC3E}">
        <p14:creationId xmlns:p14="http://schemas.microsoft.com/office/powerpoint/2010/main" val="16501260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9A3C994-180C-2CB9-0370-8D80EFF01605}"/>
              </a:ext>
            </a:extLst>
          </p:cNvPr>
          <p:cNvSpPr>
            <a:spLocks noChangeArrowheads="1"/>
          </p:cNvSpPr>
          <p:nvPr/>
        </p:nvSpPr>
        <p:spPr bwMode="auto">
          <a:xfrm>
            <a:off x="152400" y="152400"/>
            <a:ext cx="8832850" cy="304800"/>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5" name="Rectangle 4">
            <a:extLst>
              <a:ext uri="{FF2B5EF4-FFF2-40B4-BE49-F238E27FC236}">
                <a16:creationId xmlns:a16="http://schemas.microsoft.com/office/drawing/2014/main" id="{1BAF6199-BFAE-FDDC-0ABB-CB5C6C0C1E02}"/>
              </a:ext>
            </a:extLst>
          </p:cNvPr>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6" name="Rectangle 5">
            <a:extLst>
              <a:ext uri="{FF2B5EF4-FFF2-40B4-BE49-F238E27FC236}">
                <a16:creationId xmlns:a16="http://schemas.microsoft.com/office/drawing/2014/main" id="{DC5C0461-403B-E83A-EF7F-92ABF61DA505}"/>
              </a:ext>
            </a:extLst>
          </p:cNvPr>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7" name="Rectangle 6">
            <a:extLst>
              <a:ext uri="{FF2B5EF4-FFF2-40B4-BE49-F238E27FC236}">
                <a16:creationId xmlns:a16="http://schemas.microsoft.com/office/drawing/2014/main" id="{561C9D07-287B-8105-55C8-3ADCA7810BCE}"/>
              </a:ext>
            </a:extLst>
          </p:cNvPr>
          <p:cNvSpPr>
            <a:spLocks noChangeArrowheads="1"/>
          </p:cNvSpPr>
          <p:nvPr/>
        </p:nvSpPr>
        <p:spPr bwMode="white">
          <a:xfrm>
            <a:off x="0" y="0"/>
            <a:ext cx="9144000" cy="119063"/>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8" name="Rectangle 7">
            <a:extLst>
              <a:ext uri="{FF2B5EF4-FFF2-40B4-BE49-F238E27FC236}">
                <a16:creationId xmlns:a16="http://schemas.microsoft.com/office/drawing/2014/main" id="{2717C458-4017-35D2-76DA-9DEC164EFBBC}"/>
              </a:ext>
            </a:extLst>
          </p:cNvPr>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9" name="Rectangle 8">
            <a:extLst>
              <a:ext uri="{FF2B5EF4-FFF2-40B4-BE49-F238E27FC236}">
                <a16:creationId xmlns:a16="http://schemas.microsoft.com/office/drawing/2014/main" id="{3460DC73-E40C-9D42-E026-D4956C35A60D}"/>
              </a:ext>
            </a:extLst>
          </p:cNvPr>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Rectangle 9">
            <a:extLst>
              <a:ext uri="{FF2B5EF4-FFF2-40B4-BE49-F238E27FC236}">
                <a16:creationId xmlns:a16="http://schemas.microsoft.com/office/drawing/2014/main" id="{6AB8B445-7584-301F-5F42-395A573FEEE5}"/>
              </a:ext>
            </a:extLst>
          </p:cNvPr>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dirty="0">
              <a:latin typeface="+mn-lt"/>
            </a:endParaRPr>
          </a:p>
        </p:txBody>
      </p:sp>
      <p:sp>
        <p:nvSpPr>
          <p:cNvPr id="11" name="Straight Connector 10">
            <a:extLst>
              <a:ext uri="{FF2B5EF4-FFF2-40B4-BE49-F238E27FC236}">
                <a16:creationId xmlns:a16="http://schemas.microsoft.com/office/drawing/2014/main" id="{3D930FB9-A6A6-F8BC-0132-99A4CC9EC9DE}"/>
              </a:ext>
            </a:extLst>
          </p:cNvPr>
          <p:cNvSpPr>
            <a:spLocks noChangeShapeType="1"/>
          </p:cNvSpPr>
          <p:nvPr/>
        </p:nvSpPr>
        <p:spPr bwMode="auto">
          <a:xfrm>
            <a:off x="152400" y="533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2" name="Oval 11">
            <a:extLst>
              <a:ext uri="{FF2B5EF4-FFF2-40B4-BE49-F238E27FC236}">
                <a16:creationId xmlns:a16="http://schemas.microsoft.com/office/drawing/2014/main" id="{7201B847-09FC-783A-1B5B-2D36601D939D}"/>
              </a:ext>
            </a:extLst>
          </p:cNvPr>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Oval 12">
            <a:extLst>
              <a:ext uri="{FF2B5EF4-FFF2-40B4-BE49-F238E27FC236}">
                <a16:creationId xmlns:a16="http://schemas.microsoft.com/office/drawing/2014/main" id="{1A17EEB2-F2A2-E78F-D598-C614E61D62D8}"/>
              </a:ext>
            </a:extLst>
          </p:cNvPr>
          <p:cNvSpPr/>
          <p:nvPr/>
        </p:nvSpPr>
        <p:spPr>
          <a:xfrm>
            <a:off x="1390650" y="323850"/>
            <a:ext cx="419100"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Rectangle 13">
            <a:extLst>
              <a:ext uri="{FF2B5EF4-FFF2-40B4-BE49-F238E27FC236}">
                <a16:creationId xmlns:a16="http://schemas.microsoft.com/office/drawing/2014/main" id="{B78DE550-828A-CB5F-A907-BEE262E45067}"/>
              </a:ext>
            </a:extLst>
          </p:cNvPr>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2" name="Title 1"/>
          <p:cNvSpPr>
            <a:spLocks noGrp="1"/>
          </p:cNvSpPr>
          <p:nvPr>
            <p:ph type="title"/>
          </p:nvPr>
        </p:nvSpPr>
        <p:spPr>
          <a:xfrm>
            <a:off x="381000" y="914400"/>
            <a:ext cx="2362200" cy="990600"/>
          </a:xfrm>
        </p:spPr>
        <p:txBody>
          <a:bodyPr>
            <a:noAutofit/>
          </a:bodyPr>
          <a:lstStyle>
            <a:lvl1pPr algn="l">
              <a:buNone/>
              <a:defRPr sz="2200" b="1">
                <a:solidFill>
                  <a:srgbClr val="FFFFFF"/>
                </a:solidFill>
              </a:defRPr>
            </a:lvl1pPr>
          </a:lstStyle>
          <a:p>
            <a:r>
              <a:rPr lang="en-US"/>
              <a:t>Click to edit Master title style</a:t>
            </a:r>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a:r>
              <a:rPr lang="en-US"/>
              <a:t>Click to edit Master text styles</a:t>
            </a:r>
          </a:p>
        </p:txBody>
      </p:sp>
      <p:sp>
        <p:nvSpPr>
          <p:cNvPr id="20" name="Content Placeholder 19"/>
          <p:cNvSpPr>
            <a:spLocks noGrp="1"/>
          </p:cNvSpPr>
          <p:nvPr>
            <p:ph sz="quarter" idx="1"/>
          </p:nvPr>
        </p:nvSpPr>
        <p:spPr>
          <a:xfrm>
            <a:off x="3124200" y="685800"/>
            <a:ext cx="5638800" cy="5410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lide Number Placeholder 6">
            <a:extLst>
              <a:ext uri="{FF2B5EF4-FFF2-40B4-BE49-F238E27FC236}">
                <a16:creationId xmlns:a16="http://schemas.microsoft.com/office/drawing/2014/main" id="{1A2637BC-A3D1-B19C-F1BD-96A82B875B79}"/>
              </a:ext>
            </a:extLst>
          </p:cNvPr>
          <p:cNvSpPr>
            <a:spLocks noGrp="1"/>
          </p:cNvSpPr>
          <p:nvPr>
            <p:ph type="sldNum" sz="quarter" idx="10"/>
          </p:nvPr>
        </p:nvSpPr>
        <p:spPr>
          <a:xfrm>
            <a:off x="1371600" y="312738"/>
            <a:ext cx="457200" cy="441325"/>
          </a:xfrm>
        </p:spPr>
        <p:txBody>
          <a:bodyPr/>
          <a:lstStyle>
            <a:lvl1pPr>
              <a:defRPr/>
            </a:lvl1pPr>
          </a:lstStyle>
          <a:p>
            <a:fld id="{7E039878-5FD9-458F-BEE8-3A2423B1E1CE}" type="slidenum">
              <a:rPr lang="en-US" altLang="sr-Latn-RS"/>
              <a:pPr/>
              <a:t>‹#›</a:t>
            </a:fld>
            <a:endParaRPr lang="en-US" altLang="sr-Latn-RS"/>
          </a:p>
        </p:txBody>
      </p:sp>
      <p:sp>
        <p:nvSpPr>
          <p:cNvPr id="16" name="Date Placeholder 4">
            <a:extLst>
              <a:ext uri="{FF2B5EF4-FFF2-40B4-BE49-F238E27FC236}">
                <a16:creationId xmlns:a16="http://schemas.microsoft.com/office/drawing/2014/main" id="{CC373988-8663-12C3-AF64-6E79C6D02CA4}"/>
              </a:ext>
            </a:extLst>
          </p:cNvPr>
          <p:cNvSpPr>
            <a:spLocks noGrp="1"/>
          </p:cNvSpPr>
          <p:nvPr>
            <p:ph type="dt" sz="half" idx="11"/>
          </p:nvPr>
        </p:nvSpPr>
        <p:spPr/>
        <p:txBody>
          <a:bodyPr/>
          <a:lstStyle>
            <a:lvl1pPr>
              <a:defRPr/>
            </a:lvl1pPr>
          </a:lstStyle>
          <a:p>
            <a:pPr>
              <a:defRPr/>
            </a:pPr>
            <a:fld id="{9CF6F1B4-6E78-4242-8DA4-F2474D905386}" type="datetime1">
              <a:rPr lang="en-US"/>
              <a:pPr>
                <a:defRPr/>
              </a:pPr>
              <a:t>9/2/2023</a:t>
            </a:fld>
            <a:endParaRPr lang="en-US"/>
          </a:p>
        </p:txBody>
      </p:sp>
      <p:sp>
        <p:nvSpPr>
          <p:cNvPr id="17" name="Footer Placeholder 5">
            <a:extLst>
              <a:ext uri="{FF2B5EF4-FFF2-40B4-BE49-F238E27FC236}">
                <a16:creationId xmlns:a16="http://schemas.microsoft.com/office/drawing/2014/main" id="{7E6E7D17-9541-7D06-D818-AD98E8D5A1D7}"/>
              </a:ext>
            </a:extLst>
          </p:cNvPr>
          <p:cNvSpPr>
            <a:spLocks noGrp="1"/>
          </p:cNvSpPr>
          <p:nvPr>
            <p:ph type="ftr" sz="quarter" idx="12"/>
          </p:nvPr>
        </p:nvSpPr>
        <p:spPr>
          <a:xfrm>
            <a:off x="301625" y="6410325"/>
            <a:ext cx="3382963" cy="366713"/>
          </a:xfrm>
        </p:spPr>
        <p:txBody>
          <a:bodyPr/>
          <a:lstStyle>
            <a:lvl1pPr>
              <a:defRPr/>
            </a:lvl1pPr>
          </a:lstStyle>
          <a:p>
            <a:pPr>
              <a:defRPr/>
            </a:pPr>
            <a:endParaRPr lang="en-US"/>
          </a:p>
        </p:txBody>
      </p:sp>
    </p:spTree>
    <p:extLst>
      <p:ext uri="{BB962C8B-B14F-4D97-AF65-F5344CB8AC3E}">
        <p14:creationId xmlns:p14="http://schemas.microsoft.com/office/powerpoint/2010/main" val="2741256638"/>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traight Connector 4">
            <a:extLst>
              <a:ext uri="{FF2B5EF4-FFF2-40B4-BE49-F238E27FC236}">
                <a16:creationId xmlns:a16="http://schemas.microsoft.com/office/drawing/2014/main" id="{FEA307EA-C8E8-DE73-7664-09CA65EF763C}"/>
              </a:ext>
            </a:extLst>
          </p:cNvPr>
          <p:cNvSpPr>
            <a:spLocks noChangeShapeType="1"/>
          </p:cNvSpPr>
          <p:nvPr/>
        </p:nvSpPr>
        <p:spPr bwMode="auto">
          <a:xfrm>
            <a:off x="152400" y="533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6" name="Rectangle 5">
            <a:extLst>
              <a:ext uri="{FF2B5EF4-FFF2-40B4-BE49-F238E27FC236}">
                <a16:creationId xmlns:a16="http://schemas.microsoft.com/office/drawing/2014/main" id="{97E31122-CC29-A2A8-8DF8-8B8E8F8D38C1}"/>
              </a:ext>
            </a:extLst>
          </p:cNvPr>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7" name="Rectangle 6">
            <a:extLst>
              <a:ext uri="{FF2B5EF4-FFF2-40B4-BE49-F238E27FC236}">
                <a16:creationId xmlns:a16="http://schemas.microsoft.com/office/drawing/2014/main" id="{9A1D5379-9FF0-25B4-CF6F-8CF48EC6AB16}"/>
              </a:ext>
            </a:extLst>
          </p:cNvPr>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8" name="Rectangle 7">
            <a:extLst>
              <a:ext uri="{FF2B5EF4-FFF2-40B4-BE49-F238E27FC236}">
                <a16:creationId xmlns:a16="http://schemas.microsoft.com/office/drawing/2014/main" id="{68797AE4-AB27-24CE-220E-71DE3654D8D0}"/>
              </a:ext>
            </a:extLst>
          </p:cNvPr>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9" name="Rectangle 8">
            <a:extLst>
              <a:ext uri="{FF2B5EF4-FFF2-40B4-BE49-F238E27FC236}">
                <a16:creationId xmlns:a16="http://schemas.microsoft.com/office/drawing/2014/main" id="{A0083E1F-B70B-7615-790F-DCD0D16AEE47}"/>
              </a:ext>
            </a:extLst>
          </p:cNvPr>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dirty="0">
              <a:latin typeface="+mn-lt"/>
            </a:endParaRPr>
          </a:p>
        </p:txBody>
      </p:sp>
      <p:sp>
        <p:nvSpPr>
          <p:cNvPr id="10" name="Rectangle 9">
            <a:extLst>
              <a:ext uri="{FF2B5EF4-FFF2-40B4-BE49-F238E27FC236}">
                <a16:creationId xmlns:a16="http://schemas.microsoft.com/office/drawing/2014/main" id="{2F6DC0F2-FC76-0626-7E0D-915DCBB02577}"/>
              </a:ext>
            </a:extLst>
          </p:cNvPr>
          <p:cNvSpPr>
            <a:spLocks noChangeArrowheads="1"/>
          </p:cNvSpPr>
          <p:nvPr/>
        </p:nvSpPr>
        <p:spPr bwMode="auto">
          <a:xfrm>
            <a:off x="152400" y="152400"/>
            <a:ext cx="8832850" cy="301625"/>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1" name="Rectangle 10">
            <a:extLst>
              <a:ext uri="{FF2B5EF4-FFF2-40B4-BE49-F238E27FC236}">
                <a16:creationId xmlns:a16="http://schemas.microsoft.com/office/drawing/2014/main" id="{9FA620E2-05AB-AF82-60D6-B007356E8EDA}"/>
              </a:ext>
            </a:extLst>
          </p:cNvPr>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Rectangle 11">
            <a:extLst>
              <a:ext uri="{FF2B5EF4-FFF2-40B4-BE49-F238E27FC236}">
                <a16:creationId xmlns:a16="http://schemas.microsoft.com/office/drawing/2014/main" id="{B18B5177-EB4A-0EE5-5CF0-03DEC368B6D7}"/>
              </a:ext>
            </a:extLst>
          </p:cNvPr>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dirty="0">
              <a:latin typeface="+mn-lt"/>
            </a:endParaRPr>
          </a:p>
        </p:txBody>
      </p:sp>
      <p:sp>
        <p:nvSpPr>
          <p:cNvPr id="13" name="Oval 12">
            <a:extLst>
              <a:ext uri="{FF2B5EF4-FFF2-40B4-BE49-F238E27FC236}">
                <a16:creationId xmlns:a16="http://schemas.microsoft.com/office/drawing/2014/main" id="{7A6B9EB0-7D1C-400E-6694-4ECF58DA8CF3}"/>
              </a:ext>
            </a:extLst>
          </p:cNvPr>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Oval 13">
            <a:extLst>
              <a:ext uri="{FF2B5EF4-FFF2-40B4-BE49-F238E27FC236}">
                <a16:creationId xmlns:a16="http://schemas.microsoft.com/office/drawing/2014/main" id="{3FBE3BF6-49C6-A3A1-DB3D-A37645DE0B69}"/>
              </a:ext>
            </a:extLst>
          </p:cNvPr>
          <p:cNvSpPr/>
          <p:nvPr/>
        </p:nvSpPr>
        <p:spPr>
          <a:xfrm>
            <a:off x="1390650" y="323850"/>
            <a:ext cx="419100"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Rectangle 14">
            <a:extLst>
              <a:ext uri="{FF2B5EF4-FFF2-40B4-BE49-F238E27FC236}">
                <a16:creationId xmlns:a16="http://schemas.microsoft.com/office/drawing/2014/main" id="{5139A2CE-C6D2-A9DC-915E-888DE7F2C334}"/>
              </a:ext>
            </a:extLst>
          </p:cNvPr>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lang="en-US"/>
              <a:t>Click to edit Master title style</a:t>
            </a:r>
          </a:p>
        </p:txBody>
      </p:sp>
      <p:sp>
        <p:nvSpPr>
          <p:cNvPr id="3" name="Picture Placeholder 2"/>
          <p:cNvSpPr>
            <a:spLocks noGrp="1"/>
          </p:cNvSpPr>
          <p:nvPr>
            <p:ph type="pic" idx="1"/>
          </p:nvPr>
        </p:nvSpPr>
        <p:spPr>
          <a:xfrm>
            <a:off x="3000375" y="609600"/>
            <a:ext cx="5867400" cy="4267200"/>
          </a:xfrm>
        </p:spPr>
        <p:txBody>
          <a:bodyPr>
            <a:normAutofit/>
          </a:bodyPr>
          <a:lstStyle>
            <a:lvl1pPr marL="0" indent="0">
              <a:buNone/>
              <a:defRPr sz="3200"/>
            </a:lvl1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a:r>
              <a:rPr lang="en-US"/>
              <a:t>Click to edit Master text styles</a:t>
            </a:r>
          </a:p>
        </p:txBody>
      </p:sp>
      <p:sp>
        <p:nvSpPr>
          <p:cNvPr id="16" name="Slide Number Placeholder 6">
            <a:extLst>
              <a:ext uri="{FF2B5EF4-FFF2-40B4-BE49-F238E27FC236}">
                <a16:creationId xmlns:a16="http://schemas.microsoft.com/office/drawing/2014/main" id="{C1F12CE3-A714-527E-CF2E-745209E2BBF8}"/>
              </a:ext>
            </a:extLst>
          </p:cNvPr>
          <p:cNvSpPr>
            <a:spLocks noGrp="1"/>
          </p:cNvSpPr>
          <p:nvPr>
            <p:ph type="sldNum" sz="quarter" idx="10"/>
          </p:nvPr>
        </p:nvSpPr>
        <p:spPr>
          <a:xfrm>
            <a:off x="1371600" y="312738"/>
            <a:ext cx="457200" cy="441325"/>
          </a:xfrm>
        </p:spPr>
        <p:txBody>
          <a:bodyPr/>
          <a:lstStyle>
            <a:lvl1pPr>
              <a:defRPr/>
            </a:lvl1pPr>
          </a:lstStyle>
          <a:p>
            <a:fld id="{3E06C373-53DB-42BD-9D18-201EC648A45E}" type="slidenum">
              <a:rPr lang="en-US" altLang="sr-Latn-RS"/>
              <a:pPr/>
              <a:t>‹#›</a:t>
            </a:fld>
            <a:endParaRPr lang="en-US" altLang="sr-Latn-RS"/>
          </a:p>
        </p:txBody>
      </p:sp>
      <p:sp>
        <p:nvSpPr>
          <p:cNvPr id="17" name="Date Placeholder 4">
            <a:extLst>
              <a:ext uri="{FF2B5EF4-FFF2-40B4-BE49-F238E27FC236}">
                <a16:creationId xmlns:a16="http://schemas.microsoft.com/office/drawing/2014/main" id="{B1FFC1AA-E757-DE13-D4D2-48D3668C2437}"/>
              </a:ext>
            </a:extLst>
          </p:cNvPr>
          <p:cNvSpPr>
            <a:spLocks noGrp="1"/>
          </p:cNvSpPr>
          <p:nvPr>
            <p:ph type="dt" sz="half" idx="11"/>
          </p:nvPr>
        </p:nvSpPr>
        <p:spPr>
          <a:xfrm>
            <a:off x="5788025" y="6405563"/>
            <a:ext cx="3044825" cy="365125"/>
          </a:xfrm>
        </p:spPr>
        <p:txBody>
          <a:bodyPr/>
          <a:lstStyle>
            <a:lvl1pPr>
              <a:defRPr/>
            </a:lvl1pPr>
          </a:lstStyle>
          <a:p>
            <a:pPr>
              <a:defRPr/>
            </a:pPr>
            <a:fld id="{84922CF9-1679-4117-BE5E-C99F387A594F}" type="datetime1">
              <a:rPr lang="en-US"/>
              <a:pPr>
                <a:defRPr/>
              </a:pPr>
              <a:t>9/2/2023</a:t>
            </a:fld>
            <a:endParaRPr lang="en-US"/>
          </a:p>
        </p:txBody>
      </p:sp>
      <p:sp>
        <p:nvSpPr>
          <p:cNvPr id="18" name="Footer Placeholder 5">
            <a:extLst>
              <a:ext uri="{FF2B5EF4-FFF2-40B4-BE49-F238E27FC236}">
                <a16:creationId xmlns:a16="http://schemas.microsoft.com/office/drawing/2014/main" id="{413CC6D1-D417-C617-BAB0-87A1FC415F4E}"/>
              </a:ext>
            </a:extLst>
          </p:cNvPr>
          <p:cNvSpPr>
            <a:spLocks noGrp="1"/>
          </p:cNvSpPr>
          <p:nvPr>
            <p:ph type="ftr" sz="quarter" idx="12"/>
          </p:nvPr>
        </p:nvSpPr>
        <p:spPr>
          <a:xfrm>
            <a:off x="301625" y="6410325"/>
            <a:ext cx="3584575" cy="366713"/>
          </a:xfrm>
        </p:spPr>
        <p:txBody>
          <a:bodyPr/>
          <a:lstStyle>
            <a:lvl1pPr>
              <a:defRPr/>
            </a:lvl1pPr>
          </a:lstStyle>
          <a:p>
            <a:pPr>
              <a:defRPr/>
            </a:pPr>
            <a:endParaRPr lang="en-US"/>
          </a:p>
        </p:txBody>
      </p:sp>
    </p:spTree>
    <p:extLst>
      <p:ext uri="{BB962C8B-B14F-4D97-AF65-F5344CB8AC3E}">
        <p14:creationId xmlns:p14="http://schemas.microsoft.com/office/powerpoint/2010/main" val="15993032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4F33BCA-116D-85BF-0B06-28AD2F97584F}"/>
              </a:ext>
            </a:extLst>
          </p:cNvPr>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6" name="Rectangle 15">
            <a:extLst>
              <a:ext uri="{FF2B5EF4-FFF2-40B4-BE49-F238E27FC236}">
                <a16:creationId xmlns:a16="http://schemas.microsoft.com/office/drawing/2014/main" id="{B5ADA427-6B40-278B-D6D8-DBE832A95063}"/>
              </a:ext>
            </a:extLst>
          </p:cNvPr>
          <p:cNvSpPr>
            <a:spLocks noChangeArrowheads="1"/>
          </p:cNvSpPr>
          <p:nvPr/>
        </p:nvSpPr>
        <p:spPr bwMode="white">
          <a:xfrm>
            <a:off x="0" y="0"/>
            <a:ext cx="9144000" cy="1393825"/>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8" name="Rectangle 17">
            <a:extLst>
              <a:ext uri="{FF2B5EF4-FFF2-40B4-BE49-F238E27FC236}">
                <a16:creationId xmlns:a16="http://schemas.microsoft.com/office/drawing/2014/main" id="{C0416D70-6F10-ECFF-3BFA-8D2A6B1F8318}"/>
              </a:ext>
            </a:extLst>
          </p:cNvPr>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9" name="Rectangle 18">
            <a:extLst>
              <a:ext uri="{FF2B5EF4-FFF2-40B4-BE49-F238E27FC236}">
                <a16:creationId xmlns:a16="http://schemas.microsoft.com/office/drawing/2014/main" id="{7FBCE058-AFEA-4269-015D-A050FE162B02}"/>
              </a:ext>
            </a:extLst>
          </p:cNvPr>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9" name="Rectangle 8">
            <a:extLst>
              <a:ext uri="{FF2B5EF4-FFF2-40B4-BE49-F238E27FC236}">
                <a16:creationId xmlns:a16="http://schemas.microsoft.com/office/drawing/2014/main" id="{919A8392-5DC6-1FB2-45BC-A7CE1D0E4A2F}"/>
              </a:ext>
            </a:extLst>
          </p:cNvPr>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4" name="Date Placeholder 13">
            <a:extLst>
              <a:ext uri="{FF2B5EF4-FFF2-40B4-BE49-F238E27FC236}">
                <a16:creationId xmlns:a16="http://schemas.microsoft.com/office/drawing/2014/main" id="{11BF9D5C-5E3B-70F1-BB52-C090AFDC1545}"/>
              </a:ext>
            </a:extLst>
          </p:cNvPr>
          <p:cNvSpPr>
            <a:spLocks noGrp="1"/>
          </p:cNvSpPr>
          <p:nvPr>
            <p:ph type="dt" sz="half" idx="2"/>
          </p:nvPr>
        </p:nvSpPr>
        <p:spPr>
          <a:xfrm>
            <a:off x="5791200" y="6405563"/>
            <a:ext cx="3044825" cy="365125"/>
          </a:xfrm>
          <a:prstGeom prst="rect">
            <a:avLst/>
          </a:prstGeom>
        </p:spPr>
        <p:txBody>
          <a:bodyPr vert="horz"/>
          <a:lstStyle>
            <a:lvl1pPr algn="r" eaLnBrk="1" fontAlgn="auto" latinLnBrk="0" hangingPunct="1">
              <a:spcBef>
                <a:spcPts val="0"/>
              </a:spcBef>
              <a:spcAft>
                <a:spcPts val="0"/>
              </a:spcAft>
              <a:defRPr kumimoji="0" sz="1400">
                <a:solidFill>
                  <a:srgbClr val="FFFFFF"/>
                </a:solidFill>
                <a:latin typeface="+mn-lt"/>
              </a:defRPr>
            </a:lvl1pPr>
          </a:lstStyle>
          <a:p>
            <a:pPr>
              <a:defRPr/>
            </a:pPr>
            <a:fld id="{2B453997-9B6F-461C-A4E7-1CDC4A93464C}" type="datetime1">
              <a:rPr lang="en-US"/>
              <a:pPr>
                <a:defRPr/>
              </a:pPr>
              <a:t>9/2/2023</a:t>
            </a:fld>
            <a:endParaRPr lang="en-US"/>
          </a:p>
        </p:txBody>
      </p:sp>
      <p:sp>
        <p:nvSpPr>
          <p:cNvPr id="3" name="Footer Placeholder 2">
            <a:extLst>
              <a:ext uri="{FF2B5EF4-FFF2-40B4-BE49-F238E27FC236}">
                <a16:creationId xmlns:a16="http://schemas.microsoft.com/office/drawing/2014/main" id="{461F9FDB-B390-80C1-7247-B7E913C89487}"/>
              </a:ext>
            </a:extLst>
          </p:cNvPr>
          <p:cNvSpPr>
            <a:spLocks noGrp="1"/>
          </p:cNvSpPr>
          <p:nvPr>
            <p:ph type="ftr" sz="quarter" idx="3"/>
          </p:nvPr>
        </p:nvSpPr>
        <p:spPr>
          <a:xfrm>
            <a:off x="304800" y="6410325"/>
            <a:ext cx="3581400" cy="366713"/>
          </a:xfrm>
          <a:prstGeom prst="rect">
            <a:avLst/>
          </a:prstGeom>
        </p:spPr>
        <p:txBody>
          <a:bodyPr vert="horz"/>
          <a:lstStyle>
            <a:lvl1pPr algn="l" eaLnBrk="1" fontAlgn="auto" latinLnBrk="0" hangingPunct="1">
              <a:spcBef>
                <a:spcPts val="0"/>
              </a:spcBef>
              <a:spcAft>
                <a:spcPts val="0"/>
              </a:spcAft>
              <a:defRPr kumimoji="0" sz="1200">
                <a:solidFill>
                  <a:srgbClr val="FFFFFF"/>
                </a:solidFill>
                <a:latin typeface="+mn-lt"/>
              </a:defRPr>
            </a:lvl1pPr>
          </a:lstStyle>
          <a:p>
            <a:pPr>
              <a:defRPr/>
            </a:pPr>
            <a:endParaRPr lang="en-US"/>
          </a:p>
        </p:txBody>
      </p:sp>
      <p:sp>
        <p:nvSpPr>
          <p:cNvPr id="8" name="Rectangle 7">
            <a:extLst>
              <a:ext uri="{FF2B5EF4-FFF2-40B4-BE49-F238E27FC236}">
                <a16:creationId xmlns:a16="http://schemas.microsoft.com/office/drawing/2014/main" id="{88E513E6-7D34-3F5D-621D-5E6B631CF6F9}"/>
              </a:ext>
            </a:extLst>
          </p:cNvPr>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dirty="0">
              <a:latin typeface="+mn-lt"/>
            </a:endParaRPr>
          </a:p>
        </p:txBody>
      </p:sp>
      <p:sp>
        <p:nvSpPr>
          <p:cNvPr id="10" name="Straight Connector 9">
            <a:extLst>
              <a:ext uri="{FF2B5EF4-FFF2-40B4-BE49-F238E27FC236}">
                <a16:creationId xmlns:a16="http://schemas.microsoft.com/office/drawing/2014/main" id="{6E99DC6B-7F35-6D7C-14CA-778BF1541082}"/>
              </a:ext>
            </a:extLst>
          </p:cNvPr>
          <p:cNvSpPr>
            <a:spLocks noChangeShapeType="1"/>
          </p:cNvSpPr>
          <p:nvPr/>
        </p:nvSpPr>
        <p:spPr bwMode="auto">
          <a:xfrm>
            <a:off x="152400" y="1276350"/>
            <a:ext cx="8832850"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2" name="Oval 11">
            <a:extLst>
              <a:ext uri="{FF2B5EF4-FFF2-40B4-BE49-F238E27FC236}">
                <a16:creationId xmlns:a16="http://schemas.microsoft.com/office/drawing/2014/main" id="{5CF2A451-A3A5-3795-5BDF-BC3D3504B8BE}"/>
              </a:ext>
            </a:extLst>
          </p:cNvPr>
          <p:cNvSpPr/>
          <p:nvPr/>
        </p:nvSpPr>
        <p:spPr>
          <a:xfrm>
            <a:off x="4267200" y="955675"/>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Oval 14">
            <a:extLst>
              <a:ext uri="{FF2B5EF4-FFF2-40B4-BE49-F238E27FC236}">
                <a16:creationId xmlns:a16="http://schemas.microsoft.com/office/drawing/2014/main" id="{45595B48-5A06-D18B-8797-30D2D4F93FF6}"/>
              </a:ext>
            </a:extLst>
          </p:cNvPr>
          <p:cNvSpPr/>
          <p:nvPr/>
        </p:nvSpPr>
        <p:spPr>
          <a:xfrm>
            <a:off x="4362450" y="1050925"/>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Slide Number Placeholder 22">
            <a:extLst>
              <a:ext uri="{FF2B5EF4-FFF2-40B4-BE49-F238E27FC236}">
                <a16:creationId xmlns:a16="http://schemas.microsoft.com/office/drawing/2014/main" id="{6F0C3ED7-A29E-C3FE-01DB-721E34FD1D97}"/>
              </a:ext>
            </a:extLst>
          </p:cNvPr>
          <p:cNvSpPr>
            <a:spLocks noGrp="1"/>
          </p:cNvSpPr>
          <p:nvPr>
            <p:ph type="sldNum" sz="quarter" idx="4"/>
          </p:nvPr>
        </p:nvSpPr>
        <p:spPr>
          <a:xfrm>
            <a:off x="4343400" y="1039813"/>
            <a:ext cx="457200" cy="441325"/>
          </a:xfrm>
          <a:prstGeom prst="rect">
            <a:avLst/>
          </a:prstGeom>
        </p:spPr>
        <p:txBody>
          <a:bodyPr vert="horz" wrap="square" lIns="45720" tIns="45720" rIns="45720" bIns="45720" numCol="1" anchor="ctr" anchorCtr="0" compatLnSpc="1">
            <a:prstTxWarp prst="textNoShape">
              <a:avLst/>
            </a:prstTxWarp>
            <a:normAutofit/>
          </a:bodyPr>
          <a:lstStyle>
            <a:lvl1pPr algn="ctr">
              <a:defRPr sz="1600">
                <a:solidFill>
                  <a:srgbClr val="164C6C"/>
                </a:solidFill>
                <a:latin typeface="Georgia" panose="02040502050405020303" pitchFamily="18" charset="0"/>
              </a:defRPr>
            </a:lvl1pPr>
          </a:lstStyle>
          <a:p>
            <a:fld id="{86409FA4-CEDE-44EE-BC5A-D4662F3E8232}" type="slidenum">
              <a:rPr lang="en-US" altLang="sr-Latn-RS"/>
              <a:pPr/>
              <a:t>‹#›</a:t>
            </a:fld>
            <a:endParaRPr lang="en-US" altLang="sr-Latn-RS"/>
          </a:p>
        </p:txBody>
      </p:sp>
      <p:sp>
        <p:nvSpPr>
          <p:cNvPr id="2062" name="Title Placeholder 21">
            <a:extLst>
              <a:ext uri="{FF2B5EF4-FFF2-40B4-BE49-F238E27FC236}">
                <a16:creationId xmlns:a16="http://schemas.microsoft.com/office/drawing/2014/main" id="{C442DE88-13DD-15FC-2343-A9A4C914DBD0}"/>
              </a:ext>
            </a:extLst>
          </p:cNvPr>
          <p:cNvSpPr>
            <a:spLocks noGrp="1"/>
          </p:cNvSpPr>
          <p:nvPr>
            <p:ph type="title"/>
          </p:nvPr>
        </p:nvSpPr>
        <p:spPr bwMode="auto">
          <a:xfrm>
            <a:off x="301625" y="228600"/>
            <a:ext cx="8534400" cy="75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sr-Latn-RS"/>
              <a:t>Click to edit Master title style</a:t>
            </a:r>
          </a:p>
        </p:txBody>
      </p:sp>
      <p:sp>
        <p:nvSpPr>
          <p:cNvPr id="2063" name="Text Placeholder 12">
            <a:extLst>
              <a:ext uri="{FF2B5EF4-FFF2-40B4-BE49-F238E27FC236}">
                <a16:creationId xmlns:a16="http://schemas.microsoft.com/office/drawing/2014/main" id="{B3645513-15D4-4AFF-5BDF-645EE181690C}"/>
              </a:ext>
            </a:extLst>
          </p:cNvPr>
          <p:cNvSpPr>
            <a:spLocks noGrp="1"/>
          </p:cNvSpPr>
          <p:nvPr>
            <p:ph type="body" idx="1"/>
          </p:nvPr>
        </p:nvSpPr>
        <p:spPr bwMode="auto">
          <a:xfrm>
            <a:off x="301625" y="1524000"/>
            <a:ext cx="8534400" cy="459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sr-Latn-RS"/>
              <a:t>Click to edit Master text styles</a:t>
            </a:r>
          </a:p>
          <a:p>
            <a:pPr lvl="1"/>
            <a:r>
              <a:rPr lang="en-US" altLang="sr-Latn-RS"/>
              <a:t>Second level</a:t>
            </a:r>
          </a:p>
          <a:p>
            <a:pPr lvl="2"/>
            <a:r>
              <a:rPr lang="en-US" altLang="sr-Latn-RS"/>
              <a:t>Third level</a:t>
            </a:r>
          </a:p>
          <a:p>
            <a:pPr lvl="3"/>
            <a:r>
              <a:rPr lang="en-US" altLang="sr-Latn-RS"/>
              <a:t>Fourth level</a:t>
            </a:r>
          </a:p>
          <a:p>
            <a:pPr lvl="4"/>
            <a:r>
              <a:rPr lang="en-US" altLang="sr-Latn-RS"/>
              <a:t>Fifth level</a:t>
            </a:r>
          </a:p>
        </p:txBody>
      </p:sp>
    </p:spTree>
  </p:cSld>
  <p:clrMap bg1="lt1" tx1="dk1" bg2="lt2" tx2="dk2" accent1="accent1" accent2="accent2" accent3="accent3" accent4="accent4" accent5="accent5" accent6="accent6" hlink="hlink" folHlink="folHlink"/>
  <p:sldLayoutIdLst>
    <p:sldLayoutId id="2147485639" r:id="rId1"/>
    <p:sldLayoutId id="2147485640" r:id="rId2"/>
    <p:sldLayoutId id="2147485641" r:id="rId3"/>
    <p:sldLayoutId id="2147485642" r:id="rId4"/>
    <p:sldLayoutId id="2147485643" r:id="rId5"/>
    <p:sldLayoutId id="2147485644" r:id="rId6"/>
    <p:sldLayoutId id="2147485645" r:id="rId7"/>
    <p:sldLayoutId id="2147485646" r:id="rId8"/>
    <p:sldLayoutId id="2147485647" r:id="rId9"/>
    <p:sldLayoutId id="2147485648" r:id="rId10"/>
    <p:sldLayoutId id="2147485649" r:id="rId11"/>
  </p:sldLayoutIdLst>
  <p:hf hdr="0" ftr="0" dt="0"/>
  <p:txStyles>
    <p:titleStyle>
      <a:lvl1pPr algn="ctr" rtl="0" eaLnBrk="0" fontAlgn="base" hangingPunct="0">
        <a:spcBef>
          <a:spcPct val="0"/>
        </a:spcBef>
        <a:spcAft>
          <a:spcPct val="0"/>
        </a:spcAft>
        <a:defRPr sz="3300" kern="1200">
          <a:solidFill>
            <a:srgbClr val="164C6C"/>
          </a:solidFill>
          <a:latin typeface="+mj-lt"/>
          <a:ea typeface="+mj-ea"/>
          <a:cs typeface="+mj-cs"/>
        </a:defRPr>
      </a:lvl1pPr>
      <a:lvl2pPr algn="ctr" rtl="0" eaLnBrk="0" fontAlgn="base" hangingPunct="0">
        <a:spcBef>
          <a:spcPct val="0"/>
        </a:spcBef>
        <a:spcAft>
          <a:spcPct val="0"/>
        </a:spcAft>
        <a:defRPr sz="3300">
          <a:solidFill>
            <a:srgbClr val="164C6C"/>
          </a:solidFill>
          <a:latin typeface="Georgia" pitchFamily="18" charset="0"/>
        </a:defRPr>
      </a:lvl2pPr>
      <a:lvl3pPr algn="ctr" rtl="0" eaLnBrk="0" fontAlgn="base" hangingPunct="0">
        <a:spcBef>
          <a:spcPct val="0"/>
        </a:spcBef>
        <a:spcAft>
          <a:spcPct val="0"/>
        </a:spcAft>
        <a:defRPr sz="3300">
          <a:solidFill>
            <a:srgbClr val="164C6C"/>
          </a:solidFill>
          <a:latin typeface="Georgia" pitchFamily="18" charset="0"/>
        </a:defRPr>
      </a:lvl3pPr>
      <a:lvl4pPr algn="ctr" rtl="0" eaLnBrk="0" fontAlgn="base" hangingPunct="0">
        <a:spcBef>
          <a:spcPct val="0"/>
        </a:spcBef>
        <a:spcAft>
          <a:spcPct val="0"/>
        </a:spcAft>
        <a:defRPr sz="3300">
          <a:solidFill>
            <a:srgbClr val="164C6C"/>
          </a:solidFill>
          <a:latin typeface="Georgia" pitchFamily="18" charset="0"/>
        </a:defRPr>
      </a:lvl4pPr>
      <a:lvl5pPr algn="ctr" rtl="0" eaLnBrk="0" fontAlgn="base" hangingPunct="0">
        <a:spcBef>
          <a:spcPct val="0"/>
        </a:spcBef>
        <a:spcAft>
          <a:spcPct val="0"/>
        </a:spcAft>
        <a:defRPr sz="3300">
          <a:solidFill>
            <a:srgbClr val="164C6C"/>
          </a:solidFill>
          <a:latin typeface="Georgia" pitchFamily="18" charset="0"/>
        </a:defRPr>
      </a:lvl5pPr>
      <a:lvl6pPr marL="457200" algn="ctr" rtl="0" fontAlgn="base">
        <a:spcBef>
          <a:spcPct val="0"/>
        </a:spcBef>
        <a:spcAft>
          <a:spcPct val="0"/>
        </a:spcAft>
        <a:defRPr sz="3300">
          <a:solidFill>
            <a:srgbClr val="164C6C"/>
          </a:solidFill>
          <a:latin typeface="Georgia" pitchFamily="18" charset="0"/>
        </a:defRPr>
      </a:lvl6pPr>
      <a:lvl7pPr marL="914400" algn="ctr" rtl="0" fontAlgn="base">
        <a:spcBef>
          <a:spcPct val="0"/>
        </a:spcBef>
        <a:spcAft>
          <a:spcPct val="0"/>
        </a:spcAft>
        <a:defRPr sz="3300">
          <a:solidFill>
            <a:srgbClr val="164C6C"/>
          </a:solidFill>
          <a:latin typeface="Georgia" pitchFamily="18" charset="0"/>
        </a:defRPr>
      </a:lvl7pPr>
      <a:lvl8pPr marL="1371600" algn="ctr" rtl="0" fontAlgn="base">
        <a:spcBef>
          <a:spcPct val="0"/>
        </a:spcBef>
        <a:spcAft>
          <a:spcPct val="0"/>
        </a:spcAft>
        <a:defRPr sz="3300">
          <a:solidFill>
            <a:srgbClr val="164C6C"/>
          </a:solidFill>
          <a:latin typeface="Georgia" pitchFamily="18" charset="0"/>
        </a:defRPr>
      </a:lvl8pPr>
      <a:lvl9pPr marL="1828800" algn="ctr" rtl="0" fontAlgn="base">
        <a:spcBef>
          <a:spcPct val="0"/>
        </a:spcBef>
        <a:spcAft>
          <a:spcPct val="0"/>
        </a:spcAft>
        <a:defRPr sz="3300">
          <a:solidFill>
            <a:srgbClr val="164C6C"/>
          </a:solidFill>
          <a:latin typeface="Georgia" pitchFamily="18" charset="0"/>
        </a:defRPr>
      </a:lvl9pPr>
    </p:titleStyle>
    <p:bodyStyle>
      <a:lvl1pPr marL="273050" indent="-273050" algn="l" rtl="0" eaLnBrk="0" fontAlgn="base" hangingPunct="0">
        <a:spcBef>
          <a:spcPct val="20000"/>
        </a:spcBef>
        <a:spcAft>
          <a:spcPct val="0"/>
        </a:spcAft>
        <a:buClr>
          <a:schemeClr val="accent1"/>
        </a:buClr>
        <a:buSzPct val="85000"/>
        <a:buFont typeface="Wingdings 2" panose="05020102010507070707" pitchFamily="18" charset="2"/>
        <a:buChar char=""/>
        <a:defRPr sz="2700" kern="1200">
          <a:solidFill>
            <a:schemeClr val="tx1"/>
          </a:solidFill>
          <a:latin typeface="+mn-lt"/>
          <a:ea typeface="+mn-ea"/>
          <a:cs typeface="+mn-cs"/>
        </a:defRPr>
      </a:lvl1pPr>
      <a:lvl2pPr marL="547688" indent="-273050" algn="l" rtl="0" eaLnBrk="0" fontAlgn="base" hangingPunct="0">
        <a:spcBef>
          <a:spcPct val="20000"/>
        </a:spcBef>
        <a:spcAft>
          <a:spcPct val="0"/>
        </a:spcAft>
        <a:buClr>
          <a:schemeClr val="accent2"/>
        </a:buClr>
        <a:buSzPct val="70000"/>
        <a:buFont typeface="Wingdings" panose="05000000000000000000" pitchFamily="2" charset="2"/>
        <a:buChar char=""/>
        <a:defRPr sz="2200" kern="1200">
          <a:solidFill>
            <a:schemeClr val="tx2"/>
          </a:solidFill>
          <a:latin typeface="+mn-lt"/>
          <a:ea typeface="+mn-ea"/>
          <a:cs typeface="+mn-cs"/>
        </a:defRPr>
      </a:lvl2pPr>
      <a:lvl3pPr marL="822325" indent="-228600" algn="l" rtl="0" eaLnBrk="0" fontAlgn="base" hangingPunct="0">
        <a:spcBef>
          <a:spcPct val="20000"/>
        </a:spcBef>
        <a:spcAft>
          <a:spcPct val="0"/>
        </a:spcAft>
        <a:buClr>
          <a:srgbClr val="1B587C"/>
        </a:buClr>
        <a:buSzPct val="75000"/>
        <a:buFont typeface="Wingdings 2" panose="05020102010507070707" pitchFamily="18" charset="2"/>
        <a:buChar char=""/>
        <a:defRPr sz="2000" kern="1200">
          <a:solidFill>
            <a:schemeClr val="tx1"/>
          </a:solidFill>
          <a:latin typeface="+mn-lt"/>
          <a:ea typeface="+mn-ea"/>
          <a:cs typeface="+mn-cs"/>
        </a:defRPr>
      </a:lvl3pPr>
      <a:lvl4pPr marL="1096963" indent="-228600" algn="l" rtl="0" eaLnBrk="0" fontAlgn="base" hangingPunct="0">
        <a:spcBef>
          <a:spcPct val="20000"/>
        </a:spcBef>
        <a:spcAft>
          <a:spcPct val="0"/>
        </a:spcAft>
        <a:buClr>
          <a:srgbClr val="4E8542"/>
        </a:buClr>
        <a:buSzPct val="70000"/>
        <a:buFont typeface="Wingdings" panose="05000000000000000000" pitchFamily="2" charset="2"/>
        <a:buChar char=""/>
        <a:defRPr sz="2000" kern="1200">
          <a:solidFill>
            <a:schemeClr val="tx2"/>
          </a:solidFill>
          <a:latin typeface="+mn-lt"/>
          <a:ea typeface="+mn-ea"/>
          <a:cs typeface="+mn-cs"/>
        </a:defRPr>
      </a:lvl4pPr>
      <a:lvl5pPr marL="1371600" indent="-228600" algn="l" rtl="0" eaLnBrk="0" fontAlgn="base" hangingPunct="0">
        <a:spcBef>
          <a:spcPct val="20000"/>
        </a:spcBef>
        <a:spcAft>
          <a:spcPct val="0"/>
        </a:spcAft>
        <a:buClr>
          <a:srgbClr val="604878"/>
        </a:buClr>
        <a:buChar char="•"/>
        <a:defRPr sz="20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136.jpeg"/><Relationship Id="rId2" Type="http://schemas.openxmlformats.org/officeDocument/2006/relationships/image" Target="../media/image135.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138.jpeg"/><Relationship Id="rId2" Type="http://schemas.openxmlformats.org/officeDocument/2006/relationships/image" Target="../media/image137.jpe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140.jpeg"/><Relationship Id="rId2" Type="http://schemas.openxmlformats.org/officeDocument/2006/relationships/image" Target="../media/image139.jpe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6.xml.rels><?xml version="1.0" encoding="UTF-8" standalone="yes"?>
<Relationships xmlns="http://schemas.openxmlformats.org/package/2006/relationships"><Relationship Id="rId2" Type="http://schemas.openxmlformats.org/officeDocument/2006/relationships/image" Target="../media/image141.jpe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142.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image" Target="../media/image143.png"/><Relationship Id="rId1" Type="http://schemas.openxmlformats.org/officeDocument/2006/relationships/slideLayout" Target="../slideLayouts/slideLayout2.xml"/><Relationship Id="rId5" Type="http://schemas.openxmlformats.org/officeDocument/2006/relationships/image" Target="../media/image146.jpeg"/><Relationship Id="rId4" Type="http://schemas.openxmlformats.org/officeDocument/2006/relationships/image" Target="../media/image145.png"/></Relationships>
</file>

<file path=ppt/slides/_rels/slide109.xml.rels><?xml version="1.0" encoding="UTF-8" standalone="yes"?>
<Relationships xmlns="http://schemas.openxmlformats.org/package/2006/relationships"><Relationship Id="rId3" Type="http://schemas.openxmlformats.org/officeDocument/2006/relationships/image" Target="../media/image148.jpeg"/><Relationship Id="rId2" Type="http://schemas.openxmlformats.org/officeDocument/2006/relationships/image" Target="../media/image14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10.xml.rels><?xml version="1.0" encoding="UTF-8" standalone="yes"?>
<Relationships xmlns="http://schemas.openxmlformats.org/package/2006/relationships"><Relationship Id="rId3" Type="http://schemas.openxmlformats.org/officeDocument/2006/relationships/image" Target="../media/image150.jpeg"/><Relationship Id="rId2" Type="http://schemas.openxmlformats.org/officeDocument/2006/relationships/image" Target="../media/image149.jpe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151.jpe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153.jpeg"/><Relationship Id="rId2" Type="http://schemas.openxmlformats.org/officeDocument/2006/relationships/image" Target="../media/image152.jpeg"/><Relationship Id="rId1" Type="http://schemas.openxmlformats.org/officeDocument/2006/relationships/slideLayout" Target="../slideLayouts/slideLayout2.xml"/><Relationship Id="rId4" Type="http://schemas.openxmlformats.org/officeDocument/2006/relationships/image" Target="../media/image154.jpeg"/></Relationships>
</file>

<file path=ppt/slides/_rels/slide114.xml.rels><?xml version="1.0" encoding="UTF-8" standalone="yes"?>
<Relationships xmlns="http://schemas.openxmlformats.org/package/2006/relationships"><Relationship Id="rId3" Type="http://schemas.openxmlformats.org/officeDocument/2006/relationships/image" Target="../media/image156.jpeg"/><Relationship Id="rId2" Type="http://schemas.openxmlformats.org/officeDocument/2006/relationships/image" Target="../media/image155.jpeg"/><Relationship Id="rId1" Type="http://schemas.openxmlformats.org/officeDocument/2006/relationships/slideLayout" Target="../slideLayouts/slideLayout2.xml"/><Relationship Id="rId4" Type="http://schemas.openxmlformats.org/officeDocument/2006/relationships/image" Target="../media/image157.jpeg"/></Relationships>
</file>

<file path=ppt/slides/_rels/slide115.xml.rels><?xml version="1.0" encoding="UTF-8" standalone="yes"?>
<Relationships xmlns="http://schemas.openxmlformats.org/package/2006/relationships"><Relationship Id="rId3" Type="http://schemas.openxmlformats.org/officeDocument/2006/relationships/image" Target="../media/image159.wmf"/><Relationship Id="rId2" Type="http://schemas.openxmlformats.org/officeDocument/2006/relationships/image" Target="../media/image158.jpeg"/><Relationship Id="rId1" Type="http://schemas.openxmlformats.org/officeDocument/2006/relationships/slideLayout" Target="../slideLayouts/slideLayout2.xml"/><Relationship Id="rId5" Type="http://schemas.openxmlformats.org/officeDocument/2006/relationships/image" Target="../media/image161.jpeg"/><Relationship Id="rId4" Type="http://schemas.openxmlformats.org/officeDocument/2006/relationships/image" Target="../media/image160.jpeg"/></Relationships>
</file>

<file path=ppt/slides/_rels/slide116.xml.rels><?xml version="1.0" encoding="UTF-8" standalone="yes"?>
<Relationships xmlns="http://schemas.openxmlformats.org/package/2006/relationships"><Relationship Id="rId3" Type="http://schemas.openxmlformats.org/officeDocument/2006/relationships/image" Target="../media/image163.jpeg"/><Relationship Id="rId2" Type="http://schemas.openxmlformats.org/officeDocument/2006/relationships/image" Target="../media/image162.jpeg"/><Relationship Id="rId1" Type="http://schemas.openxmlformats.org/officeDocument/2006/relationships/slideLayout" Target="../slideLayouts/slideLayout2.xml"/><Relationship Id="rId5" Type="http://schemas.openxmlformats.org/officeDocument/2006/relationships/image" Target="../media/image165.jpeg"/><Relationship Id="rId4" Type="http://schemas.openxmlformats.org/officeDocument/2006/relationships/image" Target="../media/image164.jpeg"/></Relationships>
</file>

<file path=ppt/slides/_rels/slide117.xml.rels><?xml version="1.0" encoding="UTF-8" standalone="yes"?>
<Relationships xmlns="http://schemas.openxmlformats.org/package/2006/relationships"><Relationship Id="rId3" Type="http://schemas.openxmlformats.org/officeDocument/2006/relationships/image" Target="../media/image167.jpeg"/><Relationship Id="rId2" Type="http://schemas.openxmlformats.org/officeDocument/2006/relationships/image" Target="../media/image166.jpeg"/><Relationship Id="rId1" Type="http://schemas.openxmlformats.org/officeDocument/2006/relationships/slideLayout" Target="../slideLayouts/slideLayout2.xml"/><Relationship Id="rId4" Type="http://schemas.openxmlformats.org/officeDocument/2006/relationships/image" Target="../media/image168.jpeg"/></Relationships>
</file>

<file path=ppt/slides/_rels/slide118.xml.rels><?xml version="1.0" encoding="UTF-8" standalone="yes"?>
<Relationships xmlns="http://schemas.openxmlformats.org/package/2006/relationships"><Relationship Id="rId8" Type="http://schemas.openxmlformats.org/officeDocument/2006/relationships/image" Target="../media/image174.png"/><Relationship Id="rId3" Type="http://schemas.openxmlformats.org/officeDocument/2006/relationships/image" Target="../media/image169.wmf"/><Relationship Id="rId7" Type="http://schemas.openxmlformats.org/officeDocument/2006/relationships/image" Target="../media/image173.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172.jpeg"/><Relationship Id="rId5" Type="http://schemas.openxmlformats.org/officeDocument/2006/relationships/image" Target="../media/image171.jpeg"/><Relationship Id="rId10" Type="http://schemas.openxmlformats.org/officeDocument/2006/relationships/image" Target="../media/image175.jpeg"/><Relationship Id="rId4" Type="http://schemas.openxmlformats.org/officeDocument/2006/relationships/image" Target="../media/image170.jpeg"/><Relationship Id="rId9" Type="http://schemas.openxmlformats.org/officeDocument/2006/relationships/hyperlink" Target="http://www.ajronline.org/content/vol176/issue6/images/large/06_AA0793_08B.jpeg" TargetMode="External"/></Relationships>
</file>

<file path=ppt/slides/_rels/slide119.xml.rels><?xml version="1.0" encoding="UTF-8" standalone="yes"?>
<Relationships xmlns="http://schemas.openxmlformats.org/package/2006/relationships"><Relationship Id="rId3" Type="http://schemas.openxmlformats.org/officeDocument/2006/relationships/image" Target="../media/image177.jpeg"/><Relationship Id="rId2" Type="http://schemas.openxmlformats.org/officeDocument/2006/relationships/image" Target="../media/image176.jpeg"/><Relationship Id="rId1" Type="http://schemas.openxmlformats.org/officeDocument/2006/relationships/slideLayout" Target="../slideLayouts/slideLayout2.xml"/><Relationship Id="rId6" Type="http://schemas.openxmlformats.org/officeDocument/2006/relationships/image" Target="../media/image180.jpeg"/><Relationship Id="rId5" Type="http://schemas.openxmlformats.org/officeDocument/2006/relationships/image" Target="../media/image179.jpeg"/><Relationship Id="rId4" Type="http://schemas.openxmlformats.org/officeDocument/2006/relationships/image" Target="../media/image178.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18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jpeg"/></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9.jpeg"/><Relationship Id="rId7" Type="http://schemas.openxmlformats.org/officeDocument/2006/relationships/image" Target="../media/image33.png"/><Relationship Id="rId2" Type="http://schemas.openxmlformats.org/officeDocument/2006/relationships/hyperlink" Target="http://www.learningradiology.com/caseofweek/caseoftheweekpix2006/cow234arr.jpg" TargetMode="Externa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43.jpeg"/><Relationship Id="rId5" Type="http://schemas.openxmlformats.org/officeDocument/2006/relationships/image" Target="../media/image42.png"/><Relationship Id="rId4" Type="http://schemas.openxmlformats.org/officeDocument/2006/relationships/image" Target="../media/image41.jpe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3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hyperlink" Target="http://67pics.com/view2.php?q=Pictures%20Of%20Struvite%20Stones&amp;url=http://www.lithostat.com/gfx/stones/MS/08_struvite.jpg" TargetMode="External"/><Relationship Id="rId1" Type="http://schemas.openxmlformats.org/officeDocument/2006/relationships/slideLayout" Target="../slideLayouts/slideLayout2.xml"/><Relationship Id="rId5" Type="http://schemas.openxmlformats.org/officeDocument/2006/relationships/image" Target="../media/image51.jpeg"/><Relationship Id="rId4" Type="http://schemas.openxmlformats.org/officeDocument/2006/relationships/image" Target="../media/image50.jpeg"/></Relationships>
</file>

<file path=ppt/slides/_rels/slide3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 Id="rId4" Type="http://schemas.openxmlformats.org/officeDocument/2006/relationships/image" Target="../media/image57.jpeg"/></Relationships>
</file>

<file path=ppt/slides/_rels/slide37.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www.yellowpages.rs/sr/vidapharm-proxana/3-17-999-58136/15555/slika"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image" Target="../media/image60.wm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jpeg"/><Relationship Id="rId1" Type="http://schemas.openxmlformats.org/officeDocument/2006/relationships/slideLayout" Target="../slideLayouts/slideLayout2.xml"/><Relationship Id="rId4" Type="http://schemas.openxmlformats.org/officeDocument/2006/relationships/image" Target="../media/image63.wmf"/></Relationships>
</file>

<file path=ppt/slides/_rels/slide43.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2.xml"/><Relationship Id="rId5" Type="http://schemas.openxmlformats.org/officeDocument/2006/relationships/image" Target="../media/image67.png"/><Relationship Id="rId4" Type="http://schemas.openxmlformats.org/officeDocument/2006/relationships/image" Target="../media/image66.wmf"/></Relationships>
</file>

<file path=ppt/slides/_rels/slide44.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2.xml"/><Relationship Id="rId6" Type="http://schemas.openxmlformats.org/officeDocument/2006/relationships/image" Target="../media/image72.jpeg"/><Relationship Id="rId5" Type="http://schemas.openxmlformats.org/officeDocument/2006/relationships/image" Target="../media/image71.jpeg"/><Relationship Id="rId4" Type="http://schemas.openxmlformats.org/officeDocument/2006/relationships/image" Target="../media/image70.jpeg"/></Relationships>
</file>

<file path=ppt/slides/_rels/slide45.xml.rels><?xml version="1.0" encoding="UTF-8" standalone="yes"?>
<Relationships xmlns="http://schemas.openxmlformats.org/package/2006/relationships"><Relationship Id="rId3" Type="http://schemas.openxmlformats.org/officeDocument/2006/relationships/image" Target="../media/image74.wmf"/><Relationship Id="rId2" Type="http://schemas.openxmlformats.org/officeDocument/2006/relationships/image" Target="../media/image73.jpeg"/><Relationship Id="rId1" Type="http://schemas.openxmlformats.org/officeDocument/2006/relationships/slideLayout" Target="../slideLayouts/slideLayout2.xml"/><Relationship Id="rId4" Type="http://schemas.openxmlformats.org/officeDocument/2006/relationships/image" Target="../media/image75.wmf"/></Relationships>
</file>

<file path=ppt/slides/_rels/slide46.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2.xml"/><Relationship Id="rId4" Type="http://schemas.openxmlformats.org/officeDocument/2006/relationships/image" Target="../media/image80.jpeg"/></Relationships>
</file>

<file path=ppt/slides/_rels/slide48.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1.jpeg"/><Relationship Id="rId1" Type="http://schemas.openxmlformats.org/officeDocument/2006/relationships/slideLayout" Target="../slideLayouts/slideLayout2.xml"/><Relationship Id="rId4" Type="http://schemas.openxmlformats.org/officeDocument/2006/relationships/image" Target="../media/image83.jpe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hyperlink" Target="http://en.wikipedia.org/wiki/Image:Hydronephrosis.jpg"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91.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94.png"/><Relationship Id="rId4" Type="http://schemas.openxmlformats.org/officeDocument/2006/relationships/image" Target="../media/image93.wmf"/></Relationships>
</file>

<file path=ppt/slides/_rels/slide71.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94.png"/></Relationships>
</file>

<file path=ppt/slides/_rels/slide7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96.emf"/></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99.png"/><Relationship Id="rId5" Type="http://schemas.openxmlformats.org/officeDocument/2006/relationships/hyperlink" Target="http://radiographics.rsnajnls.org/content/vol28/issue1/images/large/g08ja28g17x.jpeg" TargetMode="External"/><Relationship Id="rId4" Type="http://schemas.openxmlformats.org/officeDocument/2006/relationships/image" Target="../media/image98.jpeg"/></Relationships>
</file>

<file path=ppt/slides/_rels/slide78.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103.jpeg"/><Relationship Id="rId5" Type="http://schemas.openxmlformats.org/officeDocument/2006/relationships/image" Target="../media/image102.emf"/><Relationship Id="rId4" Type="http://schemas.openxmlformats.org/officeDocument/2006/relationships/image" Target="../media/image101.emf"/></Relationships>
</file>

<file path=ppt/slides/_rels/slide79.xml.rels><?xml version="1.0" encoding="UTF-8" standalone="yes"?>
<Relationships xmlns="http://schemas.openxmlformats.org/package/2006/relationships"><Relationship Id="rId3" Type="http://schemas.openxmlformats.org/officeDocument/2006/relationships/image" Target="../media/image104.emf"/><Relationship Id="rId7" Type="http://schemas.openxmlformats.org/officeDocument/2006/relationships/image" Target="../media/image107.jpe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106.jpeg"/><Relationship Id="rId5" Type="http://schemas.openxmlformats.org/officeDocument/2006/relationships/image" Target="../media/image105.png"/><Relationship Id="rId4" Type="http://schemas.openxmlformats.org/officeDocument/2006/relationships/hyperlink" Target="http://radiographics.rsnajnls.org/content/vol24/suppl_1/images/large/g04oc24g41b.jpeg"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108.emf"/><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111.emf"/><Relationship Id="rId5" Type="http://schemas.openxmlformats.org/officeDocument/2006/relationships/image" Target="../media/image110.emf"/><Relationship Id="rId4" Type="http://schemas.openxmlformats.org/officeDocument/2006/relationships/image" Target="../media/image109.jpeg"/></Relationships>
</file>

<file path=ppt/slides/_rels/slide81.xml.rels><?xml version="1.0" encoding="UTF-8" standalone="yes"?>
<Relationships xmlns="http://schemas.openxmlformats.org/package/2006/relationships"><Relationship Id="rId3" Type="http://schemas.openxmlformats.org/officeDocument/2006/relationships/image" Target="../media/image112.emf"/><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114.emf"/><Relationship Id="rId4" Type="http://schemas.openxmlformats.org/officeDocument/2006/relationships/image" Target="../media/image113.jpeg"/></Relationships>
</file>

<file path=ppt/slides/_rels/slide82.xml.rels><?xml version="1.0" encoding="UTF-8" standalone="yes"?>
<Relationships xmlns="http://schemas.openxmlformats.org/package/2006/relationships"><Relationship Id="rId3" Type="http://schemas.openxmlformats.org/officeDocument/2006/relationships/image" Target="../media/image115.emf"/><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117.jpeg"/><Relationship Id="rId4" Type="http://schemas.openxmlformats.org/officeDocument/2006/relationships/image" Target="../media/image116.emf"/></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118.emf"/><Relationship Id="rId2" Type="http://schemas.openxmlformats.org/officeDocument/2006/relationships/notesSlide" Target="../notesSlides/notesSlide32.xml"/><Relationship Id="rId1" Type="http://schemas.openxmlformats.org/officeDocument/2006/relationships/slideLayout" Target="../slideLayouts/slideLayout4.xml"/><Relationship Id="rId5" Type="http://schemas.openxmlformats.org/officeDocument/2006/relationships/image" Target="../media/image120.jpeg"/><Relationship Id="rId4" Type="http://schemas.openxmlformats.org/officeDocument/2006/relationships/image" Target="../media/image119.emf"/></Relationships>
</file>

<file path=ppt/slides/_rels/slide87.xml.rels><?xml version="1.0" encoding="UTF-8" standalone="yes"?>
<Relationships xmlns="http://schemas.openxmlformats.org/package/2006/relationships"><Relationship Id="rId3" Type="http://schemas.openxmlformats.org/officeDocument/2006/relationships/image" Target="../media/image121.emf"/><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123.jpeg"/><Relationship Id="rId5" Type="http://schemas.openxmlformats.org/officeDocument/2006/relationships/hyperlink" Target="http://en.wikipedia.org/wiki/File:DoubleJ.jpg" TargetMode="External"/><Relationship Id="rId4" Type="http://schemas.openxmlformats.org/officeDocument/2006/relationships/image" Target="../media/image122.emf"/></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image" Target="../media/image124.png"/><Relationship Id="rId1" Type="http://schemas.openxmlformats.org/officeDocument/2006/relationships/slideLayout" Target="../slideLayouts/slideLayout2.xml"/><Relationship Id="rId4" Type="http://schemas.openxmlformats.org/officeDocument/2006/relationships/image" Target="../media/image126.jpe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127.jpe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130.wmf"/><Relationship Id="rId4" Type="http://schemas.openxmlformats.org/officeDocument/2006/relationships/image" Target="../media/image129.png"/></Relationships>
</file>

<file path=ppt/slides/_rels/slide98.xml.rels><?xml version="1.0" encoding="UTF-8" standalone="yes"?>
<Relationships xmlns="http://schemas.openxmlformats.org/package/2006/relationships"><Relationship Id="rId3" Type="http://schemas.openxmlformats.org/officeDocument/2006/relationships/image" Target="../media/image132.jpeg"/><Relationship Id="rId7" Type="http://schemas.openxmlformats.org/officeDocument/2006/relationships/image" Target="../media/image134.jpeg"/><Relationship Id="rId2" Type="http://schemas.openxmlformats.org/officeDocument/2006/relationships/image" Target="../media/image131.jpeg"/><Relationship Id="rId1" Type="http://schemas.openxmlformats.org/officeDocument/2006/relationships/slideLayout" Target="../slideLayouts/slideLayout2.xml"/><Relationship Id="rId6" Type="http://schemas.openxmlformats.org/officeDocument/2006/relationships/hyperlink" Target="http://www.ultrasound-images.com/images/prostatitis-1c.jpg" TargetMode="External"/><Relationship Id="rId5" Type="http://schemas.openxmlformats.org/officeDocument/2006/relationships/image" Target="../media/image133.jpeg"/><Relationship Id="rId4" Type="http://schemas.openxmlformats.org/officeDocument/2006/relationships/hyperlink" Target="http://www.ultrasound-images.com/images/PROSTATITIS-ACUTE-1b.jpg" TargetMode="Externa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E1B76DEF-1786-1563-3770-FD7D0FAE1FC3}"/>
              </a:ext>
            </a:extLst>
          </p:cNvPr>
          <p:cNvSpPr>
            <a:spLocks noGrp="1"/>
          </p:cNvSpPr>
          <p:nvPr>
            <p:ph type="subTitle" idx="1"/>
          </p:nvPr>
        </p:nvSpPr>
        <p:spPr/>
        <p:txBody>
          <a:bodyPr>
            <a:noAutofit/>
          </a:bodyPr>
          <a:lstStyle/>
          <a:p>
            <a:pPr eaLnBrk="1" fontAlgn="auto" hangingPunct="1">
              <a:spcAft>
                <a:spcPts val="0"/>
              </a:spcAft>
              <a:buFont typeface="Wingdings 2"/>
              <a:buNone/>
              <a:defRPr/>
            </a:pPr>
            <a:endParaRPr lang="en-US" sz="2000" dirty="0">
              <a:latin typeface="Times New Roman" panose="02020603050405020304" pitchFamily="18" charset="0"/>
              <a:cs typeface="Times New Roman" panose="02020603050405020304" pitchFamily="18" charset="0"/>
            </a:endParaRPr>
          </a:p>
          <a:p>
            <a:pPr eaLnBrk="1" fontAlgn="auto" hangingPunct="1">
              <a:spcAft>
                <a:spcPts val="0"/>
              </a:spcAft>
              <a:buFont typeface="Wingdings 2"/>
              <a:buNone/>
              <a:defRPr/>
            </a:pPr>
            <a:endParaRPr lang="en-US" sz="2000" dirty="0">
              <a:latin typeface="Times New Roman" panose="02020603050405020304" pitchFamily="18" charset="0"/>
              <a:cs typeface="Times New Roman" panose="02020603050405020304" pitchFamily="18" charset="0"/>
            </a:endParaRPr>
          </a:p>
          <a:p>
            <a:pPr eaLnBrk="1" fontAlgn="auto" hangingPunct="1">
              <a:spcAft>
                <a:spcPts val="0"/>
              </a:spcAft>
              <a:buFont typeface="Wingdings 2"/>
              <a:buNone/>
              <a:defRPr/>
            </a:pPr>
            <a:endParaRPr lang="en-US" sz="2000" dirty="0">
              <a:latin typeface="Times New Roman" panose="02020603050405020304" pitchFamily="18" charset="0"/>
              <a:cs typeface="Times New Roman" panose="02020603050405020304" pitchFamily="18" charset="0"/>
            </a:endParaRPr>
          </a:p>
          <a:p>
            <a:pPr eaLnBrk="1" fontAlgn="auto" hangingPunct="1">
              <a:spcAft>
                <a:spcPts val="0"/>
              </a:spcAft>
              <a:buFont typeface="Wingdings 2"/>
              <a:buNone/>
              <a:defRPr/>
            </a:pPr>
            <a:endParaRPr lang="en-US" sz="2000" dirty="0">
              <a:latin typeface="Times New Roman" panose="02020603050405020304" pitchFamily="18" charset="0"/>
              <a:cs typeface="Times New Roman" panose="02020603050405020304" pitchFamily="18" charset="0"/>
            </a:endParaRPr>
          </a:p>
          <a:p>
            <a:pPr eaLnBrk="1" fontAlgn="auto" hangingPunct="1">
              <a:spcAft>
                <a:spcPts val="0"/>
              </a:spcAft>
              <a:buFont typeface="Wingdings 2"/>
              <a:buNone/>
              <a:defRPr/>
            </a:pPr>
            <a:endParaRPr lang="en-US" sz="2000" dirty="0">
              <a:latin typeface="Times New Roman" panose="02020603050405020304" pitchFamily="18" charset="0"/>
              <a:cs typeface="Times New Roman" panose="02020603050405020304" pitchFamily="18" charset="0"/>
            </a:endParaRPr>
          </a:p>
          <a:p>
            <a:r>
              <a:rPr lang="en-US" sz="2000" b="1" i="0" dirty="0">
                <a:solidFill>
                  <a:srgbClr val="1D2228"/>
                </a:solidFill>
                <a:effectLst/>
                <a:latin typeface="Times New Roman" panose="02020603050405020304" pitchFamily="18" charset="0"/>
                <a:cs typeface="Times New Roman" panose="02020603050405020304" pitchFamily="18" charset="0"/>
              </a:rPr>
              <a:t>Assistant prof. </a:t>
            </a:r>
            <a:r>
              <a:rPr lang="sr-Latn-RS" sz="2000" b="1" i="0" dirty="0">
                <a:solidFill>
                  <a:srgbClr val="1D2228"/>
                </a:solidFill>
                <a:effectLst/>
                <a:latin typeface="Times New Roman" panose="02020603050405020304" pitchFamily="18" charset="0"/>
                <a:cs typeface="Times New Roman" panose="02020603050405020304" pitchFamily="18" charset="0"/>
              </a:rPr>
              <a:t>Nenad Marković </a:t>
            </a:r>
            <a:r>
              <a:rPr lang="en-US" sz="2000" b="1" i="0" dirty="0">
                <a:solidFill>
                  <a:srgbClr val="1D2228"/>
                </a:solidFill>
                <a:effectLst/>
                <a:latin typeface="Times New Roman" panose="02020603050405020304" pitchFamily="18" charset="0"/>
                <a:cs typeface="Times New Roman" panose="02020603050405020304" pitchFamily="18" charset="0"/>
              </a:rPr>
              <a:t>MD, PhD, </a:t>
            </a:r>
            <a:r>
              <a:rPr lang="sr-Latn-RS" sz="2000" b="1" i="0" dirty="0">
                <a:solidFill>
                  <a:srgbClr val="1D2228"/>
                </a:solidFill>
                <a:effectLst/>
                <a:latin typeface="Times New Roman" panose="02020603050405020304" pitchFamily="18" charset="0"/>
                <a:cs typeface="Times New Roman" panose="02020603050405020304" pitchFamily="18" charset="0"/>
              </a:rPr>
              <a:t>Abdomin</a:t>
            </a:r>
            <a:r>
              <a:rPr lang="en-US" sz="2000" b="1" i="0" dirty="0">
                <a:solidFill>
                  <a:srgbClr val="1D2228"/>
                </a:solidFill>
                <a:effectLst/>
                <a:latin typeface="Times New Roman" panose="02020603050405020304" pitchFamily="18" charset="0"/>
                <a:cs typeface="Times New Roman" panose="02020603050405020304" pitchFamily="18" charset="0"/>
              </a:rPr>
              <a:t>al Surgeon</a:t>
            </a:r>
            <a:endParaRPr lang="en-US" sz="2000" dirty="0">
              <a:latin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1F6CDDE9-3E79-A908-C391-6E29053DBEEE}"/>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D587C7C-CBF0-47AE-967C-42E17D32C5DB}" type="slidenum">
              <a:rPr lang="en-US" altLang="sr-Latn-RS">
                <a:solidFill>
                  <a:srgbClr val="164C6C"/>
                </a:solidFill>
                <a:latin typeface="Georgia" panose="02040502050405020303" pitchFamily="18" charset="0"/>
              </a:rPr>
              <a:pPr eaLnBrk="1" hangingPunct="1"/>
              <a:t>1</a:t>
            </a:fld>
            <a:endParaRPr lang="en-US" altLang="sr-Latn-RS">
              <a:solidFill>
                <a:srgbClr val="164C6C"/>
              </a:solidFill>
              <a:latin typeface="Georgia" panose="02040502050405020303" pitchFamily="18" charset="0"/>
            </a:endParaRPr>
          </a:p>
        </p:txBody>
      </p:sp>
      <p:sp>
        <p:nvSpPr>
          <p:cNvPr id="14340" name="Title 1">
            <a:extLst>
              <a:ext uri="{FF2B5EF4-FFF2-40B4-BE49-F238E27FC236}">
                <a16:creationId xmlns:a16="http://schemas.microsoft.com/office/drawing/2014/main" id="{19C13DF3-23D7-5670-3D4B-ACEE2E0C0F9A}"/>
              </a:ext>
            </a:extLst>
          </p:cNvPr>
          <p:cNvSpPr>
            <a:spLocks noGrp="1"/>
          </p:cNvSpPr>
          <p:nvPr>
            <p:ph type="ctrTitle"/>
          </p:nvPr>
        </p:nvSpPr>
        <p:spPr>
          <a:xfrm>
            <a:off x="76200" y="381000"/>
            <a:ext cx="8991600" cy="2519363"/>
          </a:xfrm>
        </p:spPr>
        <p:txBody>
          <a:bodyPr/>
          <a:lstStyle/>
          <a:p>
            <a:pPr eaLnBrk="1" hangingPunct="1"/>
            <a:r>
              <a:rPr lang="en-US" altLang="sr-Latn-RS" dirty="0"/>
              <a:t>Urolithiasis (nephrolithiasis) Gr. "</a:t>
            </a:r>
            <a:r>
              <a:rPr lang="en-US" altLang="sr-Latn-RS" dirty="0" err="1"/>
              <a:t>nephros</a:t>
            </a:r>
            <a:r>
              <a:rPr lang="en-US" altLang="sr-Latn-RS" dirty="0"/>
              <a:t>" kidney, "</a:t>
            </a:r>
            <a:r>
              <a:rPr lang="en-US" altLang="sr-Latn-RS" dirty="0" err="1"/>
              <a:t>lithos</a:t>
            </a:r>
            <a:r>
              <a:rPr lang="en-US" altLang="sr-Latn-RS" dirty="0"/>
              <a:t>" calculus stone of the urinary tract</a:t>
            </a:r>
            <a:br>
              <a:rPr lang="en-US" altLang="sr-Latn-RS" dirty="0"/>
            </a:br>
            <a:endParaRPr lang="sr-Latn-CS" altLang="sr-Latn-R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73DDFF5C-A7CA-63AF-A636-EF490B3DB088}"/>
              </a:ext>
            </a:extLst>
          </p:cNvPr>
          <p:cNvSpPr>
            <a:spLocks noGrp="1" noChangeArrowheads="1"/>
          </p:cNvSpPr>
          <p:nvPr>
            <p:ph type="title"/>
          </p:nvPr>
        </p:nvSpPr>
        <p:spPr/>
        <p:txBody>
          <a:bodyPr anchor="ctr"/>
          <a:lstStyle/>
          <a:p>
            <a:pPr eaLnBrk="1" hangingPunct="1"/>
            <a:r>
              <a:rPr lang="sr-Latn-RS" altLang="sr-Latn-RS" dirty="0">
                <a:solidFill>
                  <a:srgbClr val="164C6C"/>
                </a:solidFill>
              </a:rPr>
              <a:t>Epidemiology</a:t>
            </a:r>
            <a:endParaRPr lang="en-US" altLang="sr-Latn-RS" dirty="0">
              <a:solidFill>
                <a:srgbClr val="164C6C"/>
              </a:solidFill>
              <a:latin typeface="Comic Sans MS" panose="030F0702030302020204" pitchFamily="66" charset="0"/>
            </a:endParaRPr>
          </a:p>
        </p:txBody>
      </p:sp>
      <p:sp>
        <p:nvSpPr>
          <p:cNvPr id="4" name="Slide Number Placeholder 3">
            <a:extLst>
              <a:ext uri="{FF2B5EF4-FFF2-40B4-BE49-F238E27FC236}">
                <a16:creationId xmlns:a16="http://schemas.microsoft.com/office/drawing/2014/main" id="{F303127D-4677-1968-DD2C-61FB7A4CC8D2}"/>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E2AC086-DA7D-4C28-A9A5-E9B9CB506F25}" type="slidenum">
              <a:rPr lang="en-US" altLang="sr-Latn-RS">
                <a:solidFill>
                  <a:srgbClr val="164C6C"/>
                </a:solidFill>
                <a:latin typeface="Georgia" panose="02040502050405020303" pitchFamily="18" charset="0"/>
              </a:rPr>
              <a:pPr eaLnBrk="1" hangingPunct="1"/>
              <a:t>10</a:t>
            </a:fld>
            <a:endParaRPr lang="en-US" altLang="sr-Latn-RS">
              <a:solidFill>
                <a:srgbClr val="164C6C"/>
              </a:solidFill>
              <a:latin typeface="Georgia" panose="02040502050405020303" pitchFamily="18" charset="0"/>
            </a:endParaRPr>
          </a:p>
        </p:txBody>
      </p:sp>
      <p:sp>
        <p:nvSpPr>
          <p:cNvPr id="23556" name="Rectangle 3">
            <a:extLst>
              <a:ext uri="{FF2B5EF4-FFF2-40B4-BE49-F238E27FC236}">
                <a16:creationId xmlns:a16="http://schemas.microsoft.com/office/drawing/2014/main" id="{002D971D-FC7D-5D8D-3944-EF599AB51E43}"/>
              </a:ext>
            </a:extLst>
          </p:cNvPr>
          <p:cNvSpPr>
            <a:spLocks noGrp="1" noChangeArrowheads="1"/>
          </p:cNvSpPr>
          <p:nvPr>
            <p:ph sz="quarter" idx="1"/>
          </p:nvPr>
        </p:nvSpPr>
        <p:spPr>
          <a:xfrm>
            <a:off x="301625" y="1527175"/>
            <a:ext cx="8504238" cy="4572000"/>
          </a:xfrm>
        </p:spPr>
        <p:txBody>
          <a:bodyPr/>
          <a:lstStyle/>
          <a:p>
            <a:pPr eaLnBrk="1" hangingPunct="1">
              <a:lnSpc>
                <a:spcPct val="150000"/>
              </a:lnSpc>
            </a:pPr>
            <a:r>
              <a:rPr lang="en-US" altLang="sr-Latn-RS" sz="2400" dirty="0"/>
              <a:t>One of the worst pains a person can endure</a:t>
            </a:r>
          </a:p>
          <a:p>
            <a:pPr eaLnBrk="1" hangingPunct="1">
              <a:lnSpc>
                <a:spcPct val="150000"/>
              </a:lnSpc>
            </a:pPr>
            <a:r>
              <a:rPr lang="en-US" altLang="sr-Latn-RS" sz="2400" dirty="0"/>
              <a:t>It is described as worse than childbirth, broken bones, gunshots, burns or surgery</a:t>
            </a:r>
          </a:p>
          <a:p>
            <a:pPr eaLnBrk="1" hangingPunct="1">
              <a:lnSpc>
                <a:spcPct val="150000"/>
              </a:lnSpc>
            </a:pPr>
            <a:r>
              <a:rPr lang="en-US" altLang="sr-Latn-RS" sz="2400" dirty="0"/>
              <a:t>6-15% of abdominal pain/9th most common cause of OUM</a:t>
            </a:r>
          </a:p>
          <a:p>
            <a:pPr eaLnBrk="1" hangingPunct="1">
              <a:lnSpc>
                <a:spcPct val="150000"/>
              </a:lnSpc>
            </a:pPr>
            <a:r>
              <a:rPr lang="en-US" altLang="sr-Latn-RS" sz="2400" dirty="0"/>
              <a:t>2 million people per year (US)</a:t>
            </a:r>
          </a:p>
          <a:p>
            <a:pPr eaLnBrk="1" hangingPunct="1">
              <a:lnSpc>
                <a:spcPct val="150000"/>
              </a:lnSpc>
            </a:pPr>
            <a:r>
              <a:rPr lang="en-US" altLang="sr-Latn-RS" sz="2400" dirty="0"/>
              <a:t>Approximately 1% of all hospitalizations</a:t>
            </a:r>
          </a:p>
          <a:p>
            <a:pPr eaLnBrk="1" hangingPunct="1">
              <a:lnSpc>
                <a:spcPct val="150000"/>
              </a:lnSpc>
            </a:pPr>
            <a:r>
              <a:rPr lang="en-US" altLang="sr-Latn-RS" sz="2400" dirty="0"/>
              <a:t>30-35% of urological emergencies</a:t>
            </a:r>
            <a:endParaRPr lang="en-US" altLang="sr-Latn-RS" sz="900" dirty="0"/>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itle 1">
            <a:extLst>
              <a:ext uri="{FF2B5EF4-FFF2-40B4-BE49-F238E27FC236}">
                <a16:creationId xmlns:a16="http://schemas.microsoft.com/office/drawing/2014/main" id="{8CE8BD98-BCCF-AACA-A9D1-43FC303FDB91}"/>
              </a:ext>
            </a:extLst>
          </p:cNvPr>
          <p:cNvSpPr>
            <a:spLocks noGrp="1"/>
          </p:cNvSpPr>
          <p:nvPr>
            <p:ph type="title"/>
          </p:nvPr>
        </p:nvSpPr>
        <p:spPr/>
        <p:txBody>
          <a:bodyPr/>
          <a:lstStyle/>
          <a:p>
            <a:pPr eaLnBrk="1" hangingPunct="1"/>
            <a:r>
              <a:rPr lang="sr-Latn-RS" altLang="sr-Latn-RS" dirty="0">
                <a:solidFill>
                  <a:srgbClr val="164C6C"/>
                </a:solidFill>
              </a:rPr>
              <a:t>Non-pharmacological treatment</a:t>
            </a:r>
            <a:endParaRPr lang="sr-Latn-CS" altLang="sr-Latn-RS" dirty="0">
              <a:solidFill>
                <a:srgbClr val="164C6C"/>
              </a:solidFill>
            </a:endParaRPr>
          </a:p>
        </p:txBody>
      </p:sp>
      <p:sp>
        <p:nvSpPr>
          <p:cNvPr id="3" name="Slide Number Placeholder 2">
            <a:extLst>
              <a:ext uri="{FF2B5EF4-FFF2-40B4-BE49-F238E27FC236}">
                <a16:creationId xmlns:a16="http://schemas.microsoft.com/office/drawing/2014/main" id="{960E176F-F38F-83BC-61E4-A5004B56F2FC}"/>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AFC5499-098B-4C44-9DCE-BE855EEB22B1}" type="slidenum">
              <a:rPr lang="en-US" altLang="sr-Latn-RS">
                <a:solidFill>
                  <a:srgbClr val="164C6C"/>
                </a:solidFill>
                <a:latin typeface="Georgia" panose="02040502050405020303" pitchFamily="18" charset="0"/>
              </a:rPr>
              <a:pPr eaLnBrk="1" hangingPunct="1"/>
              <a:t>100</a:t>
            </a:fld>
            <a:endParaRPr lang="en-US" altLang="sr-Latn-RS">
              <a:solidFill>
                <a:srgbClr val="164C6C"/>
              </a:solidFill>
              <a:latin typeface="Georgia" panose="02040502050405020303" pitchFamily="18" charset="0"/>
            </a:endParaRPr>
          </a:p>
        </p:txBody>
      </p:sp>
      <p:sp>
        <p:nvSpPr>
          <p:cNvPr id="4" name="Content Placeholder 3">
            <a:extLst>
              <a:ext uri="{FF2B5EF4-FFF2-40B4-BE49-F238E27FC236}">
                <a16:creationId xmlns:a16="http://schemas.microsoft.com/office/drawing/2014/main" id="{C8FB48B6-69F4-450F-698E-E7BE2EB04632}"/>
              </a:ext>
            </a:extLst>
          </p:cNvPr>
          <p:cNvSpPr>
            <a:spLocks noGrp="1"/>
          </p:cNvSpPr>
          <p:nvPr>
            <p:ph sz="quarter" idx="1"/>
          </p:nvPr>
        </p:nvSpPr>
        <p:spPr>
          <a:xfrm>
            <a:off x="301625" y="1527175"/>
            <a:ext cx="8504238" cy="4572000"/>
          </a:xfrm>
        </p:spPr>
        <p:txBody>
          <a:bodyPr>
            <a:normAutofit fontScale="92500" lnSpcReduction="20000"/>
          </a:bodyPr>
          <a:lstStyle/>
          <a:p>
            <a:pPr marL="274320" indent="-274320" eaLnBrk="1" fontAlgn="auto" hangingPunct="1">
              <a:spcAft>
                <a:spcPts val="0"/>
              </a:spcAft>
              <a:buFont typeface="Wingdings 2"/>
              <a:buChar char=""/>
              <a:defRPr/>
            </a:pPr>
            <a:r>
              <a:rPr lang="sr-Latn-RS" dirty="0"/>
              <a:t>Chronic prostatitis</a:t>
            </a:r>
          </a:p>
          <a:p>
            <a:pPr marL="274320" indent="-274320" eaLnBrk="1" fontAlgn="auto" hangingPunct="1">
              <a:spcAft>
                <a:spcPts val="0"/>
              </a:spcAft>
              <a:buFont typeface="Wingdings 2"/>
              <a:buChar char=""/>
              <a:defRPr/>
            </a:pPr>
            <a:endParaRPr lang="sr-Latn-RS" dirty="0"/>
          </a:p>
          <a:p>
            <a:pPr marL="274320" indent="-274320" eaLnBrk="1" fontAlgn="auto" hangingPunct="1">
              <a:spcAft>
                <a:spcPts val="0"/>
              </a:spcAft>
              <a:buFont typeface="Wingdings 2"/>
              <a:buChar char=""/>
              <a:defRPr/>
            </a:pPr>
            <a:r>
              <a:rPr lang="sr-Latn-RS" dirty="0"/>
              <a:t>Rectal massage, warm sitz baths, regular sexual activity</a:t>
            </a:r>
          </a:p>
          <a:p>
            <a:pPr marL="274320" indent="-274320" eaLnBrk="1" fontAlgn="auto" hangingPunct="1">
              <a:spcAft>
                <a:spcPts val="0"/>
              </a:spcAft>
              <a:buFont typeface="Wingdings 2"/>
              <a:buChar char=""/>
              <a:defRPr/>
            </a:pPr>
            <a:endParaRPr lang="sr-Latn-RS" dirty="0"/>
          </a:p>
          <a:p>
            <a:pPr marL="274320" indent="-274320" eaLnBrk="1" fontAlgn="auto" hangingPunct="1">
              <a:spcAft>
                <a:spcPts val="0"/>
              </a:spcAft>
              <a:buFont typeface="Wingdings 2"/>
              <a:buChar char=""/>
              <a:defRPr/>
            </a:pPr>
            <a:r>
              <a:rPr lang="sr-Latn-RS" dirty="0"/>
              <a:t>Transurethral microwave therapy</a:t>
            </a:r>
          </a:p>
          <a:p>
            <a:pPr marL="274320" indent="-274320" eaLnBrk="1" fontAlgn="auto" hangingPunct="1">
              <a:spcAft>
                <a:spcPts val="0"/>
              </a:spcAft>
              <a:buFont typeface="Wingdings 2"/>
              <a:buChar char=""/>
              <a:defRPr/>
            </a:pPr>
            <a:r>
              <a:rPr lang="sr-Latn-RS" dirty="0"/>
              <a:t>Special catheter for heating the prostate</a:t>
            </a:r>
          </a:p>
          <a:p>
            <a:pPr marL="274320" indent="-274320" eaLnBrk="1" fontAlgn="auto" hangingPunct="1">
              <a:spcAft>
                <a:spcPts val="0"/>
              </a:spcAft>
              <a:buFont typeface="Wingdings 2"/>
              <a:buChar char=""/>
              <a:defRPr/>
            </a:pPr>
            <a:r>
              <a:rPr lang="sr-Latn-RS" dirty="0"/>
              <a:t>T&gt;450</a:t>
            </a:r>
          </a:p>
          <a:p>
            <a:pPr marL="274320" indent="-274320" eaLnBrk="1" fontAlgn="auto" hangingPunct="1">
              <a:spcAft>
                <a:spcPts val="0"/>
              </a:spcAft>
              <a:buFont typeface="Wingdings 2"/>
              <a:buChar char=""/>
              <a:defRPr/>
            </a:pPr>
            <a:endParaRPr lang="sr-Latn-RS" dirty="0"/>
          </a:p>
          <a:p>
            <a:pPr marL="274320" indent="-274320" eaLnBrk="1" fontAlgn="auto" hangingPunct="1">
              <a:spcAft>
                <a:spcPts val="0"/>
              </a:spcAft>
              <a:buFont typeface="Wingdings 2"/>
              <a:buChar char=""/>
              <a:defRPr/>
            </a:pPr>
            <a:endParaRPr lang="sr-Latn-RS" dirty="0"/>
          </a:p>
          <a:p>
            <a:pPr marL="274320" indent="-274320" eaLnBrk="1" fontAlgn="auto" hangingPunct="1">
              <a:spcAft>
                <a:spcPts val="0"/>
              </a:spcAft>
              <a:buFont typeface="Wingdings 2"/>
              <a:buChar char=""/>
              <a:defRPr/>
            </a:pPr>
            <a:r>
              <a:rPr lang="sr-Latn-RS" dirty="0"/>
              <a:t>Diet regime</a:t>
            </a:r>
          </a:p>
          <a:p>
            <a:pPr marL="274320" indent="-274320" eaLnBrk="1" fontAlgn="auto" hangingPunct="1">
              <a:spcAft>
                <a:spcPts val="0"/>
              </a:spcAft>
              <a:buFont typeface="Wingdings 2"/>
              <a:buChar char=""/>
              <a:defRPr/>
            </a:pPr>
            <a:r>
              <a:rPr lang="sr-Latn-RS" dirty="0"/>
              <a:t>no alcohol, coffee, spicy food</a:t>
            </a:r>
            <a:endParaRPr lang="sr-Latn-CS" dirty="0"/>
          </a:p>
        </p:txBody>
      </p:sp>
      <p:pic>
        <p:nvPicPr>
          <p:cNvPr id="114693" name="Picture 5" descr="p_massage">
            <a:extLst>
              <a:ext uri="{FF2B5EF4-FFF2-40B4-BE49-F238E27FC236}">
                <a16:creationId xmlns:a16="http://schemas.microsoft.com/office/drawing/2014/main" id="{B6556FE9-5A23-13E5-0569-257F27C4D5C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29400" y="1620838"/>
            <a:ext cx="2160588" cy="173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694" name="Picture 3" descr="Transurethral Microwave Treatment for BPH">
            <a:extLst>
              <a:ext uri="{FF2B5EF4-FFF2-40B4-BE49-F238E27FC236}">
                <a16:creationId xmlns:a16="http://schemas.microsoft.com/office/drawing/2014/main" id="{6330F93A-9471-784B-30A2-1774C3726A7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3600" y="4094163"/>
            <a:ext cx="2555875" cy="177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itle 1">
            <a:extLst>
              <a:ext uri="{FF2B5EF4-FFF2-40B4-BE49-F238E27FC236}">
                <a16:creationId xmlns:a16="http://schemas.microsoft.com/office/drawing/2014/main" id="{44335CDF-0BDB-F290-1A2C-8965434E0627}"/>
              </a:ext>
            </a:extLst>
          </p:cNvPr>
          <p:cNvSpPr>
            <a:spLocks noGrp="1"/>
          </p:cNvSpPr>
          <p:nvPr>
            <p:ph type="title"/>
          </p:nvPr>
        </p:nvSpPr>
        <p:spPr/>
        <p:txBody>
          <a:bodyPr/>
          <a:lstStyle/>
          <a:p>
            <a:pPr eaLnBrk="1" hangingPunct="1"/>
            <a:r>
              <a:rPr lang="sr-Latn-CS" altLang="sr-Latn-RS">
                <a:solidFill>
                  <a:srgbClr val="164C6C"/>
                </a:solidFill>
              </a:rPr>
              <a:t>Epididymitis (epididymo-orchitis)</a:t>
            </a:r>
          </a:p>
        </p:txBody>
      </p:sp>
      <p:sp>
        <p:nvSpPr>
          <p:cNvPr id="115715" name="Content Placeholder 2">
            <a:extLst>
              <a:ext uri="{FF2B5EF4-FFF2-40B4-BE49-F238E27FC236}">
                <a16:creationId xmlns:a16="http://schemas.microsoft.com/office/drawing/2014/main" id="{17D66FA5-0BE6-0AA3-5DAA-8FAEFDBEA187}"/>
              </a:ext>
            </a:extLst>
          </p:cNvPr>
          <p:cNvSpPr>
            <a:spLocks noGrp="1"/>
          </p:cNvSpPr>
          <p:nvPr>
            <p:ph sz="quarter" idx="1"/>
          </p:nvPr>
        </p:nvSpPr>
        <p:spPr>
          <a:xfrm>
            <a:off x="301625" y="1527175"/>
            <a:ext cx="8504238" cy="4572000"/>
          </a:xfrm>
        </p:spPr>
        <p:txBody>
          <a:bodyPr/>
          <a:lstStyle/>
          <a:p>
            <a:pPr eaLnBrk="1" hangingPunct="1"/>
            <a:r>
              <a:rPr lang="sr-Latn-CS" altLang="sr-Latn-RS" sz="2400" dirty="0">
                <a:solidFill>
                  <a:schemeClr val="tx2"/>
                </a:solidFill>
                <a:latin typeface="Cambria" panose="02040503050406030204" pitchFamily="18" charset="0"/>
              </a:rPr>
              <a:t>By spreading the infection from the urethra and m.bladder</a:t>
            </a:r>
          </a:p>
          <a:p>
            <a:pPr eaLnBrk="1" hangingPunct="1"/>
            <a:r>
              <a:rPr lang="sr-Latn-CS" altLang="sr-Latn-RS" sz="2400" dirty="0">
                <a:solidFill>
                  <a:schemeClr val="tx2"/>
                </a:solidFill>
                <a:latin typeface="Cambria" panose="02040503050406030204" pitchFamily="18" charset="0"/>
              </a:rPr>
              <a:t>Causes of urethritis, bacteriuria</a:t>
            </a:r>
          </a:p>
          <a:p>
            <a:pPr eaLnBrk="1" hangingPunct="1"/>
            <a:r>
              <a:rPr lang="sr-Latn-CS" altLang="sr-Latn-RS" sz="2400" dirty="0">
                <a:solidFill>
                  <a:schemeClr val="tx2"/>
                </a:solidFill>
                <a:latin typeface="Cambria" panose="02040503050406030204" pitchFamily="18" charset="0"/>
              </a:rPr>
              <a:t>Younger men</a:t>
            </a:r>
          </a:p>
          <a:p>
            <a:pPr eaLnBrk="1" hangingPunct="1"/>
            <a:r>
              <a:rPr lang="sr-Latn-CS" altLang="sr-Latn-RS" sz="2400" dirty="0">
                <a:solidFill>
                  <a:schemeClr val="tx2"/>
                </a:solidFill>
                <a:latin typeface="Cambria" panose="02040503050406030204" pitchFamily="18" charset="0"/>
              </a:rPr>
              <a:t>N. gonorrhoeae and Chlamydia trachomatis</a:t>
            </a:r>
          </a:p>
          <a:p>
            <a:pPr eaLnBrk="1" hangingPunct="1"/>
            <a:r>
              <a:rPr lang="sr-Latn-CS" altLang="sr-Latn-RS" sz="2400" dirty="0">
                <a:solidFill>
                  <a:schemeClr val="tx2"/>
                </a:solidFill>
                <a:latin typeface="Cambria" panose="02040503050406030204" pitchFamily="18" charset="0"/>
              </a:rPr>
              <a:t>Elderly, urinary obstruction</a:t>
            </a:r>
          </a:p>
          <a:p>
            <a:pPr eaLnBrk="1" hangingPunct="1"/>
            <a:r>
              <a:rPr lang="sr-Latn-CS" altLang="sr-Latn-RS" sz="2400" dirty="0">
                <a:solidFill>
                  <a:schemeClr val="tx2"/>
                </a:solidFill>
                <a:latin typeface="Cambria" panose="02040503050406030204" pitchFamily="18" charset="0"/>
              </a:rPr>
              <a:t>Common urinary pathogens</a:t>
            </a:r>
          </a:p>
          <a:p>
            <a:pPr eaLnBrk="1" hangingPunct="1"/>
            <a:r>
              <a:rPr lang="sr-Latn-CS" altLang="sr-Latn-RS" sz="2400" dirty="0">
                <a:solidFill>
                  <a:schemeClr val="tx2"/>
                </a:solidFill>
                <a:latin typeface="Cambria" panose="02040503050406030204" pitchFamily="18" charset="0"/>
              </a:rPr>
              <a:t>Homosexuals</a:t>
            </a:r>
          </a:p>
          <a:p>
            <a:pPr eaLnBrk="1" hangingPunct="1"/>
            <a:r>
              <a:rPr lang="sr-Latn-CS" altLang="sr-Latn-RS" sz="2400" dirty="0">
                <a:solidFill>
                  <a:schemeClr val="tx2"/>
                </a:solidFill>
                <a:latin typeface="Cambria" panose="02040503050406030204" pitchFamily="18" charset="0"/>
              </a:rPr>
              <a:t>Coliform infections</a:t>
            </a:r>
          </a:p>
          <a:p>
            <a:pPr eaLnBrk="1" hangingPunct="1"/>
            <a:r>
              <a:rPr lang="sr-Latn-CS" altLang="sr-Latn-RS" sz="2400" dirty="0">
                <a:solidFill>
                  <a:schemeClr val="tx2"/>
                </a:solidFill>
                <a:latin typeface="Cambria" panose="02040503050406030204" pitchFamily="18" charset="0"/>
              </a:rPr>
              <a:t>E. coli, Klebsiella, Enterobacter, Citrobacter</a:t>
            </a:r>
            <a:endParaRPr lang="sr-Latn-CS" altLang="sr-Latn-RS" sz="2400" dirty="0">
              <a:latin typeface="Cambria" panose="02040503050406030204" pitchFamily="18" charset="0"/>
            </a:endParaRPr>
          </a:p>
        </p:txBody>
      </p:sp>
      <p:sp>
        <p:nvSpPr>
          <p:cNvPr id="4" name="Slide Number Placeholder 3">
            <a:extLst>
              <a:ext uri="{FF2B5EF4-FFF2-40B4-BE49-F238E27FC236}">
                <a16:creationId xmlns:a16="http://schemas.microsoft.com/office/drawing/2014/main" id="{AE762973-4CAC-9E82-3904-5B63023D0103}"/>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FB5E086-702C-49BB-8415-A9765B77EFAB}" type="slidenum">
              <a:rPr lang="en-US" altLang="sr-Latn-RS">
                <a:solidFill>
                  <a:srgbClr val="164C6C"/>
                </a:solidFill>
                <a:latin typeface="Georgia" panose="02040502050405020303" pitchFamily="18" charset="0"/>
              </a:rPr>
              <a:pPr eaLnBrk="1" hangingPunct="1"/>
              <a:t>101</a:t>
            </a:fld>
            <a:endParaRPr lang="en-US" altLang="sr-Latn-RS">
              <a:solidFill>
                <a:srgbClr val="164C6C"/>
              </a:solidFill>
              <a:latin typeface="Georgia" panose="02040502050405020303" pitchFamily="18" charset="0"/>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itle 1">
            <a:extLst>
              <a:ext uri="{FF2B5EF4-FFF2-40B4-BE49-F238E27FC236}">
                <a16:creationId xmlns:a16="http://schemas.microsoft.com/office/drawing/2014/main" id="{D99E2FAC-1ADC-1EB1-8049-97D801445462}"/>
              </a:ext>
            </a:extLst>
          </p:cNvPr>
          <p:cNvSpPr>
            <a:spLocks noGrp="1"/>
          </p:cNvSpPr>
          <p:nvPr>
            <p:ph type="title"/>
          </p:nvPr>
        </p:nvSpPr>
        <p:spPr/>
        <p:txBody>
          <a:bodyPr/>
          <a:lstStyle/>
          <a:p>
            <a:pPr eaLnBrk="1" hangingPunct="1"/>
            <a:r>
              <a:rPr lang="en-US" altLang="sr-Latn-RS" dirty="0">
                <a:solidFill>
                  <a:srgbClr val="164C6C"/>
                </a:solidFill>
              </a:rPr>
              <a:t>C</a:t>
            </a:r>
            <a:r>
              <a:rPr lang="sr-Latn-RS" altLang="sr-Latn-RS" dirty="0">
                <a:solidFill>
                  <a:srgbClr val="164C6C"/>
                </a:solidFill>
              </a:rPr>
              <a:t>linical picture</a:t>
            </a:r>
            <a:endParaRPr lang="sr-Latn-CS" altLang="sr-Latn-RS" dirty="0">
              <a:solidFill>
                <a:srgbClr val="164C6C"/>
              </a:solidFill>
            </a:endParaRPr>
          </a:p>
        </p:txBody>
      </p:sp>
      <p:sp>
        <p:nvSpPr>
          <p:cNvPr id="3" name="Slide Number Placeholder 2">
            <a:extLst>
              <a:ext uri="{FF2B5EF4-FFF2-40B4-BE49-F238E27FC236}">
                <a16:creationId xmlns:a16="http://schemas.microsoft.com/office/drawing/2014/main" id="{1928D972-4043-BA65-70DE-F656DD97E957}"/>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0BAB87D-2663-4593-A949-C86524918D3D}" type="slidenum">
              <a:rPr lang="en-US" altLang="sr-Latn-RS">
                <a:solidFill>
                  <a:srgbClr val="164C6C"/>
                </a:solidFill>
                <a:latin typeface="Georgia" panose="02040502050405020303" pitchFamily="18" charset="0"/>
              </a:rPr>
              <a:pPr eaLnBrk="1" hangingPunct="1"/>
              <a:t>102</a:t>
            </a:fld>
            <a:endParaRPr lang="en-US" altLang="sr-Latn-RS">
              <a:solidFill>
                <a:srgbClr val="164C6C"/>
              </a:solidFill>
              <a:latin typeface="Georgia" panose="02040502050405020303" pitchFamily="18" charset="0"/>
            </a:endParaRPr>
          </a:p>
        </p:txBody>
      </p:sp>
      <p:sp>
        <p:nvSpPr>
          <p:cNvPr id="4" name="Content Placeholder 3">
            <a:extLst>
              <a:ext uri="{FF2B5EF4-FFF2-40B4-BE49-F238E27FC236}">
                <a16:creationId xmlns:a16="http://schemas.microsoft.com/office/drawing/2014/main" id="{1FF15ADA-B639-462C-E3E6-8EE3682B1BDC}"/>
              </a:ext>
            </a:extLst>
          </p:cNvPr>
          <p:cNvSpPr>
            <a:spLocks noGrp="1"/>
          </p:cNvSpPr>
          <p:nvPr>
            <p:ph sz="quarter" idx="1"/>
          </p:nvPr>
        </p:nvSpPr>
        <p:spPr>
          <a:xfrm>
            <a:off x="301625" y="1527175"/>
            <a:ext cx="8504238" cy="4572000"/>
          </a:xfrm>
        </p:spPr>
        <p:txBody>
          <a:bodyPr>
            <a:normAutofit fontScale="92500" lnSpcReduction="20000"/>
          </a:bodyPr>
          <a:lstStyle/>
          <a:p>
            <a:pPr marL="274320" indent="-274320" eaLnBrk="1" fontAlgn="auto" hangingPunct="1">
              <a:spcAft>
                <a:spcPts val="0"/>
              </a:spcAft>
              <a:buFont typeface="Wingdings 2"/>
              <a:buChar char=""/>
              <a:defRPr/>
            </a:pPr>
            <a:r>
              <a:rPr lang="en-US" sz="2600" dirty="0"/>
              <a:t>According to clinical presentation and duration of symptoms (&gt; 6 weeks)</a:t>
            </a:r>
          </a:p>
          <a:p>
            <a:pPr marL="274320" indent="-274320" eaLnBrk="1" fontAlgn="auto" hangingPunct="1">
              <a:spcAft>
                <a:spcPts val="0"/>
              </a:spcAft>
              <a:buFont typeface="Wingdings 2"/>
              <a:buChar char=""/>
              <a:defRPr/>
            </a:pPr>
            <a:r>
              <a:rPr lang="en-US" sz="2600" dirty="0"/>
              <a:t>Chronic</a:t>
            </a:r>
          </a:p>
          <a:p>
            <a:pPr marL="274320" indent="-274320" eaLnBrk="1" fontAlgn="auto" hangingPunct="1">
              <a:spcAft>
                <a:spcPts val="0"/>
              </a:spcAft>
              <a:buFont typeface="Wingdings 2"/>
              <a:buChar char=""/>
              <a:defRPr/>
            </a:pPr>
            <a:r>
              <a:rPr lang="en-US" sz="2600" dirty="0"/>
              <a:t>long-term pain in the epididymis, testicle without swelling</a:t>
            </a:r>
          </a:p>
          <a:p>
            <a:pPr marL="274320" indent="-274320" eaLnBrk="1" fontAlgn="auto" hangingPunct="1">
              <a:spcAft>
                <a:spcPts val="0"/>
              </a:spcAft>
              <a:buFont typeface="Wingdings 2"/>
              <a:buChar char=""/>
              <a:defRPr/>
            </a:pPr>
            <a:endParaRPr lang="en-US" sz="2600" dirty="0"/>
          </a:p>
          <a:p>
            <a:pPr marL="274320" indent="-274320" eaLnBrk="1" fontAlgn="auto" hangingPunct="1">
              <a:spcAft>
                <a:spcPts val="0"/>
              </a:spcAft>
              <a:buFont typeface="Wingdings 2"/>
              <a:buChar char=""/>
              <a:defRPr/>
            </a:pPr>
            <a:r>
              <a:rPr lang="en-US" sz="2600" dirty="0"/>
              <a:t>Acute</a:t>
            </a:r>
          </a:p>
          <a:p>
            <a:pPr marL="274320" indent="-274320" eaLnBrk="1" fontAlgn="auto" hangingPunct="1">
              <a:spcAft>
                <a:spcPts val="0"/>
              </a:spcAft>
              <a:buFont typeface="Wingdings 2"/>
              <a:buChar char=""/>
              <a:defRPr/>
            </a:pPr>
            <a:r>
              <a:rPr lang="en-US" sz="2600" dirty="0"/>
              <a:t>Temperature, fever</a:t>
            </a:r>
          </a:p>
          <a:p>
            <a:pPr marL="274320" indent="-274320" eaLnBrk="1" fontAlgn="auto" hangingPunct="1">
              <a:spcAft>
                <a:spcPts val="0"/>
              </a:spcAft>
              <a:buFont typeface="Wingdings 2"/>
              <a:buChar char=""/>
              <a:defRPr/>
            </a:pPr>
            <a:r>
              <a:rPr lang="en-US" sz="2600" dirty="0"/>
              <a:t>Pain in the epididymis (scrotum)</a:t>
            </a:r>
          </a:p>
          <a:p>
            <a:pPr marL="274320" indent="-274320" eaLnBrk="1" fontAlgn="auto" hangingPunct="1">
              <a:spcAft>
                <a:spcPts val="0"/>
              </a:spcAft>
              <a:buFont typeface="Wingdings 2"/>
              <a:buChar char=""/>
              <a:defRPr/>
            </a:pPr>
            <a:r>
              <a:rPr lang="en-US" sz="2600" dirty="0"/>
              <a:t>Swelling of the testis that may or may not spread to the testicle</a:t>
            </a:r>
          </a:p>
          <a:p>
            <a:pPr marL="274320" indent="-274320" eaLnBrk="1" fontAlgn="auto" hangingPunct="1">
              <a:spcAft>
                <a:spcPts val="0"/>
              </a:spcAft>
              <a:buFont typeface="Wingdings 2"/>
              <a:buChar char=""/>
              <a:defRPr/>
            </a:pPr>
            <a:r>
              <a:rPr lang="en-US" sz="2600" dirty="0"/>
              <a:t>Symptomatic hydrocele</a:t>
            </a:r>
          </a:p>
          <a:p>
            <a:pPr marL="274320" indent="-274320" eaLnBrk="1" fontAlgn="auto" hangingPunct="1">
              <a:spcAft>
                <a:spcPts val="0"/>
              </a:spcAft>
              <a:buFont typeface="Wingdings 2"/>
              <a:buChar char=""/>
              <a:defRPr/>
            </a:pPr>
            <a:r>
              <a:rPr lang="en-US" sz="2600" dirty="0"/>
              <a:t>Spermatic cord sensitive and swollen</a:t>
            </a:r>
            <a:endParaRPr lang="sr-Latn-CS" dirty="0"/>
          </a:p>
        </p:txBody>
      </p:sp>
      <p:pic>
        <p:nvPicPr>
          <p:cNvPr id="116741" name="Picture 18" descr="epididymis">
            <a:extLst>
              <a:ext uri="{FF2B5EF4-FFF2-40B4-BE49-F238E27FC236}">
                <a16:creationId xmlns:a16="http://schemas.microsoft.com/office/drawing/2014/main" id="{C7CA812E-10B2-E424-6B09-1E1CC425E64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15200" y="2590800"/>
            <a:ext cx="1296988" cy="184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6742" name="Picture 5" descr="http://www.medicalook.com/diseases_images/epididymitis2.jpg">
            <a:extLst>
              <a:ext uri="{FF2B5EF4-FFF2-40B4-BE49-F238E27FC236}">
                <a16:creationId xmlns:a16="http://schemas.microsoft.com/office/drawing/2014/main" id="{6893F9B8-0A29-772D-13CD-1997EA4BA32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5200" y="4800600"/>
            <a:ext cx="1655763" cy="181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Title 1">
            <a:extLst>
              <a:ext uri="{FF2B5EF4-FFF2-40B4-BE49-F238E27FC236}">
                <a16:creationId xmlns:a16="http://schemas.microsoft.com/office/drawing/2014/main" id="{D8BC2008-33FA-8FB2-2060-48831D83CE2B}"/>
              </a:ext>
            </a:extLst>
          </p:cNvPr>
          <p:cNvSpPr>
            <a:spLocks noGrp="1"/>
          </p:cNvSpPr>
          <p:nvPr>
            <p:ph type="title"/>
          </p:nvPr>
        </p:nvSpPr>
        <p:spPr/>
        <p:txBody>
          <a:bodyPr/>
          <a:lstStyle/>
          <a:p>
            <a:pPr eaLnBrk="1" hangingPunct="1"/>
            <a:r>
              <a:rPr lang="en-US" altLang="sr-Latn-RS" dirty="0">
                <a:solidFill>
                  <a:srgbClr val="164C6C"/>
                </a:solidFill>
              </a:rPr>
              <a:t>Diagnosis</a:t>
            </a:r>
            <a:r>
              <a:rPr lang="sr-Cyrl-CS" altLang="sr-Latn-RS" dirty="0">
                <a:solidFill>
                  <a:srgbClr val="164C6C"/>
                </a:solidFill>
              </a:rPr>
              <a:t> </a:t>
            </a:r>
            <a:endParaRPr lang="sr-Latn-CS" altLang="sr-Latn-RS" dirty="0">
              <a:solidFill>
                <a:srgbClr val="164C6C"/>
              </a:solidFill>
            </a:endParaRPr>
          </a:p>
        </p:txBody>
      </p:sp>
      <p:sp>
        <p:nvSpPr>
          <p:cNvPr id="32771" name="Content Placeholder 2">
            <a:extLst>
              <a:ext uri="{FF2B5EF4-FFF2-40B4-BE49-F238E27FC236}">
                <a16:creationId xmlns:a16="http://schemas.microsoft.com/office/drawing/2014/main" id="{ACE019B6-9D27-AFB4-9BB1-C025AC737067}"/>
              </a:ext>
            </a:extLst>
          </p:cNvPr>
          <p:cNvSpPr>
            <a:spLocks noGrp="1"/>
          </p:cNvSpPr>
          <p:nvPr>
            <p:ph sz="quarter" idx="1"/>
          </p:nvPr>
        </p:nvSpPr>
        <p:spPr>
          <a:xfrm>
            <a:off x="301625" y="1527175"/>
            <a:ext cx="8504238" cy="4572000"/>
          </a:xfrm>
        </p:spPr>
        <p:txBody>
          <a:bodyPr>
            <a:normAutofit fontScale="92500" lnSpcReduction="10000"/>
          </a:bodyPr>
          <a:lstStyle/>
          <a:p>
            <a:pPr marL="274320" indent="-274320" eaLnBrk="1" fontAlgn="auto" hangingPunct="1">
              <a:spcAft>
                <a:spcPts val="0"/>
              </a:spcAft>
              <a:buFont typeface="Wingdings 2"/>
              <a:buChar char=""/>
              <a:defRPr/>
            </a:pPr>
            <a:r>
              <a:rPr lang="sr-Latn-RS" sz="2800" dirty="0">
                <a:latin typeface="Cambria" pitchFamily="18" charset="0"/>
              </a:rPr>
              <a:t>Urethral swab, discharge, or midstream urine</a:t>
            </a:r>
          </a:p>
          <a:p>
            <a:pPr marL="274320" indent="-274320" eaLnBrk="1" fontAlgn="auto" hangingPunct="1">
              <a:spcAft>
                <a:spcPts val="0"/>
              </a:spcAft>
              <a:buFont typeface="Wingdings 2"/>
              <a:buChar char=""/>
              <a:defRPr/>
            </a:pPr>
            <a:r>
              <a:rPr lang="sr-Latn-RS" sz="2800" dirty="0">
                <a:latin typeface="Cambria" pitchFamily="18" charset="0"/>
              </a:rPr>
              <a:t>Gram staining, Cultures</a:t>
            </a:r>
          </a:p>
          <a:p>
            <a:pPr marL="274320" indent="-274320" eaLnBrk="1" fontAlgn="auto" hangingPunct="1">
              <a:spcAft>
                <a:spcPts val="0"/>
              </a:spcAft>
              <a:buFont typeface="Wingdings 2"/>
              <a:buChar char=""/>
              <a:defRPr/>
            </a:pPr>
            <a:endParaRPr lang="sr-Latn-RS" sz="2800" dirty="0">
              <a:latin typeface="Cambria" pitchFamily="18" charset="0"/>
            </a:endParaRPr>
          </a:p>
          <a:p>
            <a:pPr marL="274320" indent="-274320" eaLnBrk="1" fontAlgn="auto" hangingPunct="1">
              <a:spcAft>
                <a:spcPts val="0"/>
              </a:spcAft>
              <a:buFont typeface="Wingdings 2"/>
              <a:buChar char=""/>
              <a:defRPr/>
            </a:pPr>
            <a:r>
              <a:rPr lang="sr-Latn-RS" sz="2800" dirty="0">
                <a:latin typeface="Cambria" pitchFamily="18" charset="0"/>
              </a:rPr>
              <a:t>Physical examination</a:t>
            </a:r>
          </a:p>
          <a:p>
            <a:pPr marL="274320" indent="-274320" eaLnBrk="1" fontAlgn="auto" hangingPunct="1">
              <a:spcAft>
                <a:spcPts val="0"/>
              </a:spcAft>
              <a:buFont typeface="Wingdings 2"/>
              <a:buChar char=""/>
              <a:defRPr/>
            </a:pPr>
            <a:r>
              <a:rPr lang="sr-Latn-RS" sz="2800" dirty="0">
                <a:latin typeface="Cambria" pitchFamily="18" charset="0"/>
              </a:rPr>
              <a:t>Ultrasonography</a:t>
            </a:r>
          </a:p>
          <a:p>
            <a:pPr marL="274320" indent="-274320" eaLnBrk="1" fontAlgn="auto" hangingPunct="1">
              <a:spcAft>
                <a:spcPts val="0"/>
              </a:spcAft>
              <a:buFont typeface="Wingdings 2"/>
              <a:buChar char=""/>
              <a:defRPr/>
            </a:pPr>
            <a:r>
              <a:rPr lang="sr-Latn-RS" sz="2800" dirty="0">
                <a:latin typeface="Cambria" pitchFamily="18" charset="0"/>
              </a:rPr>
              <a:t>Surgical exploration</a:t>
            </a:r>
          </a:p>
          <a:p>
            <a:pPr marL="274320" indent="-274320" eaLnBrk="1" fontAlgn="auto" hangingPunct="1">
              <a:spcAft>
                <a:spcPts val="0"/>
              </a:spcAft>
              <a:buFont typeface="Wingdings 2"/>
              <a:buChar char=""/>
              <a:defRPr/>
            </a:pPr>
            <a:r>
              <a:rPr lang="sr-Latn-RS" sz="2800" dirty="0">
                <a:latin typeface="Cambria" pitchFamily="18" charset="0"/>
              </a:rPr>
              <a:t>Differential Diagnosis: Torsion</a:t>
            </a:r>
          </a:p>
          <a:p>
            <a:pPr marL="274320" indent="-274320" eaLnBrk="1" fontAlgn="auto" hangingPunct="1">
              <a:spcAft>
                <a:spcPts val="0"/>
              </a:spcAft>
              <a:buFont typeface="Wingdings 2"/>
              <a:buChar char=""/>
              <a:defRPr/>
            </a:pPr>
            <a:endParaRPr lang="sr-Latn-RS" sz="2800" dirty="0">
              <a:latin typeface="Cambria" pitchFamily="18" charset="0"/>
            </a:endParaRPr>
          </a:p>
          <a:p>
            <a:pPr marL="274320" indent="-274320" eaLnBrk="1" fontAlgn="auto" hangingPunct="1">
              <a:spcAft>
                <a:spcPts val="0"/>
              </a:spcAft>
              <a:buFont typeface="Wingdings 2"/>
              <a:buChar char=""/>
              <a:defRPr/>
            </a:pPr>
            <a:r>
              <a:rPr lang="sr-Latn-RS" sz="2800" dirty="0">
                <a:latin typeface="Cambria" pitchFamily="18" charset="0"/>
              </a:rPr>
              <a:t>Complications</a:t>
            </a:r>
          </a:p>
          <a:p>
            <a:pPr marL="274320" indent="-274320" eaLnBrk="1" fontAlgn="auto" hangingPunct="1">
              <a:spcAft>
                <a:spcPts val="0"/>
              </a:spcAft>
              <a:buFont typeface="Wingdings 2"/>
              <a:buChar char=""/>
              <a:defRPr/>
            </a:pPr>
            <a:r>
              <a:rPr lang="sr-Latn-RS" sz="2800" dirty="0">
                <a:latin typeface="Cambria" pitchFamily="18" charset="0"/>
              </a:rPr>
              <a:t>Abscess, chronic pain, infertility</a:t>
            </a:r>
            <a:endParaRPr lang="en-US" dirty="0">
              <a:solidFill>
                <a:schemeClr val="hlink"/>
              </a:solidFill>
            </a:endParaRPr>
          </a:p>
        </p:txBody>
      </p:sp>
      <p:pic>
        <p:nvPicPr>
          <p:cNvPr id="117764" name="Picture 7" descr="http://t2.gstatic.com/images?q=tbn:ANd9GcSO_nSJkfmy16hcfi4eNnq3uHDpBqnp2MpqnmadtdLFHALe82Uz">
            <a:extLst>
              <a:ext uri="{FF2B5EF4-FFF2-40B4-BE49-F238E27FC236}">
                <a16:creationId xmlns:a16="http://schemas.microsoft.com/office/drawing/2014/main" id="{B70515B3-2E61-C480-ED41-03BA23168AA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8400" y="2438400"/>
            <a:ext cx="2343150" cy="194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7765" name="Picture 2" descr="http://www.ultrasound-images.com/images/epididymitis-ac-2a.jpg">
            <a:extLst>
              <a:ext uri="{FF2B5EF4-FFF2-40B4-BE49-F238E27FC236}">
                <a16:creationId xmlns:a16="http://schemas.microsoft.com/office/drawing/2014/main" id="{399CFD23-D6BA-8C6A-8827-DC9100C1A0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5547" t="9238" r="5719" b="27318"/>
          <a:stretch>
            <a:fillRect/>
          </a:stretch>
        </p:blipFill>
        <p:spPr bwMode="auto">
          <a:xfrm>
            <a:off x="6099175" y="4724400"/>
            <a:ext cx="2663825"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Number Placeholder 5">
            <a:extLst>
              <a:ext uri="{FF2B5EF4-FFF2-40B4-BE49-F238E27FC236}">
                <a16:creationId xmlns:a16="http://schemas.microsoft.com/office/drawing/2014/main" id="{1106148F-2C2E-0A37-C7EC-A5AAA9ADDF5D}"/>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70E4EA1-7640-414E-A82F-9D2F95D3A171}" type="slidenum">
              <a:rPr lang="en-US" altLang="sr-Latn-RS">
                <a:solidFill>
                  <a:srgbClr val="164C6C"/>
                </a:solidFill>
                <a:latin typeface="Georgia" panose="02040502050405020303" pitchFamily="18" charset="0"/>
              </a:rPr>
              <a:pPr eaLnBrk="1" hangingPunct="1"/>
              <a:t>103</a:t>
            </a:fld>
            <a:endParaRPr lang="en-US" altLang="sr-Latn-RS">
              <a:solidFill>
                <a:srgbClr val="164C6C"/>
              </a:solidFill>
              <a:latin typeface="Georgia" panose="02040502050405020303" pitchFamily="18" charset="0"/>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Title 1">
            <a:extLst>
              <a:ext uri="{FF2B5EF4-FFF2-40B4-BE49-F238E27FC236}">
                <a16:creationId xmlns:a16="http://schemas.microsoft.com/office/drawing/2014/main" id="{17C9EFA7-FE89-9B43-F06D-3CC87C82996D}"/>
              </a:ext>
            </a:extLst>
          </p:cNvPr>
          <p:cNvSpPr>
            <a:spLocks noGrp="1"/>
          </p:cNvSpPr>
          <p:nvPr>
            <p:ph type="title"/>
          </p:nvPr>
        </p:nvSpPr>
        <p:spPr/>
        <p:txBody>
          <a:bodyPr/>
          <a:lstStyle/>
          <a:p>
            <a:pPr eaLnBrk="1" hangingPunct="1"/>
            <a:r>
              <a:rPr lang="en-US" altLang="sr-Latn-RS" dirty="0">
                <a:solidFill>
                  <a:srgbClr val="164C6C"/>
                </a:solidFill>
              </a:rPr>
              <a:t>Treatment</a:t>
            </a:r>
            <a:endParaRPr lang="sr-Latn-CS" altLang="sr-Latn-RS" dirty="0">
              <a:solidFill>
                <a:srgbClr val="164C6C"/>
              </a:solidFill>
            </a:endParaRPr>
          </a:p>
        </p:txBody>
      </p:sp>
      <p:sp>
        <p:nvSpPr>
          <p:cNvPr id="3" name="Slide Number Placeholder 2">
            <a:extLst>
              <a:ext uri="{FF2B5EF4-FFF2-40B4-BE49-F238E27FC236}">
                <a16:creationId xmlns:a16="http://schemas.microsoft.com/office/drawing/2014/main" id="{66DE9CFC-CFB5-8E1B-035B-CF2792F19FED}"/>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26A2914-52A4-4CF2-9E9D-2514E3AEFC57}" type="slidenum">
              <a:rPr lang="en-US" altLang="sr-Latn-RS">
                <a:solidFill>
                  <a:srgbClr val="164C6C"/>
                </a:solidFill>
                <a:latin typeface="Georgia" panose="02040502050405020303" pitchFamily="18" charset="0"/>
              </a:rPr>
              <a:pPr eaLnBrk="1" hangingPunct="1"/>
              <a:t>104</a:t>
            </a:fld>
            <a:endParaRPr lang="en-US" altLang="sr-Latn-RS">
              <a:solidFill>
                <a:srgbClr val="164C6C"/>
              </a:solidFill>
              <a:latin typeface="Georgia" panose="02040502050405020303" pitchFamily="18" charset="0"/>
            </a:endParaRPr>
          </a:p>
        </p:txBody>
      </p:sp>
      <p:sp>
        <p:nvSpPr>
          <p:cNvPr id="118788" name="Content Placeholder 3">
            <a:extLst>
              <a:ext uri="{FF2B5EF4-FFF2-40B4-BE49-F238E27FC236}">
                <a16:creationId xmlns:a16="http://schemas.microsoft.com/office/drawing/2014/main" id="{BAE2A3DC-A56B-F2AF-05CF-51331B0847FE}"/>
              </a:ext>
            </a:extLst>
          </p:cNvPr>
          <p:cNvSpPr>
            <a:spLocks noGrp="1"/>
          </p:cNvSpPr>
          <p:nvPr>
            <p:ph sz="quarter" idx="1"/>
          </p:nvPr>
        </p:nvSpPr>
        <p:spPr>
          <a:xfrm>
            <a:off x="152400" y="1527175"/>
            <a:ext cx="9067799" cy="4572000"/>
          </a:xfrm>
        </p:spPr>
        <p:txBody>
          <a:bodyPr/>
          <a:lstStyle/>
          <a:p>
            <a:pPr eaLnBrk="1" hangingPunct="1"/>
            <a:r>
              <a:rPr lang="sr-Latn-CS" altLang="sr-Latn-RS" sz="2800" dirty="0">
                <a:solidFill>
                  <a:schemeClr val="tx2"/>
                </a:solidFill>
                <a:latin typeface="Cambria" panose="02040503050406030204" pitchFamily="18" charset="0"/>
              </a:rPr>
              <a:t>Broad-spectrum antibiotics</a:t>
            </a:r>
          </a:p>
          <a:p>
            <a:pPr eaLnBrk="1" hangingPunct="1"/>
            <a:r>
              <a:rPr lang="sr-Latn-CS" altLang="sr-Latn-RS" sz="2800" dirty="0">
                <a:solidFill>
                  <a:schemeClr val="tx2"/>
                </a:solidFill>
                <a:latin typeface="Cambria" panose="02040503050406030204" pitchFamily="18" charset="0"/>
              </a:rPr>
              <a:t>Fluoroquinolones (at least 14 days)</a:t>
            </a:r>
          </a:p>
          <a:p>
            <a:pPr eaLnBrk="1" hangingPunct="1"/>
            <a:r>
              <a:rPr lang="sr-Latn-CS" altLang="sr-Latn-RS" sz="2800" dirty="0">
                <a:solidFill>
                  <a:schemeClr val="tx2"/>
                </a:solidFill>
                <a:latin typeface="Cambria" panose="02040503050406030204" pitchFamily="18" charset="0"/>
              </a:rPr>
              <a:t>according to the findings of urine culture and sensitivity</a:t>
            </a:r>
          </a:p>
          <a:p>
            <a:pPr eaLnBrk="1" hangingPunct="1"/>
            <a:endParaRPr lang="sr-Latn-CS" altLang="sr-Latn-RS" sz="2800" dirty="0">
              <a:solidFill>
                <a:schemeClr val="tx2"/>
              </a:solidFill>
              <a:latin typeface="Cambria" panose="02040503050406030204" pitchFamily="18" charset="0"/>
            </a:endParaRPr>
          </a:p>
          <a:p>
            <a:pPr eaLnBrk="1" hangingPunct="1"/>
            <a:r>
              <a:rPr lang="sr-Latn-CS" altLang="sr-Latn-RS" sz="2800" dirty="0">
                <a:solidFill>
                  <a:schemeClr val="tx2"/>
                </a:solidFill>
                <a:latin typeface="Cambria" panose="02040503050406030204" pitchFamily="18" charset="0"/>
              </a:rPr>
              <a:t>Conservative measures</a:t>
            </a:r>
          </a:p>
          <a:p>
            <a:pPr eaLnBrk="1" hangingPunct="1"/>
            <a:r>
              <a:rPr lang="sr-Latn-CS" altLang="sr-Latn-RS" sz="2800" dirty="0">
                <a:solidFill>
                  <a:schemeClr val="tx2"/>
                </a:solidFill>
                <a:latin typeface="Cambria" panose="02040503050406030204" pitchFamily="18" charset="0"/>
              </a:rPr>
              <a:t>Lying down, elevation, analgesics, burr compresses</a:t>
            </a:r>
          </a:p>
          <a:p>
            <a:pPr eaLnBrk="1" hangingPunct="1"/>
            <a:endParaRPr lang="sr-Latn-CS" altLang="sr-Latn-RS" sz="2800" dirty="0">
              <a:solidFill>
                <a:schemeClr val="tx2"/>
              </a:solidFill>
              <a:latin typeface="Cambria" panose="02040503050406030204" pitchFamily="18" charset="0"/>
            </a:endParaRPr>
          </a:p>
          <a:p>
            <a:pPr eaLnBrk="1" hangingPunct="1"/>
            <a:r>
              <a:rPr lang="sr-Latn-CS" altLang="sr-Latn-RS" sz="2800" dirty="0">
                <a:solidFill>
                  <a:schemeClr val="tx2"/>
                </a:solidFill>
                <a:latin typeface="Cambria" panose="02040503050406030204" pitchFamily="18" charset="0"/>
              </a:rPr>
              <a:t>Surgical</a:t>
            </a:r>
          </a:p>
          <a:p>
            <a:pPr eaLnBrk="1" hangingPunct="1"/>
            <a:r>
              <a:rPr lang="sr-Latn-CS" altLang="sr-Latn-RS" sz="2800" dirty="0">
                <a:solidFill>
                  <a:schemeClr val="tx2"/>
                </a:solidFill>
                <a:latin typeface="Cambria" panose="02040503050406030204" pitchFamily="18" charset="0"/>
              </a:rPr>
              <a:t>Incision, drainage, epididymectomy, orchiectomy</a:t>
            </a:r>
            <a:endParaRPr lang="en-US" altLang="sr-Latn-RS" dirty="0">
              <a:solidFill>
                <a:schemeClr val="bg2"/>
              </a:solidFill>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B1C2D99-1338-9BC7-DB40-170D94582F4F}"/>
              </a:ext>
            </a:extLst>
          </p:cNvPr>
          <p:cNvSpPr>
            <a:spLocks noGrp="1"/>
          </p:cNvSpPr>
          <p:nvPr>
            <p:ph type="body" idx="1"/>
          </p:nvPr>
        </p:nvSpPr>
        <p:spPr>
          <a:xfrm>
            <a:off x="1368425" y="2743200"/>
            <a:ext cx="6480175" cy="1673225"/>
          </a:xfrm>
        </p:spPr>
        <p:txBody>
          <a:bodyPr>
            <a:normAutofit/>
          </a:bodyPr>
          <a:lstStyle/>
          <a:p>
            <a:pPr eaLnBrk="1" fontAlgn="auto" hangingPunct="1">
              <a:spcAft>
                <a:spcPts val="0"/>
              </a:spcAft>
              <a:buFont typeface="Wingdings 2"/>
              <a:buNone/>
              <a:defRPr/>
            </a:pPr>
            <a:endParaRPr lang="sr-Latn-CS"/>
          </a:p>
        </p:txBody>
      </p:sp>
      <p:sp>
        <p:nvSpPr>
          <p:cNvPr id="3" name="Slide Number Placeholder 2">
            <a:extLst>
              <a:ext uri="{FF2B5EF4-FFF2-40B4-BE49-F238E27FC236}">
                <a16:creationId xmlns:a16="http://schemas.microsoft.com/office/drawing/2014/main" id="{D395847A-090D-C1A5-E2F4-A349E568D497}"/>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0A4ECEB-AD49-46DC-8F58-337072F9F348}" type="slidenum">
              <a:rPr lang="en-US" altLang="sr-Latn-RS">
                <a:solidFill>
                  <a:srgbClr val="164C6C"/>
                </a:solidFill>
                <a:latin typeface="Georgia" panose="02040502050405020303" pitchFamily="18" charset="0"/>
              </a:rPr>
              <a:pPr eaLnBrk="1" hangingPunct="1"/>
              <a:t>105</a:t>
            </a:fld>
            <a:endParaRPr lang="en-US" altLang="sr-Latn-RS">
              <a:solidFill>
                <a:srgbClr val="164C6C"/>
              </a:solidFill>
              <a:latin typeface="Georgia" panose="02040502050405020303" pitchFamily="18" charset="0"/>
            </a:endParaRPr>
          </a:p>
        </p:txBody>
      </p:sp>
      <p:sp>
        <p:nvSpPr>
          <p:cNvPr id="119812" name="Title 3">
            <a:extLst>
              <a:ext uri="{FF2B5EF4-FFF2-40B4-BE49-F238E27FC236}">
                <a16:creationId xmlns:a16="http://schemas.microsoft.com/office/drawing/2014/main" id="{1B96518A-5104-FF64-07AD-EA8FC6D50322}"/>
              </a:ext>
            </a:extLst>
          </p:cNvPr>
          <p:cNvSpPr>
            <a:spLocks noGrp="1"/>
          </p:cNvSpPr>
          <p:nvPr>
            <p:ph type="title"/>
          </p:nvPr>
        </p:nvSpPr>
        <p:spPr/>
        <p:txBody>
          <a:bodyPr/>
          <a:lstStyle/>
          <a:p>
            <a:pPr eaLnBrk="1" hangingPunct="1"/>
            <a:r>
              <a:rPr lang="en-US" altLang="sr-Latn-RS" dirty="0"/>
              <a:t>Tuberculosis of the genitourinary system</a:t>
            </a:r>
            <a:endParaRPr lang="sr-Latn-CS" altLang="sr-Latn-RS" dirty="0"/>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Title 1">
            <a:extLst>
              <a:ext uri="{FF2B5EF4-FFF2-40B4-BE49-F238E27FC236}">
                <a16:creationId xmlns:a16="http://schemas.microsoft.com/office/drawing/2014/main" id="{2F93DCE5-BBC5-ECBD-32A0-660332C8C4E3}"/>
              </a:ext>
            </a:extLst>
          </p:cNvPr>
          <p:cNvSpPr>
            <a:spLocks noGrp="1"/>
          </p:cNvSpPr>
          <p:nvPr>
            <p:ph type="title"/>
          </p:nvPr>
        </p:nvSpPr>
        <p:spPr/>
        <p:txBody>
          <a:bodyPr/>
          <a:lstStyle/>
          <a:p>
            <a:pPr eaLnBrk="1" hangingPunct="1"/>
            <a:r>
              <a:rPr lang="sr-Latn-RS" altLang="sr-Latn-RS" dirty="0">
                <a:solidFill>
                  <a:srgbClr val="164C6C"/>
                </a:solidFill>
              </a:rPr>
              <a:t>Epidemiology of tuberculosis</a:t>
            </a:r>
            <a:endParaRPr lang="sr-Latn-CS" altLang="sr-Latn-RS" dirty="0">
              <a:solidFill>
                <a:srgbClr val="164C6C"/>
              </a:solidFill>
            </a:endParaRPr>
          </a:p>
        </p:txBody>
      </p:sp>
      <p:sp>
        <p:nvSpPr>
          <p:cNvPr id="3" name="Slide Number Placeholder 2">
            <a:extLst>
              <a:ext uri="{FF2B5EF4-FFF2-40B4-BE49-F238E27FC236}">
                <a16:creationId xmlns:a16="http://schemas.microsoft.com/office/drawing/2014/main" id="{7A486F2A-DC88-351B-9214-4A155715112D}"/>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B03BFF5-2DA9-4B82-AFD3-818CD3E1663C}" type="slidenum">
              <a:rPr lang="en-US" altLang="sr-Latn-RS">
                <a:solidFill>
                  <a:srgbClr val="164C6C"/>
                </a:solidFill>
                <a:latin typeface="Georgia" panose="02040502050405020303" pitchFamily="18" charset="0"/>
              </a:rPr>
              <a:pPr eaLnBrk="1" hangingPunct="1"/>
              <a:t>106</a:t>
            </a:fld>
            <a:endParaRPr lang="en-US" altLang="sr-Latn-RS">
              <a:solidFill>
                <a:srgbClr val="164C6C"/>
              </a:solidFill>
              <a:latin typeface="Georgia" panose="02040502050405020303" pitchFamily="18" charset="0"/>
            </a:endParaRPr>
          </a:p>
        </p:txBody>
      </p:sp>
      <p:sp>
        <p:nvSpPr>
          <p:cNvPr id="4" name="Content Placeholder 3">
            <a:extLst>
              <a:ext uri="{FF2B5EF4-FFF2-40B4-BE49-F238E27FC236}">
                <a16:creationId xmlns:a16="http://schemas.microsoft.com/office/drawing/2014/main" id="{6A2E2AB3-EA6C-E82D-BF59-597A2CD818B5}"/>
              </a:ext>
            </a:extLst>
          </p:cNvPr>
          <p:cNvSpPr>
            <a:spLocks noGrp="1"/>
          </p:cNvSpPr>
          <p:nvPr>
            <p:ph sz="quarter" idx="1"/>
          </p:nvPr>
        </p:nvSpPr>
        <p:spPr>
          <a:xfrm>
            <a:off x="301625" y="1527175"/>
            <a:ext cx="8504238" cy="4572000"/>
          </a:xfrm>
        </p:spPr>
        <p:txBody>
          <a:bodyPr>
            <a:normAutofit fontScale="92500" lnSpcReduction="20000"/>
          </a:bodyPr>
          <a:lstStyle/>
          <a:p>
            <a:pPr marL="274320" indent="-274320" eaLnBrk="1" fontAlgn="auto" hangingPunct="1">
              <a:spcAft>
                <a:spcPts val="0"/>
              </a:spcAft>
              <a:buFont typeface="Wingdings 2"/>
              <a:buChar char=""/>
              <a:defRPr/>
            </a:pPr>
            <a:r>
              <a:rPr lang="en-US" dirty="0"/>
              <a:t>Incidence: 8-10 million new patients/year</a:t>
            </a:r>
          </a:p>
          <a:p>
            <a:pPr marL="274320" indent="-274320" eaLnBrk="1" fontAlgn="auto" hangingPunct="1">
              <a:spcAft>
                <a:spcPts val="0"/>
              </a:spcAft>
              <a:buFont typeface="Wingdings 2"/>
              <a:buChar char=""/>
              <a:defRPr/>
            </a:pPr>
            <a:r>
              <a:rPr lang="en-US" dirty="0"/>
              <a:t>Prevalence: 15-20 million worldwide</a:t>
            </a:r>
          </a:p>
          <a:p>
            <a:pPr marL="274320" indent="-274320" eaLnBrk="1" fontAlgn="auto" hangingPunct="1">
              <a:spcAft>
                <a:spcPts val="0"/>
              </a:spcAft>
              <a:buFont typeface="Wingdings 2"/>
              <a:buChar char=""/>
              <a:defRPr/>
            </a:pPr>
            <a:r>
              <a:rPr lang="en-US" dirty="0"/>
              <a:t>India and China, 75% of new patients</a:t>
            </a:r>
          </a:p>
          <a:p>
            <a:pPr marL="274320" indent="-274320" eaLnBrk="1" fontAlgn="auto" hangingPunct="1">
              <a:spcAft>
                <a:spcPts val="0"/>
              </a:spcAft>
              <a:buFont typeface="Wingdings 2"/>
              <a:buChar char=""/>
              <a:defRPr/>
            </a:pPr>
            <a:r>
              <a:rPr lang="en-US" dirty="0"/>
              <a:t>In the USA, the number of patients ↓1985, with the appearance of AIDS ↑, since 1992 ↓</a:t>
            </a:r>
          </a:p>
          <a:p>
            <a:pPr marL="274320" indent="-274320" eaLnBrk="1" fontAlgn="auto" hangingPunct="1">
              <a:spcAft>
                <a:spcPts val="0"/>
              </a:spcAft>
              <a:buFont typeface="Wingdings 2"/>
              <a:buChar char=""/>
              <a:defRPr/>
            </a:pPr>
            <a:r>
              <a:rPr lang="en-US" dirty="0"/>
              <a:t>1.7 million/year die (2009) – the deadliest infection</a:t>
            </a:r>
          </a:p>
          <a:p>
            <a:pPr marL="274320" indent="-274320" eaLnBrk="1" fontAlgn="auto" hangingPunct="1">
              <a:spcAft>
                <a:spcPts val="0"/>
              </a:spcAft>
              <a:buFont typeface="Wingdings 2"/>
              <a:buChar char=""/>
              <a:defRPr/>
            </a:pPr>
            <a:r>
              <a:rPr lang="en-US" dirty="0"/>
              <a:t>Men dominate 2:1</a:t>
            </a:r>
          </a:p>
          <a:p>
            <a:pPr marL="274320" indent="-274320" eaLnBrk="1" fontAlgn="auto" hangingPunct="1">
              <a:spcAft>
                <a:spcPts val="0"/>
              </a:spcAft>
              <a:buFont typeface="Wingdings 2"/>
              <a:buChar char=""/>
              <a:defRPr/>
            </a:pPr>
            <a:r>
              <a:rPr lang="en-US" dirty="0"/>
              <a:t>Before antituberculosis</a:t>
            </a:r>
          </a:p>
          <a:p>
            <a:pPr marL="274320" indent="-274320" eaLnBrk="1" fontAlgn="auto" hangingPunct="1">
              <a:spcAft>
                <a:spcPts val="0"/>
              </a:spcAft>
              <a:buFont typeface="Wingdings 2"/>
              <a:buChar char=""/>
              <a:defRPr/>
            </a:pPr>
            <a:r>
              <a:rPr lang="en-US" dirty="0"/>
              <a:t>Age 20-40 years.</a:t>
            </a:r>
          </a:p>
          <a:p>
            <a:pPr marL="274320" indent="-274320" eaLnBrk="1" fontAlgn="auto" hangingPunct="1">
              <a:spcAft>
                <a:spcPts val="0"/>
              </a:spcAft>
              <a:buFont typeface="Wingdings 2"/>
              <a:buChar char=""/>
              <a:defRPr/>
            </a:pPr>
            <a:r>
              <a:rPr lang="en-US" dirty="0"/>
              <a:t>Rare in children</a:t>
            </a:r>
          </a:p>
          <a:p>
            <a:pPr marL="274320" indent="-274320" eaLnBrk="1" fontAlgn="auto" hangingPunct="1">
              <a:spcAft>
                <a:spcPts val="0"/>
              </a:spcAft>
              <a:buFont typeface="Wingdings 2"/>
              <a:buChar char=""/>
              <a:defRPr/>
            </a:pPr>
            <a:r>
              <a:rPr lang="en-US" dirty="0"/>
              <a:t>Today</a:t>
            </a:r>
          </a:p>
          <a:p>
            <a:pPr marL="274320" indent="-274320" eaLnBrk="1" fontAlgn="auto" hangingPunct="1">
              <a:spcAft>
                <a:spcPts val="0"/>
              </a:spcAft>
              <a:buFont typeface="Wingdings 2"/>
              <a:buChar char=""/>
              <a:defRPr/>
            </a:pPr>
            <a:r>
              <a:rPr lang="en-US" dirty="0"/>
              <a:t>70% &gt; 35 years, 15-20% &gt; 65 years</a:t>
            </a:r>
            <a:endParaRPr lang="sr-Latn-CS" dirty="0"/>
          </a:p>
        </p:txBody>
      </p:sp>
      <p:pic>
        <p:nvPicPr>
          <p:cNvPr id="120837" name="Picture 9" descr="http://wwwnc.cdc.gov/travel/images/map3-15-estimated-tb-incidence-rates.jpg">
            <a:extLst>
              <a:ext uri="{FF2B5EF4-FFF2-40B4-BE49-F238E27FC236}">
                <a16:creationId xmlns:a16="http://schemas.microsoft.com/office/drawing/2014/main" id="{094D127B-40F4-566F-901E-298C5414D0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4114800"/>
            <a:ext cx="3168650" cy="211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Title 1">
            <a:extLst>
              <a:ext uri="{FF2B5EF4-FFF2-40B4-BE49-F238E27FC236}">
                <a16:creationId xmlns:a16="http://schemas.microsoft.com/office/drawing/2014/main" id="{CAA568BC-9C0C-88A7-B921-7AAD075B084B}"/>
              </a:ext>
            </a:extLst>
          </p:cNvPr>
          <p:cNvSpPr>
            <a:spLocks noGrp="1"/>
          </p:cNvSpPr>
          <p:nvPr>
            <p:ph type="title"/>
          </p:nvPr>
        </p:nvSpPr>
        <p:spPr/>
        <p:txBody>
          <a:bodyPr/>
          <a:lstStyle/>
          <a:p>
            <a:pPr eaLnBrk="1" hangingPunct="1"/>
            <a:r>
              <a:rPr lang="sr-Latn-RS" altLang="sr-Latn-RS" dirty="0">
                <a:solidFill>
                  <a:srgbClr val="164C6C"/>
                </a:solidFill>
              </a:rPr>
              <a:t>Predisposition</a:t>
            </a:r>
            <a:r>
              <a:rPr lang="sr-Cyrl-CS" altLang="sr-Latn-RS" dirty="0">
                <a:solidFill>
                  <a:srgbClr val="164C6C"/>
                </a:solidFill>
              </a:rPr>
              <a:t> </a:t>
            </a:r>
            <a:endParaRPr lang="sr-Latn-CS" altLang="sr-Latn-RS" dirty="0">
              <a:solidFill>
                <a:srgbClr val="164C6C"/>
              </a:solidFill>
            </a:endParaRPr>
          </a:p>
        </p:txBody>
      </p:sp>
      <p:sp>
        <p:nvSpPr>
          <p:cNvPr id="3" name="Slide Number Placeholder 2">
            <a:extLst>
              <a:ext uri="{FF2B5EF4-FFF2-40B4-BE49-F238E27FC236}">
                <a16:creationId xmlns:a16="http://schemas.microsoft.com/office/drawing/2014/main" id="{F6F2C1D1-8AE1-BBCD-93CA-C7B8B42BCA76}"/>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EA98701-AC48-4764-92A7-53424F70DF60}" type="slidenum">
              <a:rPr lang="en-US" altLang="sr-Latn-RS">
                <a:solidFill>
                  <a:srgbClr val="164C6C"/>
                </a:solidFill>
                <a:latin typeface="Georgia" panose="02040502050405020303" pitchFamily="18" charset="0"/>
              </a:rPr>
              <a:pPr eaLnBrk="1" hangingPunct="1"/>
              <a:t>107</a:t>
            </a:fld>
            <a:endParaRPr lang="en-US" altLang="sr-Latn-RS">
              <a:solidFill>
                <a:srgbClr val="164C6C"/>
              </a:solidFill>
              <a:latin typeface="Georgia" panose="02040502050405020303" pitchFamily="18" charset="0"/>
            </a:endParaRPr>
          </a:p>
        </p:txBody>
      </p:sp>
      <p:sp>
        <p:nvSpPr>
          <p:cNvPr id="121860" name="Content Placeholder 3">
            <a:extLst>
              <a:ext uri="{FF2B5EF4-FFF2-40B4-BE49-F238E27FC236}">
                <a16:creationId xmlns:a16="http://schemas.microsoft.com/office/drawing/2014/main" id="{547C47DF-4738-EAB0-BA5D-18DD18EEC8BF}"/>
              </a:ext>
            </a:extLst>
          </p:cNvPr>
          <p:cNvSpPr>
            <a:spLocks noGrp="1"/>
          </p:cNvSpPr>
          <p:nvPr>
            <p:ph sz="quarter" idx="1"/>
          </p:nvPr>
        </p:nvSpPr>
        <p:spPr>
          <a:xfrm>
            <a:off x="301625" y="1527175"/>
            <a:ext cx="8504238" cy="4572000"/>
          </a:xfrm>
        </p:spPr>
        <p:txBody>
          <a:bodyPr/>
          <a:lstStyle/>
          <a:p>
            <a:pPr eaLnBrk="1" hangingPunct="1"/>
            <a:r>
              <a:rPr lang="sr-Latn-CS" altLang="sr-Latn-RS" sz="2000" dirty="0"/>
              <a:t>AIDS is the first predisposing factor</a:t>
            </a:r>
          </a:p>
          <a:p>
            <a:pPr eaLnBrk="1" hangingPunct="1"/>
            <a:r>
              <a:rPr lang="sr-Latn-CS" altLang="sr-Latn-RS" sz="2000" dirty="0"/>
              <a:t>400 times the frequency of the general population</a:t>
            </a:r>
          </a:p>
          <a:p>
            <a:pPr eaLnBrk="1" hangingPunct="1"/>
            <a:r>
              <a:rPr lang="sr-Latn-CS" altLang="sr-Latn-RS" sz="2000" dirty="0"/>
              <a:t>10% of all HIV-positive people have TB</a:t>
            </a:r>
          </a:p>
          <a:p>
            <a:pPr eaLnBrk="1" hangingPunct="1"/>
            <a:endParaRPr lang="sr-Latn-CS" altLang="sr-Latn-RS" sz="2000" dirty="0"/>
          </a:p>
          <a:p>
            <a:pPr eaLnBrk="1" hangingPunct="1"/>
            <a:r>
              <a:rPr lang="sr-Latn-CS" altLang="sr-Latn-RS" sz="2000" dirty="0"/>
              <a:t>General weakness</a:t>
            </a:r>
          </a:p>
          <a:p>
            <a:pPr eaLnBrk="1" hangingPunct="1"/>
            <a:r>
              <a:rPr lang="sr-Latn-CS" altLang="sr-Latn-RS" sz="2000" dirty="0"/>
              <a:t>Poor nutrition</a:t>
            </a:r>
          </a:p>
          <a:p>
            <a:pPr eaLnBrk="1" hangingPunct="1"/>
            <a:r>
              <a:rPr lang="sr-Latn-CS" altLang="sr-Latn-RS" sz="2000" dirty="0"/>
              <a:t>Alcoholism</a:t>
            </a:r>
          </a:p>
          <a:p>
            <a:pPr eaLnBrk="1" hangingPunct="1"/>
            <a:r>
              <a:rPr lang="sr-Latn-CS" altLang="sr-Latn-RS" sz="2000" dirty="0"/>
              <a:t>Trauma</a:t>
            </a:r>
          </a:p>
          <a:p>
            <a:pPr eaLnBrk="1" hangingPunct="1"/>
            <a:r>
              <a:rPr lang="sr-Latn-CS" altLang="sr-Latn-RS" sz="2000" dirty="0"/>
              <a:t>Diabetes</a:t>
            </a:r>
          </a:p>
          <a:p>
            <a:pPr eaLnBrk="1" hangingPunct="1"/>
            <a:r>
              <a:rPr lang="sr-Latn-CS" altLang="sr-Latn-RS" sz="2000" dirty="0"/>
              <a:t>Immunosuppressants</a:t>
            </a:r>
          </a:p>
          <a:p>
            <a:pPr eaLnBrk="1" hangingPunct="1"/>
            <a:r>
              <a:rPr lang="sr-Latn-CS" altLang="sr-Latn-RS" sz="2000" dirty="0"/>
              <a:t>Kidney transplant</a:t>
            </a:r>
          </a:p>
          <a:p>
            <a:pPr eaLnBrk="1" hangingPunct="1"/>
            <a:r>
              <a:rPr lang="sr-Latn-CS" altLang="sr-Latn-RS" sz="2000" dirty="0"/>
              <a:t>Urological abnormalities</a:t>
            </a:r>
          </a:p>
          <a:p>
            <a:pPr eaLnBrk="1" hangingPunct="1"/>
            <a:r>
              <a:rPr lang="sr-Latn-CS" altLang="sr-Latn-RS" sz="2000" dirty="0"/>
              <a:t>Obstructive uropathy</a:t>
            </a:r>
          </a:p>
        </p:txBody>
      </p:sp>
      <p:pic>
        <p:nvPicPr>
          <p:cNvPr id="121861" name="Picture 5">
            <a:extLst>
              <a:ext uri="{FF2B5EF4-FFF2-40B4-BE49-F238E27FC236}">
                <a16:creationId xmlns:a16="http://schemas.microsoft.com/office/drawing/2014/main" id="{8865A356-51CE-A09E-A994-EA378DC7399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2286000"/>
            <a:ext cx="2457450" cy="159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7D4512-17FE-45E1-189B-D3A5D41CD62B}"/>
              </a:ext>
            </a:extLst>
          </p:cNvPr>
          <p:cNvSpPr>
            <a:spLocks noGrp="1"/>
          </p:cNvSpPr>
          <p:nvPr>
            <p:ph type="title"/>
          </p:nvPr>
        </p:nvSpPr>
        <p:spPr/>
        <p:txBody>
          <a:bodyPr/>
          <a:lstStyle/>
          <a:p>
            <a:pPr>
              <a:defRPr/>
            </a:pPr>
            <a:r>
              <a:rPr lang="sr-Latn-RS" dirty="0"/>
              <a:t>Extrapulmonary tuberculosis</a:t>
            </a:r>
            <a:endParaRPr lang="sr-Latn-CS" dirty="0"/>
          </a:p>
        </p:txBody>
      </p:sp>
      <p:sp>
        <p:nvSpPr>
          <p:cNvPr id="122883" name="Content Placeholder 2">
            <a:extLst>
              <a:ext uri="{FF2B5EF4-FFF2-40B4-BE49-F238E27FC236}">
                <a16:creationId xmlns:a16="http://schemas.microsoft.com/office/drawing/2014/main" id="{161609A6-4A19-AAB7-61F8-3B4562038899}"/>
              </a:ext>
            </a:extLst>
          </p:cNvPr>
          <p:cNvSpPr>
            <a:spLocks noGrp="1"/>
          </p:cNvSpPr>
          <p:nvPr>
            <p:ph sz="quarter" idx="1"/>
          </p:nvPr>
        </p:nvSpPr>
        <p:spPr>
          <a:xfrm>
            <a:off x="301625" y="1527175"/>
            <a:ext cx="8504238" cy="4572000"/>
          </a:xfrm>
        </p:spPr>
        <p:txBody>
          <a:bodyPr/>
          <a:lstStyle/>
          <a:p>
            <a:r>
              <a:rPr lang="en-US" altLang="sr-Latn-RS" dirty="0"/>
              <a:t>About 15% of all cases</a:t>
            </a:r>
          </a:p>
          <a:p>
            <a:r>
              <a:rPr lang="en-US" altLang="sr-Latn-RS" dirty="0"/>
              <a:t>TB UGT about 15% extrapulmonary</a:t>
            </a:r>
          </a:p>
          <a:p>
            <a:r>
              <a:rPr lang="en-US" altLang="sr-Latn-RS" dirty="0"/>
              <a:t>About 4,000 cases per year in the US</a:t>
            </a:r>
            <a:endParaRPr lang="sr-Cyrl-CS" altLang="sr-Latn-RS" dirty="0"/>
          </a:p>
          <a:p>
            <a:endParaRPr lang="sr-Cyrl-CS" altLang="sr-Latn-RS" dirty="0"/>
          </a:p>
        </p:txBody>
      </p:sp>
      <p:sp>
        <p:nvSpPr>
          <p:cNvPr id="4" name="Slide Number Placeholder 3">
            <a:extLst>
              <a:ext uri="{FF2B5EF4-FFF2-40B4-BE49-F238E27FC236}">
                <a16:creationId xmlns:a16="http://schemas.microsoft.com/office/drawing/2014/main" id="{FC9EC2D5-176F-3EE2-3DD3-475DB3E2D17A}"/>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ACE6CD7-B03F-4B3E-98B5-1BAC54426977}" type="slidenum">
              <a:rPr lang="en-US" altLang="sr-Latn-RS">
                <a:solidFill>
                  <a:srgbClr val="164C6C"/>
                </a:solidFill>
                <a:latin typeface="Georgia" panose="02040502050405020303" pitchFamily="18" charset="0"/>
              </a:rPr>
              <a:pPr eaLnBrk="1" hangingPunct="1"/>
              <a:t>108</a:t>
            </a:fld>
            <a:endParaRPr lang="en-US" altLang="sr-Latn-RS">
              <a:solidFill>
                <a:srgbClr val="164C6C"/>
              </a:solidFill>
              <a:latin typeface="Georgia" panose="02040502050405020303" pitchFamily="18" charset="0"/>
            </a:endParaRPr>
          </a:p>
        </p:txBody>
      </p:sp>
      <p:pic>
        <p:nvPicPr>
          <p:cNvPr id="122885" name="Picture 2">
            <a:extLst>
              <a:ext uri="{FF2B5EF4-FFF2-40B4-BE49-F238E27FC236}">
                <a16:creationId xmlns:a16="http://schemas.microsoft.com/office/drawing/2014/main" id="{F7BC1644-70D0-02BC-D9C7-151FBEBD9C1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7200" y="3733800"/>
            <a:ext cx="2447925" cy="205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886" name="Picture 6">
            <a:extLst>
              <a:ext uri="{FF2B5EF4-FFF2-40B4-BE49-F238E27FC236}">
                <a16:creationId xmlns:a16="http://schemas.microsoft.com/office/drawing/2014/main" id="{6B541F2A-D92F-664C-4B39-F21BC9395B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733800"/>
            <a:ext cx="4043363" cy="205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887" name="Picture 2" descr="http://upload.wikimedia.org/wikipedia/commons/thumb/4/49/Extrapulmonary_tuberculosis_symptoms.png/180px-Extrapulmonary_tuberculosis_symptoms.png">
            <a:extLst>
              <a:ext uri="{FF2B5EF4-FFF2-40B4-BE49-F238E27FC236}">
                <a16:creationId xmlns:a16="http://schemas.microsoft.com/office/drawing/2014/main" id="{25C47844-FB47-52C8-7689-EF19B944E60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1800" y="1447800"/>
            <a:ext cx="2087563" cy="324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888" name="Picture 8">
            <a:extLst>
              <a:ext uri="{FF2B5EF4-FFF2-40B4-BE49-F238E27FC236}">
                <a16:creationId xmlns:a16="http://schemas.microsoft.com/office/drawing/2014/main" id="{B639024E-809C-7139-B77C-6CBB39280A1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05600" y="4724400"/>
            <a:ext cx="2195513" cy="162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a:extLst>
              <a:ext uri="{FF2B5EF4-FFF2-40B4-BE49-F238E27FC236}">
                <a16:creationId xmlns:a16="http://schemas.microsoft.com/office/drawing/2014/main" id="{2FD24AF9-5F34-D299-AB77-26C20DCBCF5A}"/>
              </a:ext>
            </a:extLst>
          </p:cNvPr>
          <p:cNvSpPr>
            <a:spLocks noGrp="1" noRot="1" noChangeArrowheads="1"/>
          </p:cNvSpPr>
          <p:nvPr>
            <p:ph type="title"/>
          </p:nvPr>
        </p:nvSpPr>
        <p:spPr/>
        <p:txBody>
          <a:bodyPr/>
          <a:lstStyle/>
          <a:p>
            <a:pPr eaLnBrk="1" hangingPunct="1"/>
            <a:r>
              <a:rPr lang="sr-Latn-RS" altLang="sr-Latn-RS" sz="3200" dirty="0">
                <a:solidFill>
                  <a:srgbClr val="164C6C"/>
                </a:solidFill>
              </a:rPr>
              <a:t>Pathogenesis/Microbiology</a:t>
            </a:r>
            <a:endParaRPr lang="en-US" altLang="sr-Latn-RS" sz="3200" dirty="0">
              <a:solidFill>
                <a:srgbClr val="164C6C"/>
              </a:solidFill>
            </a:endParaRPr>
          </a:p>
        </p:txBody>
      </p:sp>
      <p:sp>
        <p:nvSpPr>
          <p:cNvPr id="6146" name="Slide Number Placeholder 5">
            <a:extLst>
              <a:ext uri="{FF2B5EF4-FFF2-40B4-BE49-F238E27FC236}">
                <a16:creationId xmlns:a16="http://schemas.microsoft.com/office/drawing/2014/main" id="{CBF98C43-B577-61C4-1A31-C0E66B8B2D62}"/>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60113E9-66E8-4459-B7DB-290CD6CCFEA8}" type="slidenum">
              <a:rPr lang="en-US" altLang="sr-Latn-RS">
                <a:solidFill>
                  <a:srgbClr val="164C6C"/>
                </a:solidFill>
                <a:latin typeface="Georgia" panose="02040502050405020303" pitchFamily="18" charset="0"/>
              </a:rPr>
              <a:pPr eaLnBrk="1" hangingPunct="1"/>
              <a:t>109</a:t>
            </a:fld>
            <a:endParaRPr lang="en-US" altLang="sr-Latn-RS">
              <a:solidFill>
                <a:srgbClr val="164C6C"/>
              </a:solidFill>
              <a:latin typeface="Georgia" panose="02040502050405020303" pitchFamily="18" charset="0"/>
            </a:endParaRPr>
          </a:p>
        </p:txBody>
      </p:sp>
      <p:sp>
        <p:nvSpPr>
          <p:cNvPr id="123908" name="Rectangle 3">
            <a:extLst>
              <a:ext uri="{FF2B5EF4-FFF2-40B4-BE49-F238E27FC236}">
                <a16:creationId xmlns:a16="http://schemas.microsoft.com/office/drawing/2014/main" id="{E35EEB5C-4282-30FE-E757-68C57B530858}"/>
              </a:ext>
            </a:extLst>
          </p:cNvPr>
          <p:cNvSpPr>
            <a:spLocks noGrp="1" noRot="1" noChangeArrowheads="1"/>
          </p:cNvSpPr>
          <p:nvPr>
            <p:ph sz="quarter" idx="1"/>
          </p:nvPr>
        </p:nvSpPr>
        <p:spPr>
          <a:xfrm>
            <a:off x="301625" y="1219200"/>
            <a:ext cx="8504238" cy="4572000"/>
          </a:xfrm>
        </p:spPr>
        <p:txBody>
          <a:bodyPr/>
          <a:lstStyle/>
          <a:p>
            <a:pPr eaLnBrk="1" hangingPunct="1"/>
            <a:r>
              <a:rPr lang="sr-Latn-RS" altLang="sr-Latn-RS" sz="2400" dirty="0"/>
              <a:t>Development of the disease: by inhalation to the lung alveoli</a:t>
            </a:r>
          </a:p>
          <a:p>
            <a:pPr eaLnBrk="1" hangingPunct="1"/>
            <a:r>
              <a:rPr lang="sr-Latn-RS" altLang="sr-Latn-RS" sz="2400" dirty="0"/>
              <a:t>Initial hearth (primary complex)</a:t>
            </a:r>
          </a:p>
          <a:p>
            <a:pPr eaLnBrk="1" hangingPunct="1"/>
            <a:r>
              <a:rPr lang="sr-Latn-RS" altLang="sr-Latn-RS" sz="2400" dirty="0"/>
              <a:t>latency 5-40 years</a:t>
            </a:r>
          </a:p>
          <a:p>
            <a:pPr eaLnBrk="1" hangingPunct="1"/>
            <a:r>
              <a:rPr lang="sr-Latn-RS" altLang="sr-Latn-RS" sz="2400" dirty="0"/>
              <a:t>Genitourinary TB occurs metastatic</a:t>
            </a:r>
          </a:p>
          <a:p>
            <a:pPr eaLnBrk="1" hangingPunct="1"/>
            <a:r>
              <a:rPr lang="sr-Latn-RS" altLang="sr-Latn-RS" sz="2400" dirty="0"/>
              <a:t>spreading from the initial focus</a:t>
            </a:r>
          </a:p>
          <a:p>
            <a:pPr eaLnBrk="1" hangingPunct="1"/>
            <a:endParaRPr lang="sr-Latn-RS" altLang="sr-Latn-RS" sz="2400" dirty="0"/>
          </a:p>
          <a:p>
            <a:pPr eaLnBrk="1" hangingPunct="1"/>
            <a:r>
              <a:rPr lang="sr-Latn-RS" altLang="sr-Latn-RS" sz="2400" dirty="0"/>
              <a:t>M.tuberculosis is an intracellular pathogen</a:t>
            </a:r>
          </a:p>
          <a:p>
            <a:pPr eaLnBrk="1" hangingPunct="1"/>
            <a:r>
              <a:rPr lang="sr-Latn-RS" altLang="sr-Latn-RS" sz="2400" dirty="0"/>
              <a:t>aerobic, immobile</a:t>
            </a:r>
          </a:p>
          <a:p>
            <a:pPr eaLnBrk="1" hangingPunct="1"/>
            <a:r>
              <a:rPr lang="sr-Latn-RS" altLang="sr-Latn-RS" sz="2400" dirty="0"/>
              <a:t>M. bovis, M. microti, M. africanum</a:t>
            </a:r>
            <a:endParaRPr lang="en-US" altLang="sr-Latn-RS" sz="2400" dirty="0"/>
          </a:p>
        </p:txBody>
      </p:sp>
      <p:sp>
        <p:nvSpPr>
          <p:cNvPr id="123909" name="Rectangle 4">
            <a:extLst>
              <a:ext uri="{FF2B5EF4-FFF2-40B4-BE49-F238E27FC236}">
                <a16:creationId xmlns:a16="http://schemas.microsoft.com/office/drawing/2014/main" id="{98D6ADB5-0D80-308B-C22D-F04EED6FC651}"/>
              </a:ext>
            </a:extLst>
          </p:cNvPr>
          <p:cNvSpPr>
            <a:spLocks noChangeArrowheads="1"/>
          </p:cNvSpPr>
          <p:nvPr/>
        </p:nvSpPr>
        <p:spPr bwMode="auto">
          <a:xfrm>
            <a:off x="813982" y="5638800"/>
            <a:ext cx="7601761"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lnSpc>
                <a:spcPct val="80000"/>
              </a:lnSpc>
              <a:spcBef>
                <a:spcPct val="20000"/>
              </a:spcBef>
              <a:buClr>
                <a:schemeClr val="hlink"/>
              </a:buClr>
              <a:buSzPct val="80000"/>
              <a:buFont typeface="Arial" panose="020B0604020202020204" pitchFamily="34" charset="0"/>
              <a:buNone/>
            </a:pPr>
            <a:r>
              <a:rPr lang="en-US" altLang="sr-Latn-RS" sz="2400" dirty="0">
                <a:latin typeface="Georgia" panose="02040502050405020303" pitchFamily="18" charset="0"/>
              </a:rPr>
              <a:t>M. tuberculosis is the main cause of disease in humans</a:t>
            </a:r>
          </a:p>
          <a:p>
            <a:pPr algn="ctr" eaLnBrk="1" hangingPunct="1">
              <a:lnSpc>
                <a:spcPct val="80000"/>
              </a:lnSpc>
              <a:spcBef>
                <a:spcPct val="20000"/>
              </a:spcBef>
              <a:buClr>
                <a:schemeClr val="hlink"/>
              </a:buClr>
              <a:buSzPct val="80000"/>
              <a:buFont typeface="Arial" panose="020B0604020202020204" pitchFamily="34" charset="0"/>
              <a:buNone/>
            </a:pPr>
            <a:r>
              <a:rPr lang="en-US" altLang="sr-Latn-RS" sz="2400" dirty="0">
                <a:latin typeface="Georgia" panose="02040502050405020303" pitchFamily="18" charset="0"/>
              </a:rPr>
              <a:t>and they are the only reservoir</a:t>
            </a:r>
          </a:p>
        </p:txBody>
      </p:sp>
      <p:pic>
        <p:nvPicPr>
          <p:cNvPr id="123910" name="Picture 6" descr="TBpicture">
            <a:extLst>
              <a:ext uri="{FF2B5EF4-FFF2-40B4-BE49-F238E27FC236}">
                <a16:creationId xmlns:a16="http://schemas.microsoft.com/office/drawing/2014/main" id="{38137517-CBA9-B7DC-B9B4-05F95E86444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29400" y="4038600"/>
            <a:ext cx="2232025" cy="152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911" name="Picture 8" descr="lung">
            <a:extLst>
              <a:ext uri="{FF2B5EF4-FFF2-40B4-BE49-F238E27FC236}">
                <a16:creationId xmlns:a16="http://schemas.microsoft.com/office/drawing/2014/main" id="{29C7E354-682D-A97C-276F-C311C1F1E2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58013" y="2020888"/>
            <a:ext cx="1728787" cy="178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4E436404-B6D0-C8C3-1AD3-C6B1EBE9A5F4}"/>
              </a:ext>
            </a:extLst>
          </p:cNvPr>
          <p:cNvSpPr>
            <a:spLocks noGrp="1" noChangeArrowheads="1"/>
          </p:cNvSpPr>
          <p:nvPr>
            <p:ph type="title"/>
          </p:nvPr>
        </p:nvSpPr>
        <p:spPr/>
        <p:txBody>
          <a:bodyPr/>
          <a:lstStyle/>
          <a:p>
            <a:pPr eaLnBrk="1" hangingPunct="1"/>
            <a:r>
              <a:rPr lang="sr-Latn-RS" altLang="sr-Latn-RS" dirty="0">
                <a:solidFill>
                  <a:srgbClr val="164C6C"/>
                </a:solidFill>
              </a:rPr>
              <a:t>Visceral pain</a:t>
            </a:r>
            <a:endParaRPr lang="en-US" altLang="sr-Latn-RS" dirty="0">
              <a:solidFill>
                <a:srgbClr val="164C6C"/>
              </a:solidFill>
            </a:endParaRPr>
          </a:p>
        </p:txBody>
      </p:sp>
      <p:sp>
        <p:nvSpPr>
          <p:cNvPr id="11" name="Slide Number Placeholder 10">
            <a:extLst>
              <a:ext uri="{FF2B5EF4-FFF2-40B4-BE49-F238E27FC236}">
                <a16:creationId xmlns:a16="http://schemas.microsoft.com/office/drawing/2014/main" id="{894766BB-8E9C-4FB9-5C1F-6DEBDC90A958}"/>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BBD0921-043C-4785-B503-CCFC4A555F67}" type="slidenum">
              <a:rPr lang="en-US" altLang="sr-Latn-RS">
                <a:solidFill>
                  <a:srgbClr val="164C6C"/>
                </a:solidFill>
                <a:latin typeface="Georgia" panose="02040502050405020303" pitchFamily="18" charset="0"/>
              </a:rPr>
              <a:pPr eaLnBrk="1" hangingPunct="1"/>
              <a:t>11</a:t>
            </a:fld>
            <a:endParaRPr lang="en-US" altLang="sr-Latn-RS">
              <a:solidFill>
                <a:srgbClr val="164C6C"/>
              </a:solidFill>
              <a:latin typeface="Georgia" panose="02040502050405020303" pitchFamily="18" charset="0"/>
            </a:endParaRPr>
          </a:p>
        </p:txBody>
      </p:sp>
      <p:sp>
        <p:nvSpPr>
          <p:cNvPr id="24580" name="Content Placeholder 15">
            <a:extLst>
              <a:ext uri="{FF2B5EF4-FFF2-40B4-BE49-F238E27FC236}">
                <a16:creationId xmlns:a16="http://schemas.microsoft.com/office/drawing/2014/main" id="{F1E2B892-5911-C4C9-90C5-24263658C2DB}"/>
              </a:ext>
            </a:extLst>
          </p:cNvPr>
          <p:cNvSpPr>
            <a:spLocks noGrp="1"/>
          </p:cNvSpPr>
          <p:nvPr>
            <p:ph sz="quarter" idx="1"/>
          </p:nvPr>
        </p:nvSpPr>
        <p:spPr>
          <a:xfrm>
            <a:off x="301625" y="1527175"/>
            <a:ext cx="8504238" cy="4572000"/>
          </a:xfrm>
        </p:spPr>
        <p:txBody>
          <a:bodyPr/>
          <a:lstStyle/>
          <a:p>
            <a:pPr eaLnBrk="1" hangingPunct="1"/>
            <a:endParaRPr lang="sr-Latn-CS" altLang="sr-Latn-RS"/>
          </a:p>
        </p:txBody>
      </p:sp>
      <p:pic>
        <p:nvPicPr>
          <p:cNvPr id="24581" name="Picture 3" descr="Nephrolithiasis: acute renal colic. Renal colic a...">
            <a:extLst>
              <a:ext uri="{FF2B5EF4-FFF2-40B4-BE49-F238E27FC236}">
                <a16:creationId xmlns:a16="http://schemas.microsoft.com/office/drawing/2014/main" id="{D1BB521E-2D01-C3B1-404F-D5FF90E5D5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4488" y="1441450"/>
            <a:ext cx="2627312" cy="244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2" name="Rectangle 5">
            <a:extLst>
              <a:ext uri="{FF2B5EF4-FFF2-40B4-BE49-F238E27FC236}">
                <a16:creationId xmlns:a16="http://schemas.microsoft.com/office/drawing/2014/main" id="{A2D99332-65E5-20B7-117D-4D3DDA876447}"/>
              </a:ext>
            </a:extLst>
          </p:cNvPr>
          <p:cNvSpPr>
            <a:spLocks noChangeArrowheads="1"/>
          </p:cNvSpPr>
          <p:nvPr/>
        </p:nvSpPr>
        <p:spPr bwMode="auto">
          <a:xfrm>
            <a:off x="141288" y="6030913"/>
            <a:ext cx="29434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sr-Latn-RS" altLang="sr-Latn-RS" dirty="0">
                <a:latin typeface="Georgia" panose="02040502050405020303" pitchFamily="18" charset="0"/>
              </a:rPr>
              <a:t>Submucosal pain receptors</a:t>
            </a:r>
            <a:endParaRPr lang="en-US" altLang="sr-Latn-RS" dirty="0">
              <a:latin typeface="Georgia" panose="02040502050405020303" pitchFamily="18" charset="0"/>
            </a:endParaRPr>
          </a:p>
        </p:txBody>
      </p:sp>
      <p:sp>
        <p:nvSpPr>
          <p:cNvPr id="24583" name="Rectangle 6">
            <a:extLst>
              <a:ext uri="{FF2B5EF4-FFF2-40B4-BE49-F238E27FC236}">
                <a16:creationId xmlns:a16="http://schemas.microsoft.com/office/drawing/2014/main" id="{E1FE72F3-1B38-0D40-27AD-70CE399CAAF9}"/>
              </a:ext>
            </a:extLst>
          </p:cNvPr>
          <p:cNvSpPr>
            <a:spLocks noChangeArrowheads="1"/>
          </p:cNvSpPr>
          <p:nvPr/>
        </p:nvSpPr>
        <p:spPr bwMode="auto">
          <a:xfrm>
            <a:off x="650913" y="3836988"/>
            <a:ext cx="2257349"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sr-Latn-RS" sz="2200" dirty="0">
                <a:solidFill>
                  <a:schemeClr val="tx2"/>
                </a:solidFill>
                <a:latin typeface="Georgia" panose="02040502050405020303" pitchFamily="18" charset="0"/>
              </a:rPr>
              <a:t>Acute distension</a:t>
            </a:r>
          </a:p>
        </p:txBody>
      </p:sp>
      <p:pic>
        <p:nvPicPr>
          <p:cNvPr id="24584" name="Picture 8" descr="File:Gray847.png">
            <a:extLst>
              <a:ext uri="{FF2B5EF4-FFF2-40B4-BE49-F238E27FC236}">
                <a16:creationId xmlns:a16="http://schemas.microsoft.com/office/drawing/2014/main" id="{AD82B523-C282-EA77-8523-75A3D02FAF4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5200" y="1676400"/>
            <a:ext cx="1798638"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5" name="Picture 10" descr=" ">
            <a:extLst>
              <a:ext uri="{FF2B5EF4-FFF2-40B4-BE49-F238E27FC236}">
                <a16:creationId xmlns:a16="http://schemas.microsoft.com/office/drawing/2014/main" id="{EBED61D4-FF7B-31BC-3A00-FB645ABE50B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62600" y="1960563"/>
            <a:ext cx="3352800" cy="2535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6" name="Rectangle 11">
            <a:extLst>
              <a:ext uri="{FF2B5EF4-FFF2-40B4-BE49-F238E27FC236}">
                <a16:creationId xmlns:a16="http://schemas.microsoft.com/office/drawing/2014/main" id="{7C8199C0-DF1F-C50E-D45E-E5D6C5E91E90}"/>
              </a:ext>
            </a:extLst>
          </p:cNvPr>
          <p:cNvSpPr>
            <a:spLocks noChangeArrowheads="1"/>
          </p:cNvSpPr>
          <p:nvPr/>
        </p:nvSpPr>
        <p:spPr bwMode="auto">
          <a:xfrm>
            <a:off x="3066102" y="4638972"/>
            <a:ext cx="278954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sr-Latn-RS" dirty="0">
                <a:latin typeface="Georgia" panose="02040502050405020303" pitchFamily="18" charset="0"/>
              </a:rPr>
              <a:t>Sensitive ganglia</a:t>
            </a:r>
          </a:p>
          <a:p>
            <a:pPr algn="ctr" eaLnBrk="1" hangingPunct="1"/>
            <a:r>
              <a:rPr lang="en-US" altLang="sr-Latn-RS" dirty="0">
                <a:latin typeface="Georgia" panose="02040502050405020303" pitchFamily="18" charset="0"/>
              </a:rPr>
              <a:t>Bipolar cells</a:t>
            </a:r>
          </a:p>
          <a:p>
            <a:pPr algn="ctr" eaLnBrk="1" hangingPunct="1"/>
            <a:r>
              <a:rPr lang="en-US" altLang="sr-Latn-RS" dirty="0">
                <a:latin typeface="Georgia" panose="02040502050405020303" pitchFamily="18" charset="0"/>
              </a:rPr>
              <a:t>Neurons of the first order</a:t>
            </a:r>
            <a:endParaRPr lang="sr-Latn-CS" altLang="sr-Latn-RS" dirty="0">
              <a:latin typeface="Georgia" panose="02040502050405020303" pitchFamily="18" charset="0"/>
            </a:endParaRPr>
          </a:p>
        </p:txBody>
      </p:sp>
      <p:pic>
        <p:nvPicPr>
          <p:cNvPr id="24587" name="Picture 12">
            <a:extLst>
              <a:ext uri="{FF2B5EF4-FFF2-40B4-BE49-F238E27FC236}">
                <a16:creationId xmlns:a16="http://schemas.microsoft.com/office/drawing/2014/main" id="{D6FA64C0-95BD-72FB-297B-F4F85F84C86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0863" y="4275138"/>
            <a:ext cx="2268537" cy="1744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8" name="Rectangle 13">
            <a:extLst>
              <a:ext uri="{FF2B5EF4-FFF2-40B4-BE49-F238E27FC236}">
                <a16:creationId xmlns:a16="http://schemas.microsoft.com/office/drawing/2014/main" id="{490EC43B-B44F-D7C2-353F-F60DE63A42CA}"/>
              </a:ext>
            </a:extLst>
          </p:cNvPr>
          <p:cNvSpPr>
            <a:spLocks noChangeArrowheads="1"/>
          </p:cNvSpPr>
          <p:nvPr/>
        </p:nvSpPr>
        <p:spPr bwMode="auto">
          <a:xfrm>
            <a:off x="6553200" y="4645025"/>
            <a:ext cx="2087563"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sr-Latn-RS" dirty="0">
                <a:latin typeface="Georgia" panose="02040502050405020303" pitchFamily="18" charset="0"/>
              </a:rPr>
              <a:t>n. </a:t>
            </a:r>
            <a:r>
              <a:rPr lang="en-US" altLang="sr-Latn-RS" dirty="0" err="1">
                <a:latin typeface="Georgia" panose="02040502050405020303" pitchFamily="18" charset="0"/>
              </a:rPr>
              <a:t>Genitofemoralis</a:t>
            </a:r>
            <a:endParaRPr lang="en-US" altLang="sr-Latn-RS" dirty="0">
              <a:latin typeface="Georgia" panose="02040502050405020303" pitchFamily="18" charset="0"/>
            </a:endParaRPr>
          </a:p>
          <a:p>
            <a:pPr eaLnBrk="1" hangingPunct="1"/>
            <a:r>
              <a:rPr lang="en-US" altLang="sr-Latn-RS" dirty="0">
                <a:latin typeface="Georgia" panose="02040502050405020303" pitchFamily="18" charset="0"/>
              </a:rPr>
              <a:t>n. </a:t>
            </a:r>
            <a:r>
              <a:rPr lang="en-US" altLang="sr-Latn-RS" dirty="0" err="1">
                <a:latin typeface="Georgia" panose="02040502050405020303" pitchFamily="18" charset="0"/>
              </a:rPr>
              <a:t>Ilioinguinalis</a:t>
            </a:r>
            <a:endParaRPr lang="en-US" altLang="sr-Latn-RS" dirty="0">
              <a:latin typeface="Georgia" panose="02040502050405020303" pitchFamily="18" charset="0"/>
            </a:endParaRPr>
          </a:p>
          <a:p>
            <a:pPr eaLnBrk="1" hangingPunct="1"/>
            <a:r>
              <a:rPr lang="en-US" altLang="sr-Latn-RS" dirty="0" err="1">
                <a:latin typeface="Georgia" panose="02040502050405020303" pitchFamily="18" charset="0"/>
              </a:rPr>
              <a:t>nn</a:t>
            </a:r>
            <a:r>
              <a:rPr lang="en-US" altLang="sr-Latn-RS" dirty="0">
                <a:latin typeface="Georgia" panose="02040502050405020303" pitchFamily="18" charset="0"/>
              </a:rPr>
              <a:t>. </a:t>
            </a:r>
            <a:r>
              <a:rPr lang="en-US" altLang="sr-Latn-RS" dirty="0" err="1">
                <a:latin typeface="Georgia" panose="02040502050405020303" pitchFamily="18" charset="0"/>
              </a:rPr>
              <a:t>Erigentes</a:t>
            </a:r>
            <a:endParaRPr lang="en-US" altLang="sr-Latn-RS" dirty="0">
              <a:latin typeface="Georgia" panose="02040502050405020303" pitchFamily="18" charset="0"/>
            </a:endParaRPr>
          </a:p>
        </p:txBody>
      </p:sp>
      <p:sp>
        <p:nvSpPr>
          <p:cNvPr id="24589" name="Rectangle 12">
            <a:extLst>
              <a:ext uri="{FF2B5EF4-FFF2-40B4-BE49-F238E27FC236}">
                <a16:creationId xmlns:a16="http://schemas.microsoft.com/office/drawing/2014/main" id="{E1C6D694-35AD-B1A5-0049-4FC9E8CF9B67}"/>
              </a:ext>
            </a:extLst>
          </p:cNvPr>
          <p:cNvSpPr>
            <a:spLocks noChangeArrowheads="1"/>
          </p:cNvSpPr>
          <p:nvPr/>
        </p:nvSpPr>
        <p:spPr bwMode="auto">
          <a:xfrm>
            <a:off x="6459137" y="914400"/>
            <a:ext cx="25122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sr-Latn-RS" dirty="0">
                <a:latin typeface="Georgia" panose="02040502050405020303" pitchFamily="18" charset="0"/>
              </a:rPr>
              <a:t>It is difficult to localize</a:t>
            </a:r>
            <a:endParaRPr lang="sr-Latn-CS" altLang="sr-Latn-RS" dirty="0">
              <a:latin typeface="Georgia" panose="02040502050405020303" pitchFamily="18" charset="0"/>
            </a:endParaRPr>
          </a:p>
        </p:txBody>
      </p:sp>
      <p:sp>
        <p:nvSpPr>
          <p:cNvPr id="14" name="Rectangle 13">
            <a:extLst>
              <a:ext uri="{FF2B5EF4-FFF2-40B4-BE49-F238E27FC236}">
                <a16:creationId xmlns:a16="http://schemas.microsoft.com/office/drawing/2014/main" id="{5F4E2464-CB42-938A-8760-D2C5EE2A8B9A}"/>
              </a:ext>
            </a:extLst>
          </p:cNvPr>
          <p:cNvSpPr/>
          <p:nvPr/>
        </p:nvSpPr>
        <p:spPr>
          <a:xfrm>
            <a:off x="3810000" y="5715000"/>
            <a:ext cx="5119688" cy="646113"/>
          </a:xfrm>
          <a:prstGeom prst="rect">
            <a:avLst/>
          </a:prstGeom>
        </p:spPr>
        <p:txBody>
          <a:bodyPr>
            <a:spAutoFit/>
          </a:bodyPr>
          <a:lstStyle/>
          <a:p>
            <a:pPr>
              <a:defRPr/>
            </a:pPr>
            <a:r>
              <a:rPr lang="sr-Latn-RS" dirty="0">
                <a:latin typeface="+mn-lt"/>
              </a:rPr>
              <a:t>Calculus, 5-15%: blood coagulum, fibrin, tissue fragment or external compression</a:t>
            </a:r>
            <a:endParaRPr lang="en-US" dirty="0">
              <a:latin typeface="+mn-lt"/>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a:extLst>
              <a:ext uri="{FF2B5EF4-FFF2-40B4-BE49-F238E27FC236}">
                <a16:creationId xmlns:a16="http://schemas.microsoft.com/office/drawing/2014/main" id="{D8ACF0FE-9A60-757C-1FFC-E934BD687118}"/>
              </a:ext>
            </a:extLst>
          </p:cNvPr>
          <p:cNvSpPr>
            <a:spLocks noGrp="1" noChangeArrowheads="1"/>
          </p:cNvSpPr>
          <p:nvPr>
            <p:ph type="title"/>
          </p:nvPr>
        </p:nvSpPr>
        <p:spPr/>
        <p:txBody>
          <a:bodyPr/>
          <a:lstStyle/>
          <a:p>
            <a:pPr eaLnBrk="1" hangingPunct="1"/>
            <a:r>
              <a:rPr lang="en-US" altLang="sr-Latn-RS" sz="3200" dirty="0" err="1">
                <a:solidFill>
                  <a:srgbClr val="164C6C"/>
                </a:solidFill>
              </a:rPr>
              <a:t>Patology</a:t>
            </a:r>
            <a:endParaRPr lang="sr-Latn-CS" altLang="sr-Latn-RS" sz="3200" dirty="0">
              <a:solidFill>
                <a:srgbClr val="164C6C"/>
              </a:solidFill>
              <a:ea typeface="Arial Unicode MS" pitchFamily="34" charset="-128"/>
            </a:endParaRPr>
          </a:p>
        </p:txBody>
      </p:sp>
      <p:sp>
        <p:nvSpPr>
          <p:cNvPr id="7172" name="Rectangle 157">
            <a:extLst>
              <a:ext uri="{FF2B5EF4-FFF2-40B4-BE49-F238E27FC236}">
                <a16:creationId xmlns:a16="http://schemas.microsoft.com/office/drawing/2014/main" id="{42D236BF-3DC3-62F4-2E0F-198E505077E6}"/>
              </a:ext>
            </a:extLst>
          </p:cNvPr>
          <p:cNvSpPr>
            <a:spLocks noGrp="1" noChangeArrowheads="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E667281-0961-4858-B414-DE1C45E95CF9}" type="slidenum">
              <a:rPr lang="en-US" altLang="sr-Latn-RS">
                <a:solidFill>
                  <a:srgbClr val="164C6C"/>
                </a:solidFill>
                <a:latin typeface="Georgia" panose="02040502050405020303" pitchFamily="18" charset="0"/>
              </a:rPr>
              <a:pPr eaLnBrk="1" hangingPunct="1"/>
              <a:t>110</a:t>
            </a:fld>
            <a:endParaRPr lang="en-US" altLang="sr-Latn-RS">
              <a:solidFill>
                <a:srgbClr val="164C6C"/>
              </a:solidFill>
              <a:latin typeface="Georgia" panose="02040502050405020303" pitchFamily="18" charset="0"/>
            </a:endParaRPr>
          </a:p>
        </p:txBody>
      </p:sp>
      <p:sp>
        <p:nvSpPr>
          <p:cNvPr id="124932" name="Rectangle 3">
            <a:extLst>
              <a:ext uri="{FF2B5EF4-FFF2-40B4-BE49-F238E27FC236}">
                <a16:creationId xmlns:a16="http://schemas.microsoft.com/office/drawing/2014/main" id="{0BF7F6E9-799F-CC9B-E0BA-F1625951A03F}"/>
              </a:ext>
            </a:extLst>
          </p:cNvPr>
          <p:cNvSpPr>
            <a:spLocks noGrp="1" noChangeArrowheads="1"/>
          </p:cNvSpPr>
          <p:nvPr>
            <p:ph sz="quarter" idx="1"/>
          </p:nvPr>
        </p:nvSpPr>
        <p:spPr>
          <a:xfrm>
            <a:off x="301625" y="1600200"/>
            <a:ext cx="8504238" cy="4572000"/>
          </a:xfrm>
        </p:spPr>
        <p:txBody>
          <a:bodyPr/>
          <a:lstStyle/>
          <a:p>
            <a:pPr eaLnBrk="1" hangingPunct="1">
              <a:buFont typeface="Arial" panose="020B0604020202020204" pitchFamily="34" charset="0"/>
              <a:buChar char="►"/>
            </a:pPr>
            <a:r>
              <a:rPr lang="sr-Latn-RS" altLang="sr-Latn-RS" sz="2400" dirty="0">
                <a:solidFill>
                  <a:schemeClr val="tx2"/>
                </a:solidFill>
              </a:rPr>
              <a:t>Kidneys: activation of metastatic renal infection, near glomeruli Granulomas-Tuberculomas</a:t>
            </a:r>
          </a:p>
          <a:p>
            <a:pPr eaLnBrk="1" hangingPunct="1">
              <a:buFont typeface="Arial" panose="020B0604020202020204" pitchFamily="34" charset="0"/>
              <a:buChar char="►"/>
            </a:pPr>
            <a:r>
              <a:rPr lang="sr-Latn-RS" altLang="sr-Latn-RS" sz="2400" dirty="0">
                <a:solidFill>
                  <a:schemeClr val="tx2"/>
                </a:solidFill>
              </a:rPr>
              <a:t>Langhans type giant cells</a:t>
            </a:r>
          </a:p>
          <a:p>
            <a:pPr eaLnBrk="1" hangingPunct="1">
              <a:buFont typeface="Arial" panose="020B0604020202020204" pitchFamily="34" charset="0"/>
              <a:buChar char="►"/>
            </a:pPr>
            <a:r>
              <a:rPr lang="sr-Latn-RS" altLang="sr-Latn-RS" sz="2400" dirty="0">
                <a:solidFill>
                  <a:schemeClr val="tx2"/>
                </a:solidFill>
              </a:rPr>
              <a:t>Lymphocytes</a:t>
            </a:r>
          </a:p>
          <a:p>
            <a:pPr eaLnBrk="1" hangingPunct="1">
              <a:buFont typeface="Arial" panose="020B0604020202020204" pitchFamily="34" charset="0"/>
              <a:buChar char="►"/>
            </a:pPr>
            <a:r>
              <a:rPr lang="sr-Latn-RS" altLang="sr-Latn-RS" sz="2400" dirty="0">
                <a:solidFill>
                  <a:schemeClr val="tx2"/>
                </a:solidFill>
              </a:rPr>
              <a:t>Fibroblasts</a:t>
            </a:r>
          </a:p>
          <a:p>
            <a:pPr eaLnBrk="1" hangingPunct="1">
              <a:buFont typeface="Arial" panose="020B0604020202020204" pitchFamily="34" charset="0"/>
              <a:buChar char="►"/>
            </a:pPr>
            <a:r>
              <a:rPr lang="sr-Latn-RS" altLang="sr-Latn-RS" sz="2400" dirty="0">
                <a:solidFill>
                  <a:schemeClr val="tx2"/>
                </a:solidFill>
              </a:rPr>
              <a:t>Caseous necrosis or Fibrosis→Permeation by calcium salts</a:t>
            </a:r>
          </a:p>
          <a:p>
            <a:pPr eaLnBrk="1" hangingPunct="1">
              <a:buFont typeface="Arial" panose="020B0604020202020204" pitchFamily="34" charset="0"/>
              <a:buChar char="►"/>
            </a:pPr>
            <a:r>
              <a:rPr lang="sr-Latn-RS" altLang="sr-Latn-RS" sz="2400" dirty="0">
                <a:solidFill>
                  <a:schemeClr val="tx2"/>
                </a:solidFill>
              </a:rPr>
              <a:t>Papillae and calyxes:</a:t>
            </a:r>
          </a:p>
          <a:p>
            <a:pPr eaLnBrk="1" hangingPunct="1">
              <a:buFont typeface="Arial" panose="020B0604020202020204" pitchFamily="34" charset="0"/>
              <a:buChar char="►"/>
            </a:pPr>
            <a:r>
              <a:rPr lang="sr-Latn-RS" altLang="sr-Latn-RS" sz="2400" dirty="0">
                <a:solidFill>
                  <a:schemeClr val="tx2"/>
                </a:solidFill>
              </a:rPr>
              <a:t>Ulcerocavernous lesions</a:t>
            </a:r>
          </a:p>
          <a:p>
            <a:pPr eaLnBrk="1" hangingPunct="1">
              <a:buFont typeface="Arial" panose="020B0604020202020204" pitchFamily="34" charset="0"/>
              <a:buChar char="►"/>
            </a:pPr>
            <a:r>
              <a:rPr lang="sr-Latn-RS" altLang="sr-Latn-RS" sz="2400" dirty="0">
                <a:solidFill>
                  <a:schemeClr val="tx2"/>
                </a:solidFill>
              </a:rPr>
              <a:t>Fibrosis</a:t>
            </a:r>
          </a:p>
          <a:p>
            <a:pPr eaLnBrk="1" hangingPunct="1">
              <a:buFont typeface="Arial" panose="020B0604020202020204" pitchFamily="34" charset="0"/>
              <a:buChar char="►"/>
            </a:pPr>
            <a:r>
              <a:rPr lang="sr-Latn-RS" altLang="sr-Latn-RS" sz="2400" dirty="0">
                <a:solidFill>
                  <a:schemeClr val="tx2"/>
                </a:solidFill>
              </a:rPr>
              <a:t>Calcification</a:t>
            </a:r>
            <a:endParaRPr lang="sl-SI" altLang="sr-Latn-RS" sz="1900" dirty="0"/>
          </a:p>
        </p:txBody>
      </p:sp>
      <p:pic>
        <p:nvPicPr>
          <p:cNvPr id="124933" name="Picture 1030" descr="tuberculosis10x02">
            <a:extLst>
              <a:ext uri="{FF2B5EF4-FFF2-40B4-BE49-F238E27FC236}">
                <a16:creationId xmlns:a16="http://schemas.microsoft.com/office/drawing/2014/main" id="{FE67345F-8C38-C7B3-63DA-160D9CC1B76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80038" y="2305050"/>
            <a:ext cx="2087562"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4934" name="Picture 7" descr="Etiology and management of genitourinary tuberculosis">
            <a:extLst>
              <a:ext uri="{FF2B5EF4-FFF2-40B4-BE49-F238E27FC236}">
                <a16:creationId xmlns:a16="http://schemas.microsoft.com/office/drawing/2014/main" id="{43600EC6-6562-0FEC-0C59-9E97031CB7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35513" y="4267200"/>
            <a:ext cx="2808287" cy="208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Title 1">
            <a:extLst>
              <a:ext uri="{FF2B5EF4-FFF2-40B4-BE49-F238E27FC236}">
                <a16:creationId xmlns:a16="http://schemas.microsoft.com/office/drawing/2014/main" id="{87034074-91AE-567D-5DD7-C673F0065979}"/>
              </a:ext>
            </a:extLst>
          </p:cNvPr>
          <p:cNvSpPr>
            <a:spLocks noGrp="1"/>
          </p:cNvSpPr>
          <p:nvPr>
            <p:ph type="title"/>
          </p:nvPr>
        </p:nvSpPr>
        <p:spPr/>
        <p:txBody>
          <a:bodyPr/>
          <a:lstStyle/>
          <a:p>
            <a:pPr eaLnBrk="1" hangingPunct="1"/>
            <a:r>
              <a:rPr lang="en-US" altLang="sr-Latn-RS" sz="3600" dirty="0" err="1">
                <a:solidFill>
                  <a:srgbClr val="164C6C"/>
                </a:solidFill>
              </a:rPr>
              <a:t>Patology</a:t>
            </a:r>
            <a:r>
              <a:rPr lang="sr-Latn-CS" altLang="sr-Latn-RS" sz="3600" b="1" dirty="0">
                <a:solidFill>
                  <a:srgbClr val="164C6C"/>
                </a:solidFill>
              </a:rPr>
              <a:t> </a:t>
            </a:r>
          </a:p>
        </p:txBody>
      </p:sp>
      <p:sp>
        <p:nvSpPr>
          <p:cNvPr id="8196" name="Slide Number Placeholder 3">
            <a:extLst>
              <a:ext uri="{FF2B5EF4-FFF2-40B4-BE49-F238E27FC236}">
                <a16:creationId xmlns:a16="http://schemas.microsoft.com/office/drawing/2014/main" id="{91FE0E8D-B997-1328-2B50-94286EA61F95}"/>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4134AF8-6A03-4366-9937-CB7537EAE78F}" type="slidenum">
              <a:rPr lang="en-US" altLang="sr-Latn-RS">
                <a:solidFill>
                  <a:srgbClr val="164C6C"/>
                </a:solidFill>
                <a:latin typeface="Georgia" panose="02040502050405020303" pitchFamily="18" charset="0"/>
              </a:rPr>
              <a:pPr eaLnBrk="1" hangingPunct="1"/>
              <a:t>111</a:t>
            </a:fld>
            <a:endParaRPr lang="en-US" altLang="sr-Latn-RS">
              <a:solidFill>
                <a:srgbClr val="164C6C"/>
              </a:solidFill>
              <a:latin typeface="Georgia" panose="02040502050405020303" pitchFamily="18" charset="0"/>
            </a:endParaRPr>
          </a:p>
        </p:txBody>
      </p:sp>
      <p:sp>
        <p:nvSpPr>
          <p:cNvPr id="125956" name="Content Placeholder 2">
            <a:extLst>
              <a:ext uri="{FF2B5EF4-FFF2-40B4-BE49-F238E27FC236}">
                <a16:creationId xmlns:a16="http://schemas.microsoft.com/office/drawing/2014/main" id="{19082AD1-57D3-7B2D-E308-81227FCCF5AD}"/>
              </a:ext>
            </a:extLst>
          </p:cNvPr>
          <p:cNvSpPr>
            <a:spLocks noGrp="1"/>
          </p:cNvSpPr>
          <p:nvPr>
            <p:ph sz="quarter" idx="1"/>
          </p:nvPr>
        </p:nvSpPr>
        <p:spPr>
          <a:xfrm>
            <a:off x="301625" y="1527175"/>
            <a:ext cx="8504238" cy="4572000"/>
          </a:xfrm>
        </p:spPr>
        <p:txBody>
          <a:bodyPr/>
          <a:lstStyle/>
          <a:p>
            <a:pPr eaLnBrk="1" hangingPunct="1">
              <a:buFont typeface="Arial" panose="020B0604020202020204" pitchFamily="34" charset="0"/>
              <a:buChar char="►"/>
            </a:pPr>
            <a:r>
              <a:rPr lang="sr-Latn-RS" altLang="sr-Latn-RS" sz="2000" dirty="0">
                <a:solidFill>
                  <a:schemeClr val="tx2"/>
                </a:solidFill>
              </a:rPr>
              <a:t>The ureter</a:t>
            </a:r>
          </a:p>
          <a:p>
            <a:pPr eaLnBrk="1" hangingPunct="1">
              <a:buFont typeface="Arial" panose="020B0604020202020204" pitchFamily="34" charset="0"/>
              <a:buChar char="►"/>
            </a:pPr>
            <a:r>
              <a:rPr lang="sr-Latn-RS" altLang="sr-Latn-RS" sz="2000" dirty="0">
                <a:solidFill>
                  <a:schemeClr val="tx2"/>
                </a:solidFill>
              </a:rPr>
              <a:t>Stricture</a:t>
            </a:r>
          </a:p>
          <a:p>
            <a:pPr eaLnBrk="1" hangingPunct="1">
              <a:buFont typeface="Arial" panose="020B0604020202020204" pitchFamily="34" charset="0"/>
              <a:buChar char="►"/>
            </a:pPr>
            <a:r>
              <a:rPr lang="sr-Latn-RS" altLang="sr-Latn-RS" sz="2000" dirty="0">
                <a:solidFill>
                  <a:schemeClr val="tx2"/>
                </a:solidFill>
              </a:rPr>
              <a:t>ureterovesical junction, UP segment, middle third, entire ureter</a:t>
            </a:r>
          </a:p>
          <a:p>
            <a:pPr eaLnBrk="1" hangingPunct="1">
              <a:buFont typeface="Arial" panose="020B0604020202020204" pitchFamily="34" charset="0"/>
              <a:buChar char="►"/>
            </a:pPr>
            <a:r>
              <a:rPr lang="sr-Latn-RS" altLang="sr-Latn-RS" sz="2000" dirty="0">
                <a:solidFill>
                  <a:schemeClr val="tx2"/>
                </a:solidFill>
              </a:rPr>
              <a:t>Bladder</a:t>
            </a:r>
          </a:p>
          <a:p>
            <a:pPr eaLnBrk="1" hangingPunct="1">
              <a:buFont typeface="Arial" panose="020B0604020202020204" pitchFamily="34" charset="0"/>
              <a:buChar char="►"/>
            </a:pPr>
            <a:r>
              <a:rPr lang="sr-Latn-RS" altLang="sr-Latn-RS" sz="2000" dirty="0">
                <a:solidFill>
                  <a:schemeClr val="tx2"/>
                </a:solidFill>
              </a:rPr>
              <a:t>around the ureteral orifices</a:t>
            </a:r>
          </a:p>
          <a:p>
            <a:pPr eaLnBrk="1" hangingPunct="1">
              <a:buFont typeface="Arial" panose="020B0604020202020204" pitchFamily="34" charset="0"/>
              <a:buChar char="►"/>
            </a:pPr>
            <a:r>
              <a:rPr lang="sr-Latn-RS" altLang="sr-Latn-RS" sz="2000" dirty="0">
                <a:solidFill>
                  <a:schemeClr val="tx2"/>
                </a:solidFill>
              </a:rPr>
              <a:t>hyperemia, edema, granulomas, ulcerations, contractures</a:t>
            </a:r>
          </a:p>
          <a:p>
            <a:pPr eaLnBrk="1" hangingPunct="1">
              <a:buFont typeface="Arial" panose="020B0604020202020204" pitchFamily="34" charset="0"/>
              <a:buChar char="►"/>
            </a:pPr>
            <a:r>
              <a:rPr lang="sr-Latn-RS" altLang="sr-Latn-RS" sz="2000" dirty="0">
                <a:solidFill>
                  <a:schemeClr val="tx2"/>
                </a:solidFill>
              </a:rPr>
              <a:t>Prostate, Epididymis, Testis</a:t>
            </a:r>
          </a:p>
          <a:p>
            <a:pPr eaLnBrk="1" hangingPunct="1">
              <a:buFont typeface="Arial" panose="020B0604020202020204" pitchFamily="34" charset="0"/>
              <a:buChar char="►"/>
            </a:pPr>
            <a:r>
              <a:rPr lang="sr-Latn-RS" altLang="sr-Latn-RS" sz="2000" dirty="0">
                <a:solidFill>
                  <a:schemeClr val="tx2"/>
                </a:solidFill>
              </a:rPr>
              <a:t>hematogenous</a:t>
            </a:r>
          </a:p>
          <a:p>
            <a:pPr eaLnBrk="1" hangingPunct="1">
              <a:buFont typeface="Arial" panose="020B0604020202020204" pitchFamily="34" charset="0"/>
              <a:buChar char="►"/>
            </a:pPr>
            <a:r>
              <a:rPr lang="sr-Latn-RS" altLang="sr-Latn-RS" sz="2000" dirty="0">
                <a:solidFill>
                  <a:schemeClr val="tx2"/>
                </a:solidFill>
              </a:rPr>
              <a:t>Induration, nodule</a:t>
            </a:r>
          </a:p>
          <a:p>
            <a:pPr eaLnBrk="1" hangingPunct="1">
              <a:buFont typeface="Arial" panose="020B0604020202020204" pitchFamily="34" charset="0"/>
              <a:buChar char="►"/>
            </a:pPr>
            <a:endParaRPr lang="sr-Latn-RS" altLang="sr-Latn-RS" sz="2000" dirty="0">
              <a:solidFill>
                <a:schemeClr val="tx2"/>
              </a:solidFill>
            </a:endParaRPr>
          </a:p>
          <a:p>
            <a:pPr eaLnBrk="1" hangingPunct="1">
              <a:buFont typeface="Arial" panose="020B0604020202020204" pitchFamily="34" charset="0"/>
              <a:buChar char="►"/>
            </a:pPr>
            <a:r>
              <a:rPr lang="sr-Latn-RS" altLang="sr-Latn-RS" sz="2000" dirty="0">
                <a:solidFill>
                  <a:schemeClr val="tx2"/>
                </a:solidFill>
              </a:rPr>
              <a:t>Rosary ductus deferens</a:t>
            </a:r>
          </a:p>
          <a:p>
            <a:pPr eaLnBrk="1" hangingPunct="1">
              <a:buFont typeface="Arial" panose="020B0604020202020204" pitchFamily="34" charset="0"/>
              <a:buChar char="►"/>
            </a:pPr>
            <a:r>
              <a:rPr lang="en-US" altLang="sr-Latn-RS" sz="2000" dirty="0">
                <a:solidFill>
                  <a:schemeClr val="tx2"/>
                </a:solidFill>
              </a:rPr>
              <a:t>                                                                                            </a:t>
            </a:r>
            <a:r>
              <a:rPr lang="sr-Latn-RS" altLang="sr-Latn-RS" sz="2000" dirty="0">
                <a:solidFill>
                  <a:schemeClr val="tx2"/>
                </a:solidFill>
              </a:rPr>
              <a:t>Posterior sinus</a:t>
            </a:r>
            <a:endParaRPr lang="sr-Latn-CS" altLang="sr-Latn-RS" sz="2000" dirty="0"/>
          </a:p>
        </p:txBody>
      </p:sp>
      <p:pic>
        <p:nvPicPr>
          <p:cNvPr id="125957" name="Picture 7" descr="http://www.acta-cytol.com/feature/2006/2006may-1.jpg">
            <a:extLst>
              <a:ext uri="{FF2B5EF4-FFF2-40B4-BE49-F238E27FC236}">
                <a16:creationId xmlns:a16="http://schemas.microsoft.com/office/drawing/2014/main" id="{3FB0793E-E23C-A679-7789-22DC032B020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67438" y="3962400"/>
            <a:ext cx="2519362" cy="171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a:extLst>
              <a:ext uri="{FF2B5EF4-FFF2-40B4-BE49-F238E27FC236}">
                <a16:creationId xmlns:a16="http://schemas.microsoft.com/office/drawing/2014/main" id="{5C26109A-24E5-8FD9-693F-DCE36B6F9CD7}"/>
              </a:ext>
            </a:extLst>
          </p:cNvPr>
          <p:cNvSpPr>
            <a:spLocks noGrp="1" noRot="1" noChangeArrowheads="1"/>
          </p:cNvSpPr>
          <p:nvPr>
            <p:ph type="title"/>
          </p:nvPr>
        </p:nvSpPr>
        <p:spPr/>
        <p:txBody>
          <a:bodyPr/>
          <a:lstStyle/>
          <a:p>
            <a:pPr eaLnBrk="1" hangingPunct="1"/>
            <a:r>
              <a:rPr lang="sr-Latn-RS" altLang="sr-Latn-RS" sz="3600" dirty="0">
                <a:solidFill>
                  <a:srgbClr val="164C6C"/>
                </a:solidFill>
              </a:rPr>
              <a:t>Symptoms</a:t>
            </a:r>
            <a:endParaRPr lang="en-US" altLang="sr-Latn-RS" sz="3600" b="1" dirty="0">
              <a:solidFill>
                <a:srgbClr val="164C6C"/>
              </a:solidFill>
            </a:endParaRPr>
          </a:p>
        </p:txBody>
      </p:sp>
      <p:sp>
        <p:nvSpPr>
          <p:cNvPr id="9218" name="Slide Number Placeholder 5">
            <a:extLst>
              <a:ext uri="{FF2B5EF4-FFF2-40B4-BE49-F238E27FC236}">
                <a16:creationId xmlns:a16="http://schemas.microsoft.com/office/drawing/2014/main" id="{16CB06E3-1209-93CB-3D75-F6BA2B6D7AFC}"/>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56A208F-1F23-421E-8787-9965FEE1C887}" type="slidenum">
              <a:rPr lang="en-US" altLang="sr-Latn-RS">
                <a:solidFill>
                  <a:srgbClr val="164C6C"/>
                </a:solidFill>
                <a:latin typeface="Georgia" panose="02040502050405020303" pitchFamily="18" charset="0"/>
              </a:rPr>
              <a:pPr eaLnBrk="1" hangingPunct="1"/>
              <a:t>112</a:t>
            </a:fld>
            <a:endParaRPr lang="en-US" altLang="sr-Latn-RS">
              <a:solidFill>
                <a:srgbClr val="164C6C"/>
              </a:solidFill>
              <a:latin typeface="Georgia" panose="02040502050405020303" pitchFamily="18" charset="0"/>
            </a:endParaRPr>
          </a:p>
        </p:txBody>
      </p:sp>
      <p:sp>
        <p:nvSpPr>
          <p:cNvPr id="126980" name="Rectangle 3">
            <a:extLst>
              <a:ext uri="{FF2B5EF4-FFF2-40B4-BE49-F238E27FC236}">
                <a16:creationId xmlns:a16="http://schemas.microsoft.com/office/drawing/2014/main" id="{773DFAC9-D96D-B887-EAD7-98508C0EF297}"/>
              </a:ext>
            </a:extLst>
          </p:cNvPr>
          <p:cNvSpPr>
            <a:spLocks noGrp="1" noRot="1" noChangeArrowheads="1"/>
          </p:cNvSpPr>
          <p:nvPr>
            <p:ph sz="quarter" idx="1"/>
          </p:nvPr>
        </p:nvSpPr>
        <p:spPr>
          <a:xfrm>
            <a:off x="301625" y="1527175"/>
            <a:ext cx="8504238" cy="4572000"/>
          </a:xfrm>
        </p:spPr>
        <p:txBody>
          <a:bodyPr/>
          <a:lstStyle/>
          <a:p>
            <a:pPr eaLnBrk="1" hangingPunct="1"/>
            <a:r>
              <a:rPr lang="sr-Latn-RS" altLang="sr-Latn-RS" sz="2400" dirty="0"/>
              <a:t>Long-lasting, of varying intensity</a:t>
            </a:r>
          </a:p>
          <a:p>
            <a:pPr eaLnBrk="1" hangingPunct="1"/>
            <a:r>
              <a:rPr lang="sr-Latn-RS" altLang="sr-Latn-RS" sz="2400" dirty="0"/>
              <a:t>Polakiuria painless</a:t>
            </a:r>
          </a:p>
          <a:p>
            <a:pPr eaLnBrk="1" hangingPunct="1"/>
            <a:r>
              <a:rPr lang="sr-Latn-RS" altLang="sr-Latn-RS" sz="2400" dirty="0"/>
              <a:t>Recurrent cystitis - does not respond to antibiotics</a:t>
            </a:r>
          </a:p>
          <a:p>
            <a:pPr eaLnBrk="1" hangingPunct="1"/>
            <a:endParaRPr lang="sr-Latn-RS" altLang="sr-Latn-RS" sz="2400" dirty="0"/>
          </a:p>
          <a:p>
            <a:pPr eaLnBrk="1" hangingPunct="1"/>
            <a:r>
              <a:rPr lang="sr-Latn-RS" altLang="sr-Latn-RS" sz="2400" dirty="0"/>
              <a:t>Renal and suprapubic pain (rare)</a:t>
            </a:r>
          </a:p>
          <a:p>
            <a:pPr eaLnBrk="1" hangingPunct="1"/>
            <a:r>
              <a:rPr lang="sr-Latn-RS" altLang="sr-Latn-RS" sz="2400" dirty="0"/>
              <a:t>Fever (rare)</a:t>
            </a:r>
          </a:p>
          <a:p>
            <a:pPr eaLnBrk="1" hangingPunct="1"/>
            <a:r>
              <a:rPr lang="sr-Latn-RS" altLang="sr-Latn-RS" sz="2400" dirty="0"/>
              <a:t>Hemospermia (rare)</a:t>
            </a:r>
            <a:endParaRPr lang="sr-Latn-CS" altLang="sr-Latn-RS" sz="2400" dirty="0">
              <a:ea typeface="Arial Unicode MS" pitchFamily="34" charset="-128"/>
            </a:endParaRPr>
          </a:p>
          <a:p>
            <a:pPr eaLnBrk="1" hangingPunct="1"/>
            <a:endParaRPr lang="sr-Latn-CS" altLang="sr-Latn-RS" sz="2400" dirty="0">
              <a:solidFill>
                <a:srgbClr val="FF822D"/>
              </a:solidFill>
              <a:ea typeface="Arial Unicode MS" pitchFamily="34" charset="-128"/>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Title 1">
            <a:extLst>
              <a:ext uri="{FF2B5EF4-FFF2-40B4-BE49-F238E27FC236}">
                <a16:creationId xmlns:a16="http://schemas.microsoft.com/office/drawing/2014/main" id="{3A5B4843-992B-454B-B80B-87213206946E}"/>
              </a:ext>
            </a:extLst>
          </p:cNvPr>
          <p:cNvSpPr>
            <a:spLocks noGrp="1"/>
          </p:cNvSpPr>
          <p:nvPr>
            <p:ph type="title"/>
          </p:nvPr>
        </p:nvSpPr>
        <p:spPr/>
        <p:txBody>
          <a:bodyPr/>
          <a:lstStyle/>
          <a:p>
            <a:pPr eaLnBrk="1" hangingPunct="1"/>
            <a:r>
              <a:rPr lang="en-US" altLang="sr-Latn-RS" dirty="0">
                <a:solidFill>
                  <a:srgbClr val="164C6C"/>
                </a:solidFill>
              </a:rPr>
              <a:t>Diagnosis</a:t>
            </a:r>
            <a:r>
              <a:rPr lang="sr-Cyrl-CS" altLang="sr-Latn-RS" dirty="0">
                <a:solidFill>
                  <a:srgbClr val="164C6C"/>
                </a:solidFill>
              </a:rPr>
              <a:t> </a:t>
            </a:r>
            <a:endParaRPr lang="sr-Latn-CS" altLang="sr-Latn-RS" dirty="0">
              <a:solidFill>
                <a:srgbClr val="164C6C"/>
              </a:solidFill>
            </a:endParaRPr>
          </a:p>
        </p:txBody>
      </p:sp>
      <p:sp>
        <p:nvSpPr>
          <p:cNvPr id="3" name="Slide Number Placeholder 2">
            <a:extLst>
              <a:ext uri="{FF2B5EF4-FFF2-40B4-BE49-F238E27FC236}">
                <a16:creationId xmlns:a16="http://schemas.microsoft.com/office/drawing/2014/main" id="{4DB692C8-83C3-0230-FEF6-5B710D270C3E}"/>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6C13CC2-F4F1-4EC3-ABE7-CEE4BD71A670}" type="slidenum">
              <a:rPr lang="en-US" altLang="sr-Latn-RS">
                <a:solidFill>
                  <a:srgbClr val="164C6C"/>
                </a:solidFill>
                <a:latin typeface="Georgia" panose="02040502050405020303" pitchFamily="18" charset="0"/>
              </a:rPr>
              <a:pPr eaLnBrk="1" hangingPunct="1"/>
              <a:t>113</a:t>
            </a:fld>
            <a:endParaRPr lang="en-US" altLang="sr-Latn-RS">
              <a:solidFill>
                <a:srgbClr val="164C6C"/>
              </a:solidFill>
              <a:latin typeface="Georgia" panose="02040502050405020303" pitchFamily="18" charset="0"/>
            </a:endParaRPr>
          </a:p>
        </p:txBody>
      </p:sp>
      <p:pic>
        <p:nvPicPr>
          <p:cNvPr id="128004" name="Picture 6" descr="PPD%2Bpositive">
            <a:extLst>
              <a:ext uri="{FF2B5EF4-FFF2-40B4-BE49-F238E27FC236}">
                <a16:creationId xmlns:a16="http://schemas.microsoft.com/office/drawing/2014/main" id="{652B7921-C70A-772E-4D3E-3DCD12F95B6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13229" b="12065"/>
          <a:stretch>
            <a:fillRect/>
          </a:stretch>
        </p:blipFill>
        <p:spPr bwMode="auto">
          <a:xfrm>
            <a:off x="7404100" y="4114800"/>
            <a:ext cx="150495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05" name="Picture 11" descr="http://textbookofbacteriology.net/themicrobialworld/mtbcolonies.jpg">
            <a:extLst>
              <a:ext uri="{FF2B5EF4-FFF2-40B4-BE49-F238E27FC236}">
                <a16:creationId xmlns:a16="http://schemas.microsoft.com/office/drawing/2014/main" id="{EC816875-7E07-BBC4-D7B1-5554C81C63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99275" y="2743200"/>
            <a:ext cx="2016125" cy="117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06" name="Picture 13" descr="http://textbookofbacteriology.net/themicrobialworld/acid-fastbacilli.jpg">
            <a:extLst>
              <a:ext uri="{FF2B5EF4-FFF2-40B4-BE49-F238E27FC236}">
                <a16:creationId xmlns:a16="http://schemas.microsoft.com/office/drawing/2014/main" id="{9DFA564F-AA0C-296E-99DE-5DC39898146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99275" y="1371600"/>
            <a:ext cx="201612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ontent Placeholder 3">
            <a:extLst>
              <a:ext uri="{FF2B5EF4-FFF2-40B4-BE49-F238E27FC236}">
                <a16:creationId xmlns:a16="http://schemas.microsoft.com/office/drawing/2014/main" id="{13FBA983-932A-D6E0-48B9-31F91D66B9F5}"/>
              </a:ext>
            </a:extLst>
          </p:cNvPr>
          <p:cNvSpPr txBox="1">
            <a:spLocks/>
          </p:cNvSpPr>
          <p:nvPr/>
        </p:nvSpPr>
        <p:spPr>
          <a:xfrm>
            <a:off x="381000" y="1524000"/>
            <a:ext cx="8504238" cy="4572000"/>
          </a:xfrm>
          <a:prstGeom prst="rect">
            <a:avLst/>
          </a:prstGeom>
        </p:spPr>
        <p:txBody>
          <a:bodyPr>
            <a:normAutofit fontScale="70000" lnSpcReduction="20000"/>
          </a:bodyPr>
          <a:lstStyle/>
          <a:p>
            <a:pPr marL="274320" indent="-274320" fontAlgn="auto">
              <a:spcBef>
                <a:spcPct val="20000"/>
              </a:spcBef>
              <a:spcAft>
                <a:spcPts val="0"/>
              </a:spcAft>
              <a:buClr>
                <a:schemeClr val="accent1"/>
              </a:buClr>
              <a:buSzPct val="85000"/>
              <a:buFont typeface="Wingdings 2"/>
              <a:buChar char=""/>
              <a:defRPr/>
            </a:pPr>
            <a:r>
              <a:rPr lang="sr-Latn-RS" sz="2700" dirty="0">
                <a:latin typeface="+mn-lt"/>
              </a:rPr>
              <a:t>Urine</a:t>
            </a:r>
          </a:p>
          <a:p>
            <a:pPr marL="274320" indent="-274320" fontAlgn="auto">
              <a:spcBef>
                <a:spcPct val="20000"/>
              </a:spcBef>
              <a:spcAft>
                <a:spcPts val="0"/>
              </a:spcAft>
              <a:buClr>
                <a:schemeClr val="accent1"/>
              </a:buClr>
              <a:buSzPct val="85000"/>
              <a:buFont typeface="Wingdings 2"/>
              <a:buChar char=""/>
              <a:defRPr/>
            </a:pPr>
            <a:r>
              <a:rPr lang="sr-Latn-RS" sz="2700" dirty="0">
                <a:latin typeface="+mn-lt"/>
              </a:rPr>
              <a:t>Sterile pyuria, micro/macro hematuria</a:t>
            </a:r>
          </a:p>
          <a:p>
            <a:pPr marL="274320" indent="-274320" fontAlgn="auto">
              <a:spcBef>
                <a:spcPct val="20000"/>
              </a:spcBef>
              <a:spcAft>
                <a:spcPts val="0"/>
              </a:spcAft>
              <a:buClr>
                <a:schemeClr val="accent1"/>
              </a:buClr>
              <a:buSzPct val="85000"/>
              <a:buFont typeface="Wingdings 2"/>
              <a:buChar char=""/>
              <a:defRPr/>
            </a:pPr>
            <a:r>
              <a:rPr lang="sr-Latn-RS" sz="2700" dirty="0">
                <a:latin typeface="+mn-lt"/>
              </a:rPr>
              <a:t>Staining for acid-alcohol-resistant bacteria</a:t>
            </a:r>
          </a:p>
          <a:p>
            <a:pPr marL="274320" indent="-274320" fontAlgn="auto">
              <a:spcBef>
                <a:spcPct val="20000"/>
              </a:spcBef>
              <a:spcAft>
                <a:spcPts val="0"/>
              </a:spcAft>
              <a:buClr>
                <a:schemeClr val="accent1"/>
              </a:buClr>
              <a:buSzPct val="85000"/>
              <a:buFont typeface="Wingdings 2"/>
              <a:buChar char=""/>
              <a:defRPr/>
            </a:pPr>
            <a:r>
              <a:rPr lang="sr-Latn-RS" sz="2700" dirty="0">
                <a:latin typeface="+mn-lt"/>
              </a:rPr>
              <a:t>Cultures on Lowenstein-Jensen media</a:t>
            </a:r>
          </a:p>
          <a:p>
            <a:pPr marL="274320" indent="-274320" fontAlgn="auto">
              <a:spcBef>
                <a:spcPct val="20000"/>
              </a:spcBef>
              <a:spcAft>
                <a:spcPts val="0"/>
              </a:spcAft>
              <a:buClr>
                <a:schemeClr val="accent1"/>
              </a:buClr>
              <a:buSzPct val="85000"/>
              <a:buFont typeface="Wingdings 2"/>
              <a:buChar char=""/>
              <a:defRPr/>
            </a:pPr>
            <a:r>
              <a:rPr lang="sr-Latn-RS" sz="2700" dirty="0">
                <a:latin typeface="+mn-lt"/>
              </a:rPr>
              <a:t>At least 5 morning urines</a:t>
            </a:r>
          </a:p>
          <a:p>
            <a:pPr marL="274320" indent="-274320" fontAlgn="auto">
              <a:spcBef>
                <a:spcPct val="20000"/>
              </a:spcBef>
              <a:spcAft>
                <a:spcPts val="0"/>
              </a:spcAft>
              <a:buClr>
                <a:schemeClr val="accent1"/>
              </a:buClr>
              <a:buSzPct val="85000"/>
              <a:buFont typeface="Wingdings 2"/>
              <a:buChar char=""/>
              <a:defRPr/>
            </a:pPr>
            <a:r>
              <a:rPr lang="sr-Latn-RS" sz="2700" dirty="0">
                <a:latin typeface="+mn-lt"/>
              </a:rPr>
              <a:t>Polymerase chain reaction (DNA or rRNA)</a:t>
            </a:r>
          </a:p>
          <a:p>
            <a:pPr marL="274320" indent="-274320" fontAlgn="auto">
              <a:spcBef>
                <a:spcPct val="20000"/>
              </a:spcBef>
              <a:spcAft>
                <a:spcPts val="0"/>
              </a:spcAft>
              <a:buClr>
                <a:schemeClr val="accent1"/>
              </a:buClr>
              <a:buSzPct val="85000"/>
              <a:buFont typeface="Wingdings 2"/>
              <a:buChar char=""/>
              <a:defRPr/>
            </a:pPr>
            <a:r>
              <a:rPr lang="sr-Latn-RS" sz="2700" dirty="0">
                <a:latin typeface="+mn-lt"/>
              </a:rPr>
              <a:t>Tuberculin test (Mantoux test)</a:t>
            </a:r>
          </a:p>
          <a:p>
            <a:pPr marL="274320" indent="-274320" fontAlgn="auto">
              <a:spcBef>
                <a:spcPct val="20000"/>
              </a:spcBef>
              <a:spcAft>
                <a:spcPts val="0"/>
              </a:spcAft>
              <a:buClr>
                <a:schemeClr val="accent1"/>
              </a:buClr>
              <a:buSzPct val="85000"/>
              <a:buFont typeface="Wingdings 2"/>
              <a:buChar char=""/>
              <a:defRPr/>
            </a:pPr>
            <a:r>
              <a:rPr lang="sr-Latn-RS" sz="2700" dirty="0">
                <a:latin typeface="+mn-lt"/>
              </a:rPr>
              <a:t>Intradermal injection of PPD</a:t>
            </a:r>
          </a:p>
          <a:p>
            <a:pPr marL="274320" indent="-274320" fontAlgn="auto">
              <a:spcBef>
                <a:spcPct val="20000"/>
              </a:spcBef>
              <a:spcAft>
                <a:spcPts val="0"/>
              </a:spcAft>
              <a:buClr>
                <a:schemeClr val="accent1"/>
              </a:buClr>
              <a:buSzPct val="85000"/>
              <a:buFont typeface="Wingdings 2"/>
              <a:buChar char=""/>
              <a:defRPr/>
            </a:pPr>
            <a:r>
              <a:rPr lang="sr-Latn-RS" sz="2700" dirty="0">
                <a:latin typeface="+mn-lt"/>
              </a:rPr>
              <a:t>Tuberculin purified protein derivative</a:t>
            </a:r>
          </a:p>
          <a:p>
            <a:pPr marL="274320" indent="-274320" fontAlgn="auto">
              <a:spcBef>
                <a:spcPct val="20000"/>
              </a:spcBef>
              <a:spcAft>
                <a:spcPts val="0"/>
              </a:spcAft>
              <a:buClr>
                <a:schemeClr val="accent1"/>
              </a:buClr>
              <a:buSzPct val="85000"/>
              <a:buFont typeface="Wingdings 2"/>
              <a:buChar char=""/>
              <a:defRPr/>
            </a:pPr>
            <a:r>
              <a:rPr lang="sr-Latn-RS" sz="2700" dirty="0">
                <a:latin typeface="+mn-lt"/>
              </a:rPr>
              <a:t>Inflammatory reaction-maximum 48-72 h</a:t>
            </a:r>
          </a:p>
          <a:p>
            <a:pPr marL="274320" indent="-274320" fontAlgn="auto">
              <a:spcBef>
                <a:spcPct val="20000"/>
              </a:spcBef>
              <a:spcAft>
                <a:spcPts val="0"/>
              </a:spcAft>
              <a:buClr>
                <a:schemeClr val="accent1"/>
              </a:buClr>
              <a:buSzPct val="85000"/>
              <a:buFont typeface="Wingdings 2"/>
              <a:buChar char=""/>
              <a:defRPr/>
            </a:pPr>
            <a:r>
              <a:rPr lang="sr-Latn-RS" sz="2700" dirty="0">
                <a:latin typeface="+mn-lt"/>
              </a:rPr>
              <a:t>Central induration surrounded by erythema</a:t>
            </a:r>
          </a:p>
          <a:p>
            <a:pPr marL="274320" indent="-274320" fontAlgn="auto">
              <a:spcBef>
                <a:spcPct val="20000"/>
              </a:spcBef>
              <a:spcAft>
                <a:spcPts val="0"/>
              </a:spcAft>
              <a:buClr>
                <a:schemeClr val="accent1"/>
              </a:buClr>
              <a:buSzPct val="85000"/>
              <a:buFont typeface="Wingdings 2"/>
              <a:buChar char=""/>
              <a:defRPr/>
            </a:pPr>
            <a:endParaRPr lang="sr-Latn-RS" sz="2700" dirty="0">
              <a:latin typeface="+mn-lt"/>
            </a:endParaRPr>
          </a:p>
          <a:p>
            <a:pPr marL="274320" indent="-274320" fontAlgn="auto">
              <a:spcBef>
                <a:spcPct val="20000"/>
              </a:spcBef>
              <a:spcAft>
                <a:spcPts val="0"/>
              </a:spcAft>
              <a:buClr>
                <a:schemeClr val="accent1"/>
              </a:buClr>
              <a:buSzPct val="85000"/>
              <a:buFont typeface="Wingdings 2"/>
              <a:buChar char=""/>
              <a:defRPr/>
            </a:pPr>
            <a:r>
              <a:rPr lang="sr-Latn-RS" sz="2700" dirty="0">
                <a:latin typeface="+mn-lt"/>
              </a:rPr>
              <a:t>A positive reaction indicates that the person was infected, </a:t>
            </a:r>
            <a:endParaRPr lang="en-US" sz="2700" dirty="0">
              <a:latin typeface="+mn-lt"/>
            </a:endParaRPr>
          </a:p>
          <a:p>
            <a:pPr marL="274320" indent="-274320" fontAlgn="auto">
              <a:spcBef>
                <a:spcPct val="20000"/>
              </a:spcBef>
              <a:spcAft>
                <a:spcPts val="0"/>
              </a:spcAft>
              <a:buClr>
                <a:schemeClr val="accent1"/>
              </a:buClr>
              <a:buSzPct val="85000"/>
              <a:buFont typeface="Wingdings 2"/>
              <a:buChar char=""/>
              <a:defRPr/>
            </a:pPr>
            <a:r>
              <a:rPr lang="sr-Latn-RS" sz="2700" dirty="0">
                <a:latin typeface="+mn-lt"/>
              </a:rPr>
              <a:t>but not that they have active TB or that the symptoms are tuberculous in nature</a:t>
            </a:r>
            <a:endParaRPr lang="sr-Cyrl-CS" sz="2700" dirty="0">
              <a:latin typeface="+mn-lt"/>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itle 1">
            <a:extLst>
              <a:ext uri="{FF2B5EF4-FFF2-40B4-BE49-F238E27FC236}">
                <a16:creationId xmlns:a16="http://schemas.microsoft.com/office/drawing/2014/main" id="{354D7686-F7E5-734D-5A98-45AA68619700}"/>
              </a:ext>
            </a:extLst>
          </p:cNvPr>
          <p:cNvSpPr>
            <a:spLocks noGrp="1"/>
          </p:cNvSpPr>
          <p:nvPr>
            <p:ph type="title"/>
          </p:nvPr>
        </p:nvSpPr>
        <p:spPr/>
        <p:txBody>
          <a:bodyPr/>
          <a:lstStyle/>
          <a:p>
            <a:pPr eaLnBrk="1" hangingPunct="1"/>
            <a:r>
              <a:rPr lang="sr-Latn-RS" altLang="sr-Latn-RS" dirty="0">
                <a:solidFill>
                  <a:srgbClr val="164C6C"/>
                </a:solidFill>
              </a:rPr>
              <a:t>Radiological studies</a:t>
            </a:r>
            <a:endParaRPr lang="sr-Latn-CS" altLang="sr-Latn-RS" dirty="0">
              <a:solidFill>
                <a:srgbClr val="164C6C"/>
              </a:solidFill>
            </a:endParaRPr>
          </a:p>
        </p:txBody>
      </p:sp>
      <p:sp>
        <p:nvSpPr>
          <p:cNvPr id="3" name="Slide Number Placeholder 2">
            <a:extLst>
              <a:ext uri="{FF2B5EF4-FFF2-40B4-BE49-F238E27FC236}">
                <a16:creationId xmlns:a16="http://schemas.microsoft.com/office/drawing/2014/main" id="{7B05CBFB-D4B2-4CE1-AE40-0AE836BE70CC}"/>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E066D31-D6EA-4B7B-A0B6-692B78CB4A44}" type="slidenum">
              <a:rPr lang="en-US" altLang="sr-Latn-RS">
                <a:solidFill>
                  <a:srgbClr val="164C6C"/>
                </a:solidFill>
                <a:latin typeface="Georgia" panose="02040502050405020303" pitchFamily="18" charset="0"/>
              </a:rPr>
              <a:pPr eaLnBrk="1" hangingPunct="1"/>
              <a:t>114</a:t>
            </a:fld>
            <a:endParaRPr lang="en-US" altLang="sr-Latn-RS">
              <a:solidFill>
                <a:srgbClr val="164C6C"/>
              </a:solidFill>
              <a:latin typeface="Georgia" panose="02040502050405020303" pitchFamily="18" charset="0"/>
            </a:endParaRPr>
          </a:p>
        </p:txBody>
      </p:sp>
      <p:sp>
        <p:nvSpPr>
          <p:cNvPr id="129028" name="Content Placeholder 3">
            <a:extLst>
              <a:ext uri="{FF2B5EF4-FFF2-40B4-BE49-F238E27FC236}">
                <a16:creationId xmlns:a16="http://schemas.microsoft.com/office/drawing/2014/main" id="{A0DF46E1-ED13-CE54-9496-9540F48AEA49}"/>
              </a:ext>
            </a:extLst>
          </p:cNvPr>
          <p:cNvSpPr>
            <a:spLocks noGrp="1"/>
          </p:cNvSpPr>
          <p:nvPr>
            <p:ph sz="quarter" idx="1"/>
          </p:nvPr>
        </p:nvSpPr>
        <p:spPr>
          <a:xfrm>
            <a:off x="301625" y="1527175"/>
            <a:ext cx="8504238" cy="4572000"/>
          </a:xfrm>
        </p:spPr>
        <p:txBody>
          <a:bodyPr/>
          <a:lstStyle/>
          <a:p>
            <a:pPr eaLnBrk="1" hangingPunct="1"/>
            <a:r>
              <a:rPr lang="en-US" altLang="sr-Latn-RS" dirty="0"/>
              <a:t>Native </a:t>
            </a:r>
            <a:r>
              <a:rPr lang="en-US" altLang="sr-Latn-RS" dirty="0" err="1"/>
              <a:t>uro</a:t>
            </a:r>
            <a:r>
              <a:rPr lang="en-US" altLang="sr-Latn-RS" dirty="0"/>
              <a:t> tract</a:t>
            </a:r>
          </a:p>
          <a:p>
            <a:pPr eaLnBrk="1" hangingPunct="1"/>
            <a:r>
              <a:rPr lang="en-US" altLang="sr-Latn-RS" dirty="0"/>
              <a:t>Calcifications in the kidney area</a:t>
            </a:r>
          </a:p>
          <a:p>
            <a:pPr eaLnBrk="1" hangingPunct="1"/>
            <a:r>
              <a:rPr lang="en-US" altLang="sr-Latn-RS" dirty="0"/>
              <a:t>Irregular, larger, of lower intensity</a:t>
            </a:r>
            <a:endParaRPr lang="sr-Latn-CS" altLang="sr-Latn-RS" dirty="0"/>
          </a:p>
        </p:txBody>
      </p:sp>
      <p:pic>
        <p:nvPicPr>
          <p:cNvPr id="129029" name="Picture 4" descr="f021003">
            <a:extLst>
              <a:ext uri="{FF2B5EF4-FFF2-40B4-BE49-F238E27FC236}">
                <a16:creationId xmlns:a16="http://schemas.microsoft.com/office/drawing/2014/main" id="{22EC0E11-8FED-34FC-273A-046189ACA98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625" y="2895600"/>
            <a:ext cx="2771775" cy="287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30" name="Picture 5" descr="f021004">
            <a:extLst>
              <a:ext uri="{FF2B5EF4-FFF2-40B4-BE49-F238E27FC236}">
                <a16:creationId xmlns:a16="http://schemas.microsoft.com/office/drawing/2014/main" id="{8A664E65-3154-4502-A77A-52E2BC7086E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0" y="2895600"/>
            <a:ext cx="2771775" cy="290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31" name="Picture 1036" descr="PICT0026m">
            <a:extLst>
              <a:ext uri="{FF2B5EF4-FFF2-40B4-BE49-F238E27FC236}">
                <a16:creationId xmlns:a16="http://schemas.microsoft.com/office/drawing/2014/main" id="{74E0B77A-5412-25B9-02C7-39847A88BD4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4600" y="2849563"/>
            <a:ext cx="2447925" cy="289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9032" name="Rectangle 3">
            <a:extLst>
              <a:ext uri="{FF2B5EF4-FFF2-40B4-BE49-F238E27FC236}">
                <a16:creationId xmlns:a16="http://schemas.microsoft.com/office/drawing/2014/main" id="{56BE4959-FA8F-8C6E-38E3-5C87802438F6}"/>
              </a:ext>
            </a:extLst>
          </p:cNvPr>
          <p:cNvSpPr txBox="1">
            <a:spLocks noChangeArrowheads="1"/>
          </p:cNvSpPr>
          <p:nvPr/>
        </p:nvSpPr>
        <p:spPr bwMode="auto">
          <a:xfrm>
            <a:off x="381000" y="5715000"/>
            <a:ext cx="3132138"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chemeClr val="accent1"/>
              </a:buClr>
              <a:buSzPct val="85000"/>
            </a:pPr>
            <a:r>
              <a:rPr lang="en-US" altLang="sr-Latn-RS" sz="2000" dirty="0">
                <a:latin typeface="Georgia" panose="02040502050405020303" pitchFamily="18" charset="0"/>
              </a:rPr>
              <a:t>Moderate calcifications of both kidneys</a:t>
            </a:r>
          </a:p>
        </p:txBody>
      </p:sp>
      <p:sp>
        <p:nvSpPr>
          <p:cNvPr id="129033" name="Rectangle 1037">
            <a:extLst>
              <a:ext uri="{FF2B5EF4-FFF2-40B4-BE49-F238E27FC236}">
                <a16:creationId xmlns:a16="http://schemas.microsoft.com/office/drawing/2014/main" id="{70F30574-0851-76D8-9591-5ED76E628B25}"/>
              </a:ext>
            </a:extLst>
          </p:cNvPr>
          <p:cNvSpPr>
            <a:spLocks noChangeArrowheads="1"/>
          </p:cNvSpPr>
          <p:nvPr/>
        </p:nvSpPr>
        <p:spPr bwMode="auto">
          <a:xfrm>
            <a:off x="5226503" y="5768975"/>
            <a:ext cx="282801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sr-Latn-RS" sz="2000" dirty="0">
                <a:latin typeface="Georgia" panose="02040502050405020303" pitchFamily="18" charset="0"/>
              </a:rPr>
              <a:t>Extensive calcifications</a:t>
            </a:r>
          </a:p>
          <a:p>
            <a:pPr algn="ctr" eaLnBrk="1" hangingPunct="1"/>
            <a:r>
              <a:rPr lang="en-US" altLang="sr-Latn-RS" sz="2000" dirty="0">
                <a:latin typeface="Georgia" panose="02040502050405020303" pitchFamily="18" charset="0"/>
              </a:rPr>
              <a:t>Right and left kidney</a:t>
            </a: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Title 1">
            <a:extLst>
              <a:ext uri="{FF2B5EF4-FFF2-40B4-BE49-F238E27FC236}">
                <a16:creationId xmlns:a16="http://schemas.microsoft.com/office/drawing/2014/main" id="{9E588C64-4999-CD49-BBE1-BAAC6DA92249}"/>
              </a:ext>
            </a:extLst>
          </p:cNvPr>
          <p:cNvSpPr>
            <a:spLocks noGrp="1"/>
          </p:cNvSpPr>
          <p:nvPr>
            <p:ph type="title"/>
          </p:nvPr>
        </p:nvSpPr>
        <p:spPr/>
        <p:txBody>
          <a:bodyPr/>
          <a:lstStyle/>
          <a:p>
            <a:pPr eaLnBrk="1" hangingPunct="1"/>
            <a:r>
              <a:rPr lang="sr-Latn-RS" altLang="sr-Latn-RS" dirty="0">
                <a:solidFill>
                  <a:srgbClr val="164C6C"/>
                </a:solidFill>
              </a:rPr>
              <a:t>i.v. Urography</a:t>
            </a:r>
            <a:endParaRPr lang="sr-Latn-CS" altLang="sr-Latn-RS" dirty="0">
              <a:solidFill>
                <a:srgbClr val="164C6C"/>
              </a:solidFill>
            </a:endParaRPr>
          </a:p>
        </p:txBody>
      </p:sp>
      <p:sp>
        <p:nvSpPr>
          <p:cNvPr id="3" name="Slide Number Placeholder 2">
            <a:extLst>
              <a:ext uri="{FF2B5EF4-FFF2-40B4-BE49-F238E27FC236}">
                <a16:creationId xmlns:a16="http://schemas.microsoft.com/office/drawing/2014/main" id="{E4DC0B09-D82F-8096-8429-25B4B249E5DE}"/>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9BCA466-2F7B-4CB9-8B24-608ACF0FF9F9}" type="slidenum">
              <a:rPr lang="en-US" altLang="sr-Latn-RS">
                <a:solidFill>
                  <a:srgbClr val="164C6C"/>
                </a:solidFill>
                <a:latin typeface="Georgia" panose="02040502050405020303" pitchFamily="18" charset="0"/>
              </a:rPr>
              <a:pPr eaLnBrk="1" hangingPunct="1"/>
              <a:t>115</a:t>
            </a:fld>
            <a:endParaRPr lang="en-US" altLang="sr-Latn-RS">
              <a:solidFill>
                <a:srgbClr val="164C6C"/>
              </a:solidFill>
              <a:latin typeface="Georgia" panose="02040502050405020303" pitchFamily="18" charset="0"/>
            </a:endParaRPr>
          </a:p>
        </p:txBody>
      </p:sp>
      <p:sp>
        <p:nvSpPr>
          <p:cNvPr id="130052" name="Content Placeholder 3">
            <a:extLst>
              <a:ext uri="{FF2B5EF4-FFF2-40B4-BE49-F238E27FC236}">
                <a16:creationId xmlns:a16="http://schemas.microsoft.com/office/drawing/2014/main" id="{40D040CA-6D99-D5AE-E724-3BD61A64E226}"/>
              </a:ext>
            </a:extLst>
          </p:cNvPr>
          <p:cNvSpPr>
            <a:spLocks noGrp="1"/>
          </p:cNvSpPr>
          <p:nvPr>
            <p:ph sz="quarter" idx="1"/>
          </p:nvPr>
        </p:nvSpPr>
        <p:spPr>
          <a:xfrm>
            <a:off x="301625" y="1527175"/>
            <a:ext cx="8504238" cy="4572000"/>
          </a:xfrm>
        </p:spPr>
        <p:txBody>
          <a:bodyPr/>
          <a:lstStyle/>
          <a:p>
            <a:pPr eaLnBrk="1" hangingPunct="1"/>
            <a:r>
              <a:rPr lang="en-US" altLang="sr-Latn-RS" dirty="0"/>
              <a:t>The method of choice for early changes</a:t>
            </a:r>
          </a:p>
          <a:p>
            <a:pPr eaLnBrk="1" hangingPunct="1"/>
            <a:r>
              <a:rPr lang="en-US" altLang="sr-Latn-RS" dirty="0"/>
              <a:t>Moth erosion of the calyx</a:t>
            </a:r>
          </a:p>
          <a:p>
            <a:pPr eaLnBrk="1" hangingPunct="1"/>
            <a:r>
              <a:rPr lang="en-US" altLang="sr-Latn-RS" dirty="0"/>
              <a:t>Contrast penetration into the parenchyma</a:t>
            </a:r>
          </a:p>
          <a:p>
            <a:pPr eaLnBrk="1" hangingPunct="1"/>
            <a:r>
              <a:rPr lang="en-US" altLang="sr-Latn-RS" dirty="0"/>
              <a:t>Calyx elongation</a:t>
            </a:r>
          </a:p>
          <a:p>
            <a:pPr eaLnBrk="1" hangingPunct="1"/>
            <a:r>
              <a:rPr lang="en-US" altLang="sr-Latn-RS" dirty="0"/>
              <a:t>Cavitation in the parenchyma</a:t>
            </a:r>
            <a:endParaRPr lang="sr-Latn-CS" altLang="sr-Latn-RS" dirty="0"/>
          </a:p>
        </p:txBody>
      </p:sp>
      <p:pic>
        <p:nvPicPr>
          <p:cNvPr id="130053" name="Picture 5" descr="f021006">
            <a:extLst>
              <a:ext uri="{FF2B5EF4-FFF2-40B4-BE49-F238E27FC236}">
                <a16:creationId xmlns:a16="http://schemas.microsoft.com/office/drawing/2014/main" id="{AEA1B829-DE2B-1B69-44B1-324DDF21943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663" y="4191000"/>
            <a:ext cx="3132137"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0054" name="Picture 2">
            <a:extLst>
              <a:ext uri="{FF2B5EF4-FFF2-40B4-BE49-F238E27FC236}">
                <a16:creationId xmlns:a16="http://schemas.microsoft.com/office/drawing/2014/main" id="{C5C45C56-BE67-9ECF-A633-C99035601B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2200" y="1360488"/>
            <a:ext cx="2627313" cy="2792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0055" name="Picture 3" descr="tb-i3m">
            <a:extLst>
              <a:ext uri="{FF2B5EF4-FFF2-40B4-BE49-F238E27FC236}">
                <a16:creationId xmlns:a16="http://schemas.microsoft.com/office/drawing/2014/main" id="{BB4E69B2-F074-B6E6-2328-E9BB1E38F0C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2200" y="4267200"/>
            <a:ext cx="2627313" cy="209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0056" name="Picture 4" descr="new%20pics%20051m">
            <a:extLst>
              <a:ext uri="{FF2B5EF4-FFF2-40B4-BE49-F238E27FC236}">
                <a16:creationId xmlns:a16="http://schemas.microsoft.com/office/drawing/2014/main" id="{7E382F56-C124-9269-3BD2-79EF1AD024E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29000" y="4151313"/>
            <a:ext cx="2592388"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0057" name="Line 6">
            <a:extLst>
              <a:ext uri="{FF2B5EF4-FFF2-40B4-BE49-F238E27FC236}">
                <a16:creationId xmlns:a16="http://schemas.microsoft.com/office/drawing/2014/main" id="{05D2565A-AEDF-CC2A-802D-A5C5E5D428FD}"/>
              </a:ext>
            </a:extLst>
          </p:cNvPr>
          <p:cNvSpPr>
            <a:spLocks noChangeShapeType="1"/>
          </p:cNvSpPr>
          <p:nvPr/>
        </p:nvSpPr>
        <p:spPr bwMode="auto">
          <a:xfrm flipV="1">
            <a:off x="8001000" y="5410200"/>
            <a:ext cx="76200" cy="4572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sr-Latn-RS"/>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Title 1">
            <a:extLst>
              <a:ext uri="{FF2B5EF4-FFF2-40B4-BE49-F238E27FC236}">
                <a16:creationId xmlns:a16="http://schemas.microsoft.com/office/drawing/2014/main" id="{6B8F4B89-532B-2067-1D93-030FA5DBCB21}"/>
              </a:ext>
            </a:extLst>
          </p:cNvPr>
          <p:cNvSpPr>
            <a:spLocks noGrp="1"/>
          </p:cNvSpPr>
          <p:nvPr>
            <p:ph type="title"/>
          </p:nvPr>
        </p:nvSpPr>
        <p:spPr/>
        <p:txBody>
          <a:bodyPr/>
          <a:lstStyle/>
          <a:p>
            <a:pPr eaLnBrk="1" hangingPunct="1"/>
            <a:r>
              <a:rPr lang="sr-Latn-RS" altLang="sr-Latn-RS" dirty="0">
                <a:solidFill>
                  <a:srgbClr val="164C6C"/>
                </a:solidFill>
              </a:rPr>
              <a:t>i.v. Urography</a:t>
            </a:r>
            <a:endParaRPr lang="sr-Latn-CS" altLang="sr-Latn-RS" dirty="0">
              <a:solidFill>
                <a:srgbClr val="164C6C"/>
              </a:solidFill>
            </a:endParaRPr>
          </a:p>
        </p:txBody>
      </p:sp>
      <p:sp>
        <p:nvSpPr>
          <p:cNvPr id="3" name="Slide Number Placeholder 2">
            <a:extLst>
              <a:ext uri="{FF2B5EF4-FFF2-40B4-BE49-F238E27FC236}">
                <a16:creationId xmlns:a16="http://schemas.microsoft.com/office/drawing/2014/main" id="{0A65A278-C954-8FD9-080D-95094DF6428F}"/>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858D89C-82C9-4022-A2B5-CFA35954F748}" type="slidenum">
              <a:rPr lang="en-US" altLang="sr-Latn-RS">
                <a:solidFill>
                  <a:srgbClr val="164C6C"/>
                </a:solidFill>
                <a:latin typeface="Georgia" panose="02040502050405020303" pitchFamily="18" charset="0"/>
              </a:rPr>
              <a:pPr eaLnBrk="1" hangingPunct="1"/>
              <a:t>116</a:t>
            </a:fld>
            <a:endParaRPr lang="en-US" altLang="sr-Latn-RS">
              <a:solidFill>
                <a:srgbClr val="164C6C"/>
              </a:solidFill>
              <a:latin typeface="Georgia" panose="02040502050405020303" pitchFamily="18" charset="0"/>
            </a:endParaRPr>
          </a:p>
        </p:txBody>
      </p:sp>
      <p:sp>
        <p:nvSpPr>
          <p:cNvPr id="131076" name="Content Placeholder 3">
            <a:extLst>
              <a:ext uri="{FF2B5EF4-FFF2-40B4-BE49-F238E27FC236}">
                <a16:creationId xmlns:a16="http://schemas.microsoft.com/office/drawing/2014/main" id="{8FFD0B72-2BA8-5C0F-6136-795AF0146DE3}"/>
              </a:ext>
            </a:extLst>
          </p:cNvPr>
          <p:cNvSpPr>
            <a:spLocks noGrp="1"/>
          </p:cNvSpPr>
          <p:nvPr>
            <p:ph sz="quarter" idx="1"/>
          </p:nvPr>
        </p:nvSpPr>
        <p:spPr>
          <a:xfrm>
            <a:off x="444699" y="1424587"/>
            <a:ext cx="8504238" cy="4572000"/>
          </a:xfrm>
        </p:spPr>
        <p:txBody>
          <a:bodyPr/>
          <a:lstStyle/>
          <a:p>
            <a:pPr eaLnBrk="1" hangingPunct="1"/>
            <a:r>
              <a:rPr lang="en-US" altLang="sr-Latn-RS" sz="2000" dirty="0"/>
              <a:t>Advanced stage</a:t>
            </a:r>
          </a:p>
          <a:p>
            <a:pPr eaLnBrk="1" hangingPunct="1"/>
            <a:r>
              <a:rPr lang="en-US" altLang="sr-Latn-RS" sz="2000" dirty="0"/>
              <a:t>Fibrosis and occlusion of the calyx - amputation</a:t>
            </a:r>
          </a:p>
          <a:p>
            <a:pPr eaLnBrk="1" hangingPunct="1"/>
            <a:r>
              <a:rPr lang="en-US" altLang="sr-Latn-RS" sz="2000" dirty="0"/>
              <a:t>Ureteral strictures</a:t>
            </a:r>
          </a:p>
          <a:p>
            <a:pPr eaLnBrk="1" hangingPunct="1"/>
            <a:r>
              <a:rPr lang="en-US" altLang="sr-Latn-RS" sz="2000" dirty="0"/>
              <a:t>Dilatation above the fibrous ureter</a:t>
            </a:r>
          </a:p>
          <a:p>
            <a:pPr eaLnBrk="1" hangingPunct="1"/>
            <a:r>
              <a:rPr lang="en-US" altLang="sr-Latn-RS" sz="2000" dirty="0"/>
              <a:t>Small, contractile "ping-pong" bladder</a:t>
            </a:r>
            <a:endParaRPr lang="sr-Latn-CS" altLang="sr-Latn-RS" sz="2000" dirty="0"/>
          </a:p>
        </p:txBody>
      </p:sp>
      <p:pic>
        <p:nvPicPr>
          <p:cNvPr id="131077" name="Picture 11" descr="f021009">
            <a:extLst>
              <a:ext uri="{FF2B5EF4-FFF2-40B4-BE49-F238E27FC236}">
                <a16:creationId xmlns:a16="http://schemas.microsoft.com/office/drawing/2014/main" id="{91794BA9-1A8B-92A9-BF07-44020D9B892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16325" y="3621088"/>
            <a:ext cx="2052638" cy="2703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1078" name="Picture 13" descr="f021012">
            <a:extLst>
              <a:ext uri="{FF2B5EF4-FFF2-40B4-BE49-F238E27FC236}">
                <a16:creationId xmlns:a16="http://schemas.microsoft.com/office/drawing/2014/main" id="{6FC2931E-ECF6-E6EE-95A4-3016AF1D53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6363" y="3681413"/>
            <a:ext cx="2052637" cy="264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1079" name="Picture 14" descr="nic_k251_327">
            <a:extLst>
              <a:ext uri="{FF2B5EF4-FFF2-40B4-BE49-F238E27FC236}">
                <a16:creationId xmlns:a16="http://schemas.microsoft.com/office/drawing/2014/main" id="{D01F1498-48EF-FC43-4DDE-D6F5CC1096E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77000" y="1447800"/>
            <a:ext cx="2454275" cy="280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1080" name="Picture 18" descr="Figure 3: IVU showing multiple infundibular stenosis of the left kidney">
            <a:extLst>
              <a:ext uri="{FF2B5EF4-FFF2-40B4-BE49-F238E27FC236}">
                <a16:creationId xmlns:a16="http://schemas.microsoft.com/office/drawing/2014/main" id="{EAEC52D0-3BE1-8A26-6EB4-0B021BC7C0A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6226" r="6618"/>
          <a:stretch>
            <a:fillRect/>
          </a:stretch>
        </p:blipFill>
        <p:spPr bwMode="auto">
          <a:xfrm>
            <a:off x="6538913" y="4343400"/>
            <a:ext cx="2376487" cy="191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1081" name="Line 15">
            <a:extLst>
              <a:ext uri="{FF2B5EF4-FFF2-40B4-BE49-F238E27FC236}">
                <a16:creationId xmlns:a16="http://schemas.microsoft.com/office/drawing/2014/main" id="{E86F6F8D-C748-2C4D-4616-2531C08E3B9F}"/>
              </a:ext>
            </a:extLst>
          </p:cNvPr>
          <p:cNvSpPr>
            <a:spLocks noChangeShapeType="1"/>
          </p:cNvSpPr>
          <p:nvPr/>
        </p:nvSpPr>
        <p:spPr bwMode="auto">
          <a:xfrm flipH="1" flipV="1">
            <a:off x="7239000" y="2438400"/>
            <a:ext cx="304800" cy="762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sr-Latn-RS"/>
          </a:p>
        </p:txBody>
      </p:sp>
      <p:sp>
        <p:nvSpPr>
          <p:cNvPr id="131082" name="Line 16">
            <a:extLst>
              <a:ext uri="{FF2B5EF4-FFF2-40B4-BE49-F238E27FC236}">
                <a16:creationId xmlns:a16="http://schemas.microsoft.com/office/drawing/2014/main" id="{9C9823F8-F102-A654-F9D6-FE7228F806A3}"/>
              </a:ext>
            </a:extLst>
          </p:cNvPr>
          <p:cNvSpPr>
            <a:spLocks noChangeShapeType="1"/>
          </p:cNvSpPr>
          <p:nvPr/>
        </p:nvSpPr>
        <p:spPr bwMode="auto">
          <a:xfrm flipH="1">
            <a:off x="8610600" y="2514600"/>
            <a:ext cx="228600" cy="1524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sr-Latn-RS"/>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Title 1">
            <a:extLst>
              <a:ext uri="{FF2B5EF4-FFF2-40B4-BE49-F238E27FC236}">
                <a16:creationId xmlns:a16="http://schemas.microsoft.com/office/drawing/2014/main" id="{7DBCFCB9-ABBE-E53F-C1BE-7C9F3A063737}"/>
              </a:ext>
            </a:extLst>
          </p:cNvPr>
          <p:cNvSpPr>
            <a:spLocks noGrp="1"/>
          </p:cNvSpPr>
          <p:nvPr>
            <p:ph type="title"/>
          </p:nvPr>
        </p:nvSpPr>
        <p:spPr/>
        <p:txBody>
          <a:bodyPr/>
          <a:lstStyle/>
          <a:p>
            <a:pPr eaLnBrk="1" hangingPunct="1"/>
            <a:r>
              <a:rPr lang="sr-Latn-RS" altLang="sr-Latn-RS" sz="2800" dirty="0">
                <a:solidFill>
                  <a:srgbClr val="164C6C"/>
                </a:solidFill>
              </a:rPr>
              <a:t>Retrograde, antegrade ureteropyelography</a:t>
            </a:r>
            <a:endParaRPr lang="sr-Latn-CS" altLang="sr-Latn-RS" sz="2800" dirty="0">
              <a:solidFill>
                <a:srgbClr val="164C6C"/>
              </a:solidFill>
            </a:endParaRPr>
          </a:p>
        </p:txBody>
      </p:sp>
      <p:sp>
        <p:nvSpPr>
          <p:cNvPr id="3" name="Slide Number Placeholder 2">
            <a:extLst>
              <a:ext uri="{FF2B5EF4-FFF2-40B4-BE49-F238E27FC236}">
                <a16:creationId xmlns:a16="http://schemas.microsoft.com/office/drawing/2014/main" id="{23B5FA93-34B2-08EB-9D0A-20D9DDE566CB}"/>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E6D3FFF-34E5-4410-A92A-C35F25B7D6A6}" type="slidenum">
              <a:rPr lang="en-US" altLang="sr-Latn-RS">
                <a:solidFill>
                  <a:srgbClr val="164C6C"/>
                </a:solidFill>
                <a:latin typeface="Georgia" panose="02040502050405020303" pitchFamily="18" charset="0"/>
              </a:rPr>
              <a:pPr eaLnBrk="1" hangingPunct="1"/>
              <a:t>117</a:t>
            </a:fld>
            <a:endParaRPr lang="en-US" altLang="sr-Latn-RS">
              <a:solidFill>
                <a:srgbClr val="164C6C"/>
              </a:solidFill>
              <a:latin typeface="Georgia" panose="02040502050405020303" pitchFamily="18" charset="0"/>
            </a:endParaRPr>
          </a:p>
        </p:txBody>
      </p:sp>
      <p:sp>
        <p:nvSpPr>
          <p:cNvPr id="132100" name="Content Placeholder 3">
            <a:extLst>
              <a:ext uri="{FF2B5EF4-FFF2-40B4-BE49-F238E27FC236}">
                <a16:creationId xmlns:a16="http://schemas.microsoft.com/office/drawing/2014/main" id="{004A917B-77AC-6DAE-6866-A6C2E1451EEE}"/>
              </a:ext>
            </a:extLst>
          </p:cNvPr>
          <p:cNvSpPr>
            <a:spLocks noGrp="1"/>
          </p:cNvSpPr>
          <p:nvPr>
            <p:ph sz="quarter" idx="1"/>
          </p:nvPr>
        </p:nvSpPr>
        <p:spPr>
          <a:xfrm>
            <a:off x="301625" y="1527175"/>
            <a:ext cx="8504238" cy="4572000"/>
          </a:xfrm>
        </p:spPr>
        <p:txBody>
          <a:bodyPr/>
          <a:lstStyle/>
          <a:p>
            <a:pPr eaLnBrk="1" hangingPunct="1"/>
            <a:r>
              <a:rPr lang="sr-Latn-RS" altLang="sr-Latn-RS" sz="2400" dirty="0"/>
              <a:t>Strictures and dilatations</a:t>
            </a:r>
            <a:endParaRPr lang="sr-Latn-CS" altLang="sr-Latn-RS" sz="2400" dirty="0"/>
          </a:p>
        </p:txBody>
      </p:sp>
      <p:pic>
        <p:nvPicPr>
          <p:cNvPr id="132101" name="Picture 4" descr="f021011">
            <a:extLst>
              <a:ext uri="{FF2B5EF4-FFF2-40B4-BE49-F238E27FC236}">
                <a16:creationId xmlns:a16="http://schemas.microsoft.com/office/drawing/2014/main" id="{A400CAEA-B6D0-EBBB-21F3-A899E381F31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6600" y="2133600"/>
            <a:ext cx="264795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2102" name="Picture 5" descr="f021007">
            <a:extLst>
              <a:ext uri="{FF2B5EF4-FFF2-40B4-BE49-F238E27FC236}">
                <a16:creationId xmlns:a16="http://schemas.microsoft.com/office/drawing/2014/main" id="{D2591FA4-573C-C3A3-712B-CB115F43FB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2200" y="2133600"/>
            <a:ext cx="2408238"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2103" name="Picture 8" descr="f021008">
            <a:extLst>
              <a:ext uri="{FF2B5EF4-FFF2-40B4-BE49-F238E27FC236}">
                <a16:creationId xmlns:a16="http://schemas.microsoft.com/office/drawing/2014/main" id="{563C7FAA-4B11-09DE-71AB-75B53169E32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2133600"/>
            <a:ext cx="2519363"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2104" name="TextBox 6">
            <a:extLst>
              <a:ext uri="{FF2B5EF4-FFF2-40B4-BE49-F238E27FC236}">
                <a16:creationId xmlns:a16="http://schemas.microsoft.com/office/drawing/2014/main" id="{991C93C4-8CB8-8093-2755-E8F39A3A5868}"/>
              </a:ext>
            </a:extLst>
          </p:cNvPr>
          <p:cNvSpPr txBox="1">
            <a:spLocks noChangeArrowheads="1"/>
          </p:cNvSpPr>
          <p:nvPr/>
        </p:nvSpPr>
        <p:spPr bwMode="auto">
          <a:xfrm>
            <a:off x="3810000" y="5867400"/>
            <a:ext cx="21383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sr-Latn-RS" altLang="sr-Latn-RS" b="1" dirty="0">
                <a:latin typeface="Georgia" panose="02040502050405020303" pitchFamily="18" charset="0"/>
              </a:rPr>
              <a:t>white labor sign</a:t>
            </a:r>
            <a:endParaRPr lang="sr-Latn-CS" altLang="sr-Latn-RS" b="1" dirty="0">
              <a:latin typeface="Georgia" panose="02040502050405020303" pitchFamily="18" charset="0"/>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Title 1">
            <a:extLst>
              <a:ext uri="{FF2B5EF4-FFF2-40B4-BE49-F238E27FC236}">
                <a16:creationId xmlns:a16="http://schemas.microsoft.com/office/drawing/2014/main" id="{4016D748-C12B-77BA-124F-738BFF10C206}"/>
              </a:ext>
            </a:extLst>
          </p:cNvPr>
          <p:cNvSpPr>
            <a:spLocks noGrp="1"/>
          </p:cNvSpPr>
          <p:nvPr>
            <p:ph type="title"/>
          </p:nvPr>
        </p:nvSpPr>
        <p:spPr/>
        <p:txBody>
          <a:bodyPr/>
          <a:lstStyle/>
          <a:p>
            <a:pPr eaLnBrk="1" hangingPunct="1"/>
            <a:r>
              <a:rPr lang="sr-Latn-RS" altLang="sr-Latn-RS" dirty="0">
                <a:solidFill>
                  <a:srgbClr val="164C6C"/>
                </a:solidFill>
              </a:rPr>
              <a:t>Ultrasonography, </a:t>
            </a:r>
            <a:r>
              <a:rPr lang="en-US" altLang="sr-Latn-RS" dirty="0">
                <a:solidFill>
                  <a:srgbClr val="164C6C"/>
                </a:solidFill>
              </a:rPr>
              <a:t>C</a:t>
            </a:r>
            <a:r>
              <a:rPr lang="sr-Latn-RS" altLang="sr-Latn-RS" dirty="0">
                <a:solidFill>
                  <a:srgbClr val="164C6C"/>
                </a:solidFill>
              </a:rPr>
              <a:t>T</a:t>
            </a:r>
            <a:endParaRPr lang="sr-Latn-CS" altLang="sr-Latn-RS" dirty="0">
              <a:solidFill>
                <a:srgbClr val="164C6C"/>
              </a:solidFill>
            </a:endParaRPr>
          </a:p>
        </p:txBody>
      </p:sp>
      <p:sp>
        <p:nvSpPr>
          <p:cNvPr id="3" name="Slide Number Placeholder 2">
            <a:extLst>
              <a:ext uri="{FF2B5EF4-FFF2-40B4-BE49-F238E27FC236}">
                <a16:creationId xmlns:a16="http://schemas.microsoft.com/office/drawing/2014/main" id="{55161B5B-4BBC-CF04-ADAA-D530CAE085E9}"/>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75E3318-6CE1-44F6-AA23-35F528204951}" type="slidenum">
              <a:rPr lang="en-US" altLang="sr-Latn-RS">
                <a:solidFill>
                  <a:srgbClr val="164C6C"/>
                </a:solidFill>
                <a:latin typeface="Georgia" panose="02040502050405020303" pitchFamily="18" charset="0"/>
              </a:rPr>
              <a:pPr eaLnBrk="1" hangingPunct="1"/>
              <a:t>118</a:t>
            </a:fld>
            <a:endParaRPr lang="en-US" altLang="sr-Latn-RS">
              <a:solidFill>
                <a:srgbClr val="164C6C"/>
              </a:solidFill>
              <a:latin typeface="Georgia" panose="02040502050405020303" pitchFamily="18" charset="0"/>
            </a:endParaRPr>
          </a:p>
        </p:txBody>
      </p:sp>
      <p:sp>
        <p:nvSpPr>
          <p:cNvPr id="133124" name="Content Placeholder 3">
            <a:extLst>
              <a:ext uri="{FF2B5EF4-FFF2-40B4-BE49-F238E27FC236}">
                <a16:creationId xmlns:a16="http://schemas.microsoft.com/office/drawing/2014/main" id="{4C5AB06C-8BE2-C8E7-CF08-D3936631B3CF}"/>
              </a:ext>
            </a:extLst>
          </p:cNvPr>
          <p:cNvSpPr>
            <a:spLocks noGrp="1"/>
          </p:cNvSpPr>
          <p:nvPr>
            <p:ph sz="quarter" idx="1"/>
          </p:nvPr>
        </p:nvSpPr>
        <p:spPr>
          <a:xfrm>
            <a:off x="301625" y="1527175"/>
            <a:ext cx="8504238" cy="4572000"/>
          </a:xfrm>
        </p:spPr>
        <p:txBody>
          <a:bodyPr/>
          <a:lstStyle/>
          <a:p>
            <a:pPr eaLnBrk="1" hangingPunct="1"/>
            <a:r>
              <a:rPr lang="en-US" altLang="sr-Latn-RS" dirty="0"/>
              <a:t>Advanced stage of the disease</a:t>
            </a:r>
            <a:endParaRPr lang="sr-Latn-CS" altLang="sr-Latn-RS" dirty="0"/>
          </a:p>
        </p:txBody>
      </p:sp>
      <p:pic>
        <p:nvPicPr>
          <p:cNvPr id="133125" name="Picture 4">
            <a:extLst>
              <a:ext uri="{FF2B5EF4-FFF2-40B4-BE49-F238E27FC236}">
                <a16:creationId xmlns:a16="http://schemas.microsoft.com/office/drawing/2014/main" id="{69BD0C5B-AB79-3002-AE6B-5F1E52C082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4267200"/>
            <a:ext cx="2016125" cy="207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26" name="Picture 5">
            <a:extLst>
              <a:ext uri="{FF2B5EF4-FFF2-40B4-BE49-F238E27FC236}">
                <a16:creationId xmlns:a16="http://schemas.microsoft.com/office/drawing/2014/main" id="{3A9DEDE4-3C2C-73BB-ECD6-A5F5C758B8E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0" y="1447800"/>
            <a:ext cx="1979613" cy="227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27" name="Picture 6">
            <a:extLst>
              <a:ext uri="{FF2B5EF4-FFF2-40B4-BE49-F238E27FC236}">
                <a16:creationId xmlns:a16="http://schemas.microsoft.com/office/drawing/2014/main" id="{B630AE95-AD9A-F698-493F-5920E9ACF8F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91338" y="3733800"/>
            <a:ext cx="2016125" cy="289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28" name="Picture 7">
            <a:extLst>
              <a:ext uri="{FF2B5EF4-FFF2-40B4-BE49-F238E27FC236}">
                <a16:creationId xmlns:a16="http://schemas.microsoft.com/office/drawing/2014/main" id="{89A94AB6-124F-F3AE-2C89-C3D247DB132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 y="2057400"/>
            <a:ext cx="3095625" cy="222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29" name="Picture 8">
            <a:extLst>
              <a:ext uri="{FF2B5EF4-FFF2-40B4-BE49-F238E27FC236}">
                <a16:creationId xmlns:a16="http://schemas.microsoft.com/office/drawing/2014/main" id="{512AD887-CFC0-96A1-8C24-1AAB6529676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62400" y="2001838"/>
            <a:ext cx="2376488"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30" name="Picture 9">
            <a:extLst>
              <a:ext uri="{FF2B5EF4-FFF2-40B4-BE49-F238E27FC236}">
                <a16:creationId xmlns:a16="http://schemas.microsoft.com/office/drawing/2014/main" id="{56470582-5A53-49CB-11E4-621F7815721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2400" y="4343400"/>
            <a:ext cx="2376488" cy="202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31" name="Picture 10" descr="06_AA0793_08B">
            <a:hlinkClick r:id="rId9"/>
            <a:extLst>
              <a:ext uri="{FF2B5EF4-FFF2-40B4-BE49-F238E27FC236}">
                <a16:creationId xmlns:a16="http://schemas.microsoft.com/office/drawing/2014/main" id="{F972DAEF-1270-5D0B-487E-5C9CC61FBAF3}"/>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619375" y="4343400"/>
            <a:ext cx="1728788" cy="197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Title 1">
            <a:extLst>
              <a:ext uri="{FF2B5EF4-FFF2-40B4-BE49-F238E27FC236}">
                <a16:creationId xmlns:a16="http://schemas.microsoft.com/office/drawing/2014/main" id="{35873A52-05AE-E9D7-817E-4D0932147184}"/>
              </a:ext>
            </a:extLst>
          </p:cNvPr>
          <p:cNvSpPr>
            <a:spLocks noGrp="1"/>
          </p:cNvSpPr>
          <p:nvPr>
            <p:ph type="title"/>
          </p:nvPr>
        </p:nvSpPr>
        <p:spPr/>
        <p:txBody>
          <a:bodyPr/>
          <a:lstStyle/>
          <a:p>
            <a:pPr eaLnBrk="1" hangingPunct="1"/>
            <a:r>
              <a:rPr lang="sr-Latn-RS" altLang="sr-Latn-RS" dirty="0">
                <a:solidFill>
                  <a:srgbClr val="164C6C"/>
                </a:solidFill>
              </a:rPr>
              <a:t>Cystoscopy</a:t>
            </a:r>
            <a:r>
              <a:rPr lang="sr-Cyrl-CS" altLang="sr-Latn-RS" dirty="0">
                <a:solidFill>
                  <a:srgbClr val="164C6C"/>
                </a:solidFill>
              </a:rPr>
              <a:t> </a:t>
            </a:r>
            <a:endParaRPr lang="sr-Latn-CS" altLang="sr-Latn-RS" dirty="0">
              <a:solidFill>
                <a:srgbClr val="164C6C"/>
              </a:solidFill>
            </a:endParaRPr>
          </a:p>
        </p:txBody>
      </p:sp>
      <p:sp>
        <p:nvSpPr>
          <p:cNvPr id="3" name="Slide Number Placeholder 2">
            <a:extLst>
              <a:ext uri="{FF2B5EF4-FFF2-40B4-BE49-F238E27FC236}">
                <a16:creationId xmlns:a16="http://schemas.microsoft.com/office/drawing/2014/main" id="{2E5C66C4-FCEA-0780-7152-4C83851FADAC}"/>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3C1F6AD-4851-46CC-8CB3-5E034469ED74}" type="slidenum">
              <a:rPr lang="en-US" altLang="sr-Latn-RS">
                <a:solidFill>
                  <a:srgbClr val="164C6C"/>
                </a:solidFill>
                <a:latin typeface="Georgia" panose="02040502050405020303" pitchFamily="18" charset="0"/>
              </a:rPr>
              <a:pPr eaLnBrk="1" hangingPunct="1"/>
              <a:t>119</a:t>
            </a:fld>
            <a:endParaRPr lang="en-US" altLang="sr-Latn-RS">
              <a:solidFill>
                <a:srgbClr val="164C6C"/>
              </a:solidFill>
              <a:latin typeface="Georgia" panose="02040502050405020303" pitchFamily="18" charset="0"/>
            </a:endParaRPr>
          </a:p>
        </p:txBody>
      </p:sp>
      <p:sp>
        <p:nvSpPr>
          <p:cNvPr id="134148" name="Content Placeholder 3">
            <a:extLst>
              <a:ext uri="{FF2B5EF4-FFF2-40B4-BE49-F238E27FC236}">
                <a16:creationId xmlns:a16="http://schemas.microsoft.com/office/drawing/2014/main" id="{F50467F5-16A8-5B54-B66E-760548D2952C}"/>
              </a:ext>
            </a:extLst>
          </p:cNvPr>
          <p:cNvSpPr>
            <a:spLocks noGrp="1"/>
          </p:cNvSpPr>
          <p:nvPr>
            <p:ph sz="quarter" idx="1"/>
          </p:nvPr>
        </p:nvSpPr>
        <p:spPr>
          <a:xfrm>
            <a:off x="301625" y="1527175"/>
            <a:ext cx="8504238" cy="4572000"/>
          </a:xfrm>
        </p:spPr>
        <p:txBody>
          <a:bodyPr/>
          <a:lstStyle/>
          <a:p>
            <a:pPr eaLnBrk="1" hangingPunct="1"/>
            <a:endParaRPr lang="sr-Latn-CS" altLang="sr-Latn-RS"/>
          </a:p>
        </p:txBody>
      </p:sp>
      <p:pic>
        <p:nvPicPr>
          <p:cNvPr id="134149" name="Picture 4">
            <a:extLst>
              <a:ext uri="{FF2B5EF4-FFF2-40B4-BE49-F238E27FC236}">
                <a16:creationId xmlns:a16="http://schemas.microsoft.com/office/drawing/2014/main" id="{865B1B07-00C3-5665-A645-E563222911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377950"/>
            <a:ext cx="2592388" cy="212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1D6C9497-A5B8-BBCA-FCDC-E4DA5D2D679E}"/>
              </a:ext>
            </a:extLst>
          </p:cNvPr>
          <p:cNvSpPr>
            <a:spLocks noChangeArrowheads="1"/>
          </p:cNvSpPr>
          <p:nvPr/>
        </p:nvSpPr>
        <p:spPr bwMode="auto">
          <a:xfrm>
            <a:off x="133350" y="3581400"/>
            <a:ext cx="8207696" cy="307777"/>
          </a:xfrm>
          <a:prstGeom prst="rect">
            <a:avLst/>
          </a:prstGeom>
          <a:noFill/>
          <a:ln w="9525">
            <a:noFill/>
            <a:miter lim="800000"/>
            <a:headEnd/>
            <a:tailEnd/>
          </a:ln>
          <a:effectLst/>
        </p:spPr>
        <p:txBody>
          <a:bodyPr wrap="none">
            <a:spAutoFit/>
          </a:bodyPr>
          <a:lstStyle/>
          <a:p>
            <a:pPr fontAlgn="auto">
              <a:spcBef>
                <a:spcPts val="0"/>
              </a:spcBef>
              <a:spcAft>
                <a:spcPts val="0"/>
              </a:spcAft>
              <a:defRPr/>
            </a:pPr>
            <a:r>
              <a:rPr lang="en-US" sz="1400" dirty="0">
                <a:latin typeface="+mn-lt"/>
              </a:rPr>
              <a:t>Acute inflammation of the ureteral orifice,   Bullous granulations,                        Acute tuberculous ulcer</a:t>
            </a:r>
            <a:endParaRPr lang="en-US" sz="1400" dirty="0">
              <a:effectLst>
                <a:outerShdw blurRad="38100" dist="38100" dir="2700000" algn="tl">
                  <a:srgbClr val="000000"/>
                </a:outerShdw>
              </a:effectLst>
              <a:latin typeface="+mn-lt"/>
            </a:endParaRPr>
          </a:p>
        </p:txBody>
      </p:sp>
      <p:pic>
        <p:nvPicPr>
          <p:cNvPr id="134151" name="Picture 6">
            <a:extLst>
              <a:ext uri="{FF2B5EF4-FFF2-40B4-BE49-F238E27FC236}">
                <a16:creationId xmlns:a16="http://schemas.microsoft.com/office/drawing/2014/main" id="{4A21AE88-0972-BD4D-BA98-5E662A27DE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1400" y="1479550"/>
            <a:ext cx="2376488" cy="207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4152" name="Picture 8">
            <a:extLst>
              <a:ext uri="{FF2B5EF4-FFF2-40B4-BE49-F238E27FC236}">
                <a16:creationId xmlns:a16="http://schemas.microsoft.com/office/drawing/2014/main" id="{0D4859F8-948B-B66A-CFE2-46EA473AB5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0800" y="1439863"/>
            <a:ext cx="2339975" cy="205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4153" name="Picture 10">
            <a:extLst>
              <a:ext uri="{FF2B5EF4-FFF2-40B4-BE49-F238E27FC236}">
                <a16:creationId xmlns:a16="http://schemas.microsoft.com/office/drawing/2014/main" id="{76D343A8-7816-DCB2-C47C-90CF1DAC167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4038600"/>
            <a:ext cx="5256213" cy="2335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a:extLst>
              <a:ext uri="{FF2B5EF4-FFF2-40B4-BE49-F238E27FC236}">
                <a16:creationId xmlns:a16="http://schemas.microsoft.com/office/drawing/2014/main" id="{6AC75C1B-1655-5790-29B3-6EE9B38181C9}"/>
              </a:ext>
            </a:extLst>
          </p:cNvPr>
          <p:cNvSpPr>
            <a:spLocks noChangeArrowheads="1"/>
          </p:cNvSpPr>
          <p:nvPr/>
        </p:nvSpPr>
        <p:spPr bwMode="auto">
          <a:xfrm>
            <a:off x="1504950" y="6400800"/>
            <a:ext cx="6968574" cy="307777"/>
          </a:xfrm>
          <a:prstGeom prst="rect">
            <a:avLst/>
          </a:prstGeom>
          <a:noFill/>
          <a:ln w="9525">
            <a:noFill/>
            <a:miter lim="800000"/>
            <a:headEnd/>
            <a:tailEnd/>
          </a:ln>
          <a:effectLst/>
        </p:spPr>
        <p:txBody>
          <a:bodyPr wrap="none">
            <a:spAutoFit/>
          </a:bodyPr>
          <a:lstStyle/>
          <a:p>
            <a:pPr fontAlgn="auto">
              <a:spcBef>
                <a:spcPts val="0"/>
              </a:spcBef>
              <a:spcAft>
                <a:spcPts val="0"/>
              </a:spcAft>
              <a:defRPr/>
            </a:pPr>
            <a:r>
              <a:rPr lang="en-US" sz="1400" dirty="0">
                <a:solidFill>
                  <a:schemeClr val="bg1"/>
                </a:solidFill>
                <a:latin typeface="+mn-lt"/>
              </a:rPr>
              <a:t>Tuberculous golf-hole ureter                                                          Healed tuberculous lesion</a:t>
            </a:r>
            <a:endParaRPr lang="en-US" sz="1400" dirty="0">
              <a:solidFill>
                <a:schemeClr val="bg1"/>
              </a:solidFill>
              <a:effectLst>
                <a:outerShdw blurRad="38100" dist="38100" dir="2700000" algn="tl">
                  <a:srgbClr val="000000"/>
                </a:outerShdw>
              </a:effectLst>
              <a:latin typeface="+mn-lt"/>
            </a:endParaRPr>
          </a:p>
        </p:txBody>
      </p:sp>
      <p:pic>
        <p:nvPicPr>
          <p:cNvPr id="134155" name="Picture 12">
            <a:extLst>
              <a:ext uri="{FF2B5EF4-FFF2-40B4-BE49-F238E27FC236}">
                <a16:creationId xmlns:a16="http://schemas.microsoft.com/office/drawing/2014/main" id="{D6650189-091C-F271-B5E3-17E9B410C1D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72200" y="3962400"/>
            <a:ext cx="2663825" cy="2373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496CA1F8-A0B8-199E-05E5-E1EE84F0CFD8}"/>
              </a:ext>
            </a:extLst>
          </p:cNvPr>
          <p:cNvSpPr>
            <a:spLocks noGrp="1" noChangeArrowheads="1"/>
          </p:cNvSpPr>
          <p:nvPr>
            <p:ph type="title"/>
          </p:nvPr>
        </p:nvSpPr>
        <p:spPr/>
        <p:txBody>
          <a:bodyPr/>
          <a:lstStyle/>
          <a:p>
            <a:pPr eaLnBrk="1" hangingPunct="1"/>
            <a:r>
              <a:rPr lang="sr-Latn-RS" altLang="sr-Latn-RS" sz="3200" dirty="0">
                <a:solidFill>
                  <a:srgbClr val="164C6C"/>
                </a:solidFill>
              </a:rPr>
              <a:t>Hemodynamic and hydrostatic events</a:t>
            </a:r>
            <a:endParaRPr lang="en-US" altLang="sr-Latn-RS" sz="3200" dirty="0">
              <a:solidFill>
                <a:srgbClr val="164C6C"/>
              </a:solidFill>
            </a:endParaRPr>
          </a:p>
        </p:txBody>
      </p:sp>
      <p:sp>
        <p:nvSpPr>
          <p:cNvPr id="14" name="Slide Number Placeholder 5">
            <a:extLst>
              <a:ext uri="{FF2B5EF4-FFF2-40B4-BE49-F238E27FC236}">
                <a16:creationId xmlns:a16="http://schemas.microsoft.com/office/drawing/2014/main" id="{28638BF1-EC5A-8972-DB89-014561A462F1}"/>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691A2D0-BA30-4CF1-B5C7-100690BF3EC6}" type="slidenum">
              <a:rPr lang="en-US" altLang="sr-Latn-RS">
                <a:solidFill>
                  <a:srgbClr val="164C6C"/>
                </a:solidFill>
                <a:latin typeface="Georgia" panose="02040502050405020303" pitchFamily="18" charset="0"/>
              </a:rPr>
              <a:pPr eaLnBrk="1" hangingPunct="1"/>
              <a:t>12</a:t>
            </a:fld>
            <a:endParaRPr lang="en-US" altLang="sr-Latn-RS">
              <a:solidFill>
                <a:srgbClr val="164C6C"/>
              </a:solidFill>
              <a:latin typeface="Georgia" panose="02040502050405020303" pitchFamily="18" charset="0"/>
            </a:endParaRPr>
          </a:p>
        </p:txBody>
      </p:sp>
      <p:sp>
        <p:nvSpPr>
          <p:cNvPr id="25604" name="Rectangle 3">
            <a:extLst>
              <a:ext uri="{FF2B5EF4-FFF2-40B4-BE49-F238E27FC236}">
                <a16:creationId xmlns:a16="http://schemas.microsoft.com/office/drawing/2014/main" id="{F27BCF26-D981-9471-0AE6-8CDACBC650C0}"/>
              </a:ext>
            </a:extLst>
          </p:cNvPr>
          <p:cNvSpPr>
            <a:spLocks noGrp="1" noChangeArrowheads="1"/>
          </p:cNvSpPr>
          <p:nvPr>
            <p:ph sz="quarter" idx="1"/>
          </p:nvPr>
        </p:nvSpPr>
        <p:spPr>
          <a:xfrm>
            <a:off x="301625" y="1527175"/>
            <a:ext cx="8504238" cy="4873625"/>
          </a:xfrm>
        </p:spPr>
        <p:txBody>
          <a:bodyPr/>
          <a:lstStyle/>
          <a:p>
            <a:pPr eaLnBrk="1" hangingPunct="1">
              <a:lnSpc>
                <a:spcPct val="80000"/>
              </a:lnSpc>
            </a:pPr>
            <a:r>
              <a:rPr lang="en-US" altLang="sr-Latn-RS" sz="2000" dirty="0"/>
              <a:t>Vasodilatation of the afferent preglomerular arteriole – the first 90 min. → Increase in blood flow</a:t>
            </a:r>
          </a:p>
          <a:p>
            <a:pPr eaLnBrk="1" hangingPunct="1">
              <a:lnSpc>
                <a:spcPct val="80000"/>
              </a:lnSpc>
            </a:pPr>
            <a:endParaRPr lang="en-US" altLang="sr-Latn-RS" sz="2000" dirty="0"/>
          </a:p>
          <a:p>
            <a:pPr eaLnBrk="1" hangingPunct="1">
              <a:lnSpc>
                <a:spcPct val="80000"/>
              </a:lnSpc>
            </a:pPr>
            <a:endParaRPr lang="en-US" altLang="sr-Latn-RS" sz="2000" dirty="0"/>
          </a:p>
          <a:p>
            <a:pPr eaLnBrk="1" hangingPunct="1">
              <a:lnSpc>
                <a:spcPct val="80000"/>
              </a:lnSpc>
            </a:pPr>
            <a:r>
              <a:rPr lang="en-US" altLang="sr-Latn-RS" sz="2000" dirty="0"/>
              <a:t>from 90 min. – 5 hours → decrease in blood flow</a:t>
            </a:r>
          </a:p>
          <a:p>
            <a:pPr eaLnBrk="1" hangingPunct="1">
              <a:lnSpc>
                <a:spcPct val="80000"/>
              </a:lnSpc>
            </a:pPr>
            <a:endParaRPr lang="en-US" altLang="sr-Latn-RS" sz="2000" dirty="0"/>
          </a:p>
          <a:p>
            <a:pPr eaLnBrk="1" hangingPunct="1">
              <a:lnSpc>
                <a:spcPct val="80000"/>
              </a:lnSpc>
            </a:pPr>
            <a:r>
              <a:rPr lang="en-US" altLang="sr-Latn-RS" sz="2000" dirty="0"/>
              <a:t>After 5 hours</a:t>
            </a:r>
          </a:p>
          <a:p>
            <a:pPr eaLnBrk="1" hangingPunct="1">
              <a:lnSpc>
                <a:spcPct val="80000"/>
              </a:lnSpc>
            </a:pPr>
            <a:r>
              <a:rPr lang="en-US" altLang="sr-Latn-RS" sz="2000" dirty="0"/>
              <a:t>blood flow</a:t>
            </a:r>
          </a:p>
          <a:p>
            <a:pPr eaLnBrk="1" hangingPunct="1">
              <a:lnSpc>
                <a:spcPct val="80000"/>
              </a:lnSpc>
            </a:pPr>
            <a:r>
              <a:rPr lang="en-US" altLang="sr-Latn-RS" sz="2000" dirty="0"/>
              <a:t>intrarenal pressure</a:t>
            </a:r>
          </a:p>
          <a:p>
            <a:pPr eaLnBrk="1" hangingPunct="1">
              <a:lnSpc>
                <a:spcPct val="80000"/>
              </a:lnSpc>
            </a:pPr>
            <a:endParaRPr lang="en-US" altLang="sr-Latn-RS" sz="2000" dirty="0"/>
          </a:p>
          <a:p>
            <a:pPr eaLnBrk="1" hangingPunct="1">
              <a:lnSpc>
                <a:spcPct val="80000"/>
              </a:lnSpc>
            </a:pPr>
            <a:r>
              <a:rPr lang="en-US" altLang="sr-Latn-RS" sz="2000" dirty="0"/>
              <a:t>After 24 hours</a:t>
            </a:r>
          </a:p>
          <a:p>
            <a:pPr eaLnBrk="1" hangingPunct="1">
              <a:lnSpc>
                <a:spcPct val="80000"/>
              </a:lnSpc>
            </a:pPr>
            <a:endParaRPr lang="en-US" altLang="sr-Latn-RS" sz="2000" dirty="0"/>
          </a:p>
          <a:p>
            <a:pPr eaLnBrk="1" hangingPunct="1">
              <a:lnSpc>
                <a:spcPct val="80000"/>
              </a:lnSpc>
            </a:pPr>
            <a:r>
              <a:rPr lang="en-US" altLang="sr-Latn-RS" sz="2000" dirty="0"/>
              <a:t>Renal flow</a:t>
            </a:r>
          </a:p>
          <a:p>
            <a:pPr eaLnBrk="1" hangingPunct="1">
              <a:lnSpc>
                <a:spcPct val="80000"/>
              </a:lnSpc>
            </a:pPr>
            <a:r>
              <a:rPr lang="en-US" altLang="sr-Latn-RS" sz="2000" dirty="0"/>
              <a:t>≈ 50% after 72 h</a:t>
            </a:r>
          </a:p>
        </p:txBody>
      </p:sp>
      <p:sp>
        <p:nvSpPr>
          <p:cNvPr id="25605" name="Rectangle 6">
            <a:extLst>
              <a:ext uri="{FF2B5EF4-FFF2-40B4-BE49-F238E27FC236}">
                <a16:creationId xmlns:a16="http://schemas.microsoft.com/office/drawing/2014/main" id="{83CF03F9-006A-FE4F-D4D5-4B5C09DEA150}"/>
              </a:ext>
            </a:extLst>
          </p:cNvPr>
          <p:cNvSpPr>
            <a:spLocks noChangeArrowheads="1"/>
          </p:cNvSpPr>
          <p:nvPr/>
        </p:nvSpPr>
        <p:spPr bwMode="auto">
          <a:xfrm>
            <a:off x="6172200" y="2057400"/>
            <a:ext cx="216116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sr-Latn-RS" altLang="sr-Latn-RS" dirty="0">
                <a:latin typeface="Georgia" panose="02040502050405020303" pitchFamily="18" charset="0"/>
              </a:rPr>
              <a:t>Intrarenal pressure</a:t>
            </a:r>
            <a:endParaRPr lang="en-US" altLang="sr-Latn-RS" dirty="0">
              <a:latin typeface="Georgia" panose="02040502050405020303" pitchFamily="18" charset="0"/>
            </a:endParaRPr>
          </a:p>
        </p:txBody>
      </p:sp>
      <p:sp>
        <p:nvSpPr>
          <p:cNvPr id="25606" name="Rectangle 7">
            <a:extLst>
              <a:ext uri="{FF2B5EF4-FFF2-40B4-BE49-F238E27FC236}">
                <a16:creationId xmlns:a16="http://schemas.microsoft.com/office/drawing/2014/main" id="{44E93BFB-90E9-11E3-311E-07533EF0E274}"/>
              </a:ext>
            </a:extLst>
          </p:cNvPr>
          <p:cNvSpPr>
            <a:spLocks noChangeArrowheads="1"/>
          </p:cNvSpPr>
          <p:nvPr/>
        </p:nvSpPr>
        <p:spPr bwMode="auto">
          <a:xfrm>
            <a:off x="4343400" y="5181600"/>
            <a:ext cx="3427541"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sr-Latn-RS" altLang="sr-Latn-RS" sz="2000" dirty="0">
                <a:latin typeface="Georgia" panose="02040502050405020303" pitchFamily="18" charset="0"/>
              </a:rPr>
              <a:t>Intrarenal pressure - normal</a:t>
            </a:r>
          </a:p>
          <a:p>
            <a:pPr eaLnBrk="1" hangingPunct="1"/>
            <a:r>
              <a:rPr lang="sr-Latn-RS" altLang="sr-Latn-RS" sz="2000" dirty="0">
                <a:latin typeface="Georgia" panose="02040502050405020303" pitchFamily="18" charset="0"/>
              </a:rPr>
              <a:t>Ureteral dilatation remains</a:t>
            </a:r>
          </a:p>
          <a:p>
            <a:pPr eaLnBrk="1" hangingPunct="1"/>
            <a:r>
              <a:rPr lang="sr-Latn-RS" altLang="sr-Latn-RS" sz="2000" dirty="0">
                <a:latin typeface="Georgia" panose="02040502050405020303" pitchFamily="18" charset="0"/>
              </a:rPr>
              <a:t>Minimal ureteral peristalsis</a:t>
            </a:r>
            <a:endParaRPr lang="en-US" altLang="sr-Latn-RS" sz="2000" dirty="0">
              <a:latin typeface="Georgia" panose="02040502050405020303" pitchFamily="18" charset="0"/>
            </a:endParaRPr>
          </a:p>
        </p:txBody>
      </p:sp>
      <p:sp>
        <p:nvSpPr>
          <p:cNvPr id="25607" name="AutoShape 8">
            <a:extLst>
              <a:ext uri="{FF2B5EF4-FFF2-40B4-BE49-F238E27FC236}">
                <a16:creationId xmlns:a16="http://schemas.microsoft.com/office/drawing/2014/main" id="{7A841B95-15E4-59D9-5DFF-D75D4B38B0C3}"/>
              </a:ext>
            </a:extLst>
          </p:cNvPr>
          <p:cNvSpPr>
            <a:spLocks noChangeArrowheads="1"/>
          </p:cNvSpPr>
          <p:nvPr/>
        </p:nvSpPr>
        <p:spPr bwMode="auto">
          <a:xfrm rot="1294795">
            <a:off x="5943600" y="1981200"/>
            <a:ext cx="304800" cy="457200"/>
          </a:xfrm>
          <a:prstGeom prst="upArrow">
            <a:avLst>
              <a:gd name="adj1" fmla="val 50000"/>
              <a:gd name="adj2" fmla="val 37500"/>
            </a:avLst>
          </a:prstGeom>
          <a:solidFill>
            <a:srgbClr val="FD2D17"/>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sr-Latn-CS" altLang="sr-Latn-RS">
              <a:latin typeface="Georgia" panose="02040502050405020303" pitchFamily="18" charset="0"/>
            </a:endParaRPr>
          </a:p>
        </p:txBody>
      </p:sp>
      <p:sp>
        <p:nvSpPr>
          <p:cNvPr id="25608" name="AutoShape 9">
            <a:extLst>
              <a:ext uri="{FF2B5EF4-FFF2-40B4-BE49-F238E27FC236}">
                <a16:creationId xmlns:a16="http://schemas.microsoft.com/office/drawing/2014/main" id="{F0AC5682-BE62-AE0E-E88E-1F96742A7A9A}"/>
              </a:ext>
            </a:extLst>
          </p:cNvPr>
          <p:cNvSpPr>
            <a:spLocks noChangeArrowheads="1"/>
          </p:cNvSpPr>
          <p:nvPr/>
        </p:nvSpPr>
        <p:spPr bwMode="auto">
          <a:xfrm rot="10800000">
            <a:off x="762000" y="4038600"/>
            <a:ext cx="304800" cy="457200"/>
          </a:xfrm>
          <a:prstGeom prst="upArrow">
            <a:avLst>
              <a:gd name="adj1" fmla="val 50000"/>
              <a:gd name="adj2" fmla="val 37500"/>
            </a:avLst>
          </a:prstGeom>
          <a:solidFill>
            <a:srgbClr val="FD2D17"/>
          </a:solidFill>
          <a:ln w="9525">
            <a:solidFill>
              <a:schemeClr val="tx1"/>
            </a:solidFill>
            <a:miter lim="800000"/>
            <a:headEnd/>
            <a:tailEnd/>
          </a:ln>
        </p:spPr>
        <p:txBody>
          <a:bodyPr rot="10800000"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sr-Latn-CS" altLang="sr-Latn-RS">
              <a:solidFill>
                <a:srgbClr val="FFFFFF"/>
              </a:solidFill>
              <a:latin typeface="Georgia" panose="02040502050405020303" pitchFamily="18" charset="0"/>
            </a:endParaRPr>
          </a:p>
        </p:txBody>
      </p:sp>
      <p:sp>
        <p:nvSpPr>
          <p:cNvPr id="25609" name="Rectangle 10">
            <a:extLst>
              <a:ext uri="{FF2B5EF4-FFF2-40B4-BE49-F238E27FC236}">
                <a16:creationId xmlns:a16="http://schemas.microsoft.com/office/drawing/2014/main" id="{F98F5E86-22F4-9F0A-639E-F185AC46471A}"/>
              </a:ext>
            </a:extLst>
          </p:cNvPr>
          <p:cNvSpPr>
            <a:spLocks noChangeArrowheads="1"/>
          </p:cNvSpPr>
          <p:nvPr/>
        </p:nvSpPr>
        <p:spPr bwMode="auto">
          <a:xfrm>
            <a:off x="5295900" y="2438678"/>
            <a:ext cx="349647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sr-Latn-RS" dirty="0">
                <a:latin typeface="Georgia" panose="02040502050405020303" pitchFamily="18" charset="0"/>
              </a:rPr>
              <a:t>max. </a:t>
            </a:r>
            <a:r>
              <a:rPr lang="en-US" altLang="sr-Latn-RS" dirty="0" err="1">
                <a:latin typeface="Georgia" panose="02040502050405020303" pitchFamily="18" charset="0"/>
              </a:rPr>
              <a:t>hydrost.pressure</a:t>
            </a:r>
            <a:r>
              <a:rPr lang="en-US" altLang="sr-Latn-RS" dirty="0">
                <a:latin typeface="Georgia" panose="02040502050405020303" pitchFamily="18" charset="0"/>
              </a:rPr>
              <a:t> 2-5 hours</a:t>
            </a:r>
          </a:p>
        </p:txBody>
      </p:sp>
      <p:sp>
        <p:nvSpPr>
          <p:cNvPr id="25610" name="Rectangle 11">
            <a:extLst>
              <a:ext uri="{FF2B5EF4-FFF2-40B4-BE49-F238E27FC236}">
                <a16:creationId xmlns:a16="http://schemas.microsoft.com/office/drawing/2014/main" id="{951259B4-82D0-349E-6035-B040778D4E71}"/>
              </a:ext>
            </a:extLst>
          </p:cNvPr>
          <p:cNvSpPr>
            <a:spLocks noChangeArrowheads="1"/>
          </p:cNvSpPr>
          <p:nvPr/>
        </p:nvSpPr>
        <p:spPr bwMode="auto">
          <a:xfrm>
            <a:off x="4025540" y="4571891"/>
            <a:ext cx="463780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sr-Latn-RS" dirty="0">
                <a:latin typeface="Georgia" panose="02040502050405020303" pitchFamily="18" charset="0"/>
              </a:rPr>
              <a:t>Urine production/reabsorption equilibrium</a:t>
            </a:r>
          </a:p>
          <a:p>
            <a:pPr algn="ctr" eaLnBrk="1" hangingPunct="1"/>
            <a:r>
              <a:rPr lang="en-US" altLang="sr-Latn-RS" dirty="0">
                <a:latin typeface="Georgia" panose="02040502050405020303" pitchFamily="18" charset="0"/>
              </a:rPr>
              <a:t>Painless equilibrium</a:t>
            </a:r>
            <a:endParaRPr lang="sr-Latn-CS" altLang="sr-Latn-RS" dirty="0">
              <a:latin typeface="Georgia" panose="02040502050405020303" pitchFamily="18" charset="0"/>
            </a:endParaRPr>
          </a:p>
        </p:txBody>
      </p:sp>
      <p:sp>
        <p:nvSpPr>
          <p:cNvPr id="25611" name="Rectangle 12">
            <a:extLst>
              <a:ext uri="{FF2B5EF4-FFF2-40B4-BE49-F238E27FC236}">
                <a16:creationId xmlns:a16="http://schemas.microsoft.com/office/drawing/2014/main" id="{6D43DB8D-C1AC-D4D5-EBA2-99DC310D5E63}"/>
              </a:ext>
            </a:extLst>
          </p:cNvPr>
          <p:cNvSpPr>
            <a:spLocks noChangeArrowheads="1"/>
          </p:cNvSpPr>
          <p:nvPr/>
        </p:nvSpPr>
        <p:spPr bwMode="auto">
          <a:xfrm>
            <a:off x="4411663" y="3139192"/>
            <a:ext cx="402065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sr-Latn-RS" sz="2400" dirty="0">
                <a:latin typeface="Georgia" panose="02040502050405020303" pitchFamily="18" charset="0"/>
              </a:rPr>
              <a:t>Autoregulatory mechanisms</a:t>
            </a:r>
          </a:p>
          <a:p>
            <a:pPr eaLnBrk="1" hangingPunct="1"/>
            <a:r>
              <a:rPr lang="en-US" altLang="sr-Latn-RS" sz="2400" dirty="0" err="1">
                <a:latin typeface="Georgia" panose="02040502050405020303" pitchFamily="18" charset="0"/>
              </a:rPr>
              <a:t>Pyelolymphatic</a:t>
            </a:r>
            <a:endParaRPr lang="en-US" altLang="sr-Latn-RS" sz="2400" dirty="0">
              <a:latin typeface="Georgia" panose="02040502050405020303" pitchFamily="18" charset="0"/>
            </a:endParaRPr>
          </a:p>
          <a:p>
            <a:pPr eaLnBrk="1" hangingPunct="1"/>
            <a:r>
              <a:rPr lang="en-US" altLang="sr-Latn-RS" sz="2400" dirty="0" err="1">
                <a:latin typeface="Georgia" panose="02040502050405020303" pitchFamily="18" charset="0"/>
              </a:rPr>
              <a:t>Pyeloven</a:t>
            </a:r>
            <a:r>
              <a:rPr lang="en-US" altLang="sr-Latn-RS" sz="2400" dirty="0">
                <a:latin typeface="Georgia" panose="02040502050405020303" pitchFamily="18" charset="0"/>
              </a:rPr>
              <a:t> reflux</a:t>
            </a:r>
            <a:endParaRPr lang="en-US" altLang="sr-Latn-RS" sz="2000" dirty="0">
              <a:latin typeface="Georgia" panose="02040502050405020303" pitchFamily="18" charset="0"/>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Title 1">
            <a:extLst>
              <a:ext uri="{FF2B5EF4-FFF2-40B4-BE49-F238E27FC236}">
                <a16:creationId xmlns:a16="http://schemas.microsoft.com/office/drawing/2014/main" id="{B256FE50-58CE-18F2-FD15-8EC77031C295}"/>
              </a:ext>
            </a:extLst>
          </p:cNvPr>
          <p:cNvSpPr>
            <a:spLocks noGrp="1"/>
          </p:cNvSpPr>
          <p:nvPr>
            <p:ph type="title"/>
          </p:nvPr>
        </p:nvSpPr>
        <p:spPr/>
        <p:txBody>
          <a:bodyPr/>
          <a:lstStyle/>
          <a:p>
            <a:pPr eaLnBrk="1" hangingPunct="1"/>
            <a:r>
              <a:rPr lang="sr-Latn-RS" altLang="sr-Latn-RS" dirty="0">
                <a:solidFill>
                  <a:srgbClr val="164C6C"/>
                </a:solidFill>
              </a:rPr>
              <a:t>Complications</a:t>
            </a:r>
            <a:r>
              <a:rPr lang="sr-Cyrl-CS" altLang="sr-Latn-RS" dirty="0">
                <a:solidFill>
                  <a:srgbClr val="164C6C"/>
                </a:solidFill>
              </a:rPr>
              <a:t> </a:t>
            </a:r>
            <a:endParaRPr lang="sr-Latn-CS" altLang="sr-Latn-RS" dirty="0">
              <a:solidFill>
                <a:srgbClr val="164C6C"/>
              </a:solidFill>
            </a:endParaRPr>
          </a:p>
        </p:txBody>
      </p:sp>
      <p:sp>
        <p:nvSpPr>
          <p:cNvPr id="3" name="Slide Number Placeholder 2">
            <a:extLst>
              <a:ext uri="{FF2B5EF4-FFF2-40B4-BE49-F238E27FC236}">
                <a16:creationId xmlns:a16="http://schemas.microsoft.com/office/drawing/2014/main" id="{9D301D6D-CC1D-BE40-B2AD-FF12E2AD8EA0}"/>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4C003C2-7573-404D-B22A-76451E5C3168}" type="slidenum">
              <a:rPr lang="en-US" altLang="sr-Latn-RS">
                <a:solidFill>
                  <a:srgbClr val="164C6C"/>
                </a:solidFill>
                <a:latin typeface="Georgia" panose="02040502050405020303" pitchFamily="18" charset="0"/>
              </a:rPr>
              <a:pPr eaLnBrk="1" hangingPunct="1"/>
              <a:t>120</a:t>
            </a:fld>
            <a:endParaRPr lang="en-US" altLang="sr-Latn-RS">
              <a:solidFill>
                <a:srgbClr val="164C6C"/>
              </a:solidFill>
              <a:latin typeface="Georgia" panose="02040502050405020303" pitchFamily="18" charset="0"/>
            </a:endParaRPr>
          </a:p>
        </p:txBody>
      </p:sp>
      <p:sp>
        <p:nvSpPr>
          <p:cNvPr id="135172" name="Content Placeholder 3">
            <a:extLst>
              <a:ext uri="{FF2B5EF4-FFF2-40B4-BE49-F238E27FC236}">
                <a16:creationId xmlns:a16="http://schemas.microsoft.com/office/drawing/2014/main" id="{A4DDFBD0-D59D-2C61-79AA-37308BE53265}"/>
              </a:ext>
            </a:extLst>
          </p:cNvPr>
          <p:cNvSpPr>
            <a:spLocks noGrp="1"/>
          </p:cNvSpPr>
          <p:nvPr>
            <p:ph sz="quarter" idx="1"/>
          </p:nvPr>
        </p:nvSpPr>
        <p:spPr>
          <a:xfrm>
            <a:off x="301625" y="1527175"/>
            <a:ext cx="8504238" cy="4572000"/>
          </a:xfrm>
        </p:spPr>
        <p:txBody>
          <a:bodyPr/>
          <a:lstStyle/>
          <a:p>
            <a:pPr eaLnBrk="1" hangingPunct="1">
              <a:lnSpc>
                <a:spcPct val="150000"/>
              </a:lnSpc>
            </a:pPr>
            <a:r>
              <a:rPr lang="en-US" altLang="sr-Latn-RS" dirty="0"/>
              <a:t>Perirenal abscess</a:t>
            </a:r>
          </a:p>
          <a:p>
            <a:pPr eaLnBrk="1" hangingPunct="1">
              <a:lnSpc>
                <a:spcPct val="150000"/>
              </a:lnSpc>
            </a:pPr>
            <a:r>
              <a:rPr lang="en-US" altLang="sr-Latn-RS" dirty="0"/>
              <a:t>Stricture of the ureter</a:t>
            </a:r>
          </a:p>
          <a:p>
            <a:pPr eaLnBrk="1" hangingPunct="1">
              <a:lnSpc>
                <a:spcPct val="150000"/>
              </a:lnSpc>
            </a:pPr>
            <a:r>
              <a:rPr lang="en-US" altLang="sr-Latn-RS" dirty="0"/>
              <a:t>Fibrosis of the bladder muscle (vesica </a:t>
            </a:r>
            <a:r>
              <a:rPr lang="en-US" altLang="sr-Latn-RS" dirty="0" err="1"/>
              <a:t>contracta</a:t>
            </a:r>
            <a:r>
              <a:rPr lang="en-US" altLang="sr-Latn-RS" dirty="0"/>
              <a:t>)</a:t>
            </a:r>
          </a:p>
          <a:p>
            <a:pPr eaLnBrk="1" hangingPunct="1">
              <a:lnSpc>
                <a:spcPct val="150000"/>
              </a:lnSpc>
            </a:pPr>
            <a:r>
              <a:rPr lang="en-US" altLang="sr-Latn-RS" dirty="0"/>
              <a:t>Chronic renal insufficiency</a:t>
            </a:r>
          </a:p>
          <a:p>
            <a:pPr eaLnBrk="1" hangingPunct="1">
              <a:lnSpc>
                <a:spcPct val="150000"/>
              </a:lnSpc>
            </a:pPr>
            <a:r>
              <a:rPr lang="en-US" altLang="sr-Latn-RS" dirty="0"/>
              <a:t>Male infertility</a:t>
            </a:r>
            <a:endParaRPr lang="sr-Latn-CS" altLang="sr-Latn-RS" dirty="0"/>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Title 1">
            <a:extLst>
              <a:ext uri="{FF2B5EF4-FFF2-40B4-BE49-F238E27FC236}">
                <a16:creationId xmlns:a16="http://schemas.microsoft.com/office/drawing/2014/main" id="{142CF70E-E78F-46E1-1D6E-A3BBFD2FD8BD}"/>
              </a:ext>
            </a:extLst>
          </p:cNvPr>
          <p:cNvSpPr>
            <a:spLocks noGrp="1"/>
          </p:cNvSpPr>
          <p:nvPr>
            <p:ph type="title"/>
          </p:nvPr>
        </p:nvSpPr>
        <p:spPr/>
        <p:txBody>
          <a:bodyPr/>
          <a:lstStyle/>
          <a:p>
            <a:pPr eaLnBrk="1" hangingPunct="1"/>
            <a:r>
              <a:rPr lang="en-US" altLang="sr-Latn-RS" dirty="0">
                <a:solidFill>
                  <a:srgbClr val="164C6C"/>
                </a:solidFill>
              </a:rPr>
              <a:t>Treatment</a:t>
            </a:r>
            <a:r>
              <a:rPr lang="sr-Cyrl-CS" altLang="sr-Latn-RS" dirty="0">
                <a:solidFill>
                  <a:srgbClr val="164C6C"/>
                </a:solidFill>
              </a:rPr>
              <a:t> </a:t>
            </a:r>
            <a:endParaRPr lang="sr-Latn-CS" altLang="sr-Latn-RS" dirty="0">
              <a:solidFill>
                <a:srgbClr val="164C6C"/>
              </a:solidFill>
            </a:endParaRPr>
          </a:p>
        </p:txBody>
      </p:sp>
      <p:sp>
        <p:nvSpPr>
          <p:cNvPr id="3" name="Slide Number Placeholder 2">
            <a:extLst>
              <a:ext uri="{FF2B5EF4-FFF2-40B4-BE49-F238E27FC236}">
                <a16:creationId xmlns:a16="http://schemas.microsoft.com/office/drawing/2014/main" id="{09674DC3-B57D-E642-6749-DBC18D8F8384}"/>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ECE0A41-49D1-4710-BB7D-244AF743F7BB}" type="slidenum">
              <a:rPr lang="en-US" altLang="sr-Latn-RS">
                <a:solidFill>
                  <a:srgbClr val="164C6C"/>
                </a:solidFill>
                <a:latin typeface="Georgia" panose="02040502050405020303" pitchFamily="18" charset="0"/>
              </a:rPr>
              <a:pPr eaLnBrk="1" hangingPunct="1"/>
              <a:t>121</a:t>
            </a:fld>
            <a:endParaRPr lang="en-US" altLang="sr-Latn-RS">
              <a:solidFill>
                <a:srgbClr val="164C6C"/>
              </a:solidFill>
              <a:latin typeface="Georgia" panose="02040502050405020303" pitchFamily="18" charset="0"/>
            </a:endParaRPr>
          </a:p>
        </p:txBody>
      </p:sp>
      <p:sp>
        <p:nvSpPr>
          <p:cNvPr id="136196" name="Content Placeholder 3">
            <a:extLst>
              <a:ext uri="{FF2B5EF4-FFF2-40B4-BE49-F238E27FC236}">
                <a16:creationId xmlns:a16="http://schemas.microsoft.com/office/drawing/2014/main" id="{40D68D26-682E-1687-08B7-C01AC6F5DF75}"/>
              </a:ext>
            </a:extLst>
          </p:cNvPr>
          <p:cNvSpPr>
            <a:spLocks noGrp="1"/>
          </p:cNvSpPr>
          <p:nvPr>
            <p:ph sz="quarter" idx="1"/>
          </p:nvPr>
        </p:nvSpPr>
        <p:spPr>
          <a:xfrm>
            <a:off x="301625" y="1527175"/>
            <a:ext cx="8504238" cy="4572000"/>
          </a:xfrm>
        </p:spPr>
        <p:txBody>
          <a:bodyPr/>
          <a:lstStyle/>
          <a:p>
            <a:pPr eaLnBrk="1" hangingPunct="1"/>
            <a:r>
              <a:rPr lang="sr-Latn-RS" altLang="sr-Latn-RS" dirty="0"/>
              <a:t>First-line antituberculosis drugs</a:t>
            </a:r>
          </a:p>
          <a:p>
            <a:pPr eaLnBrk="1" hangingPunct="1"/>
            <a:r>
              <a:rPr lang="sr-Latn-RS" altLang="sr-Latn-RS" dirty="0"/>
              <a:t>Rifampicin</a:t>
            </a:r>
          </a:p>
          <a:p>
            <a:pPr eaLnBrk="1" hangingPunct="1"/>
            <a:r>
              <a:rPr lang="sr-Latn-RS" altLang="sr-Latn-RS" dirty="0"/>
              <a:t>Isoniazid</a:t>
            </a:r>
          </a:p>
          <a:p>
            <a:pPr eaLnBrk="1" hangingPunct="1"/>
            <a:r>
              <a:rPr lang="sr-Latn-RS" altLang="sr-Latn-RS" dirty="0"/>
              <a:t>Ethambutol</a:t>
            </a:r>
          </a:p>
          <a:p>
            <a:pPr eaLnBrk="1" hangingPunct="1"/>
            <a:r>
              <a:rPr lang="sr-Latn-RS" altLang="sr-Latn-RS" dirty="0"/>
              <a:t>Pyrazinamide</a:t>
            </a:r>
          </a:p>
          <a:p>
            <a:pPr eaLnBrk="1" hangingPunct="1"/>
            <a:r>
              <a:rPr lang="sr-Latn-RS" altLang="sr-Latn-RS" dirty="0"/>
              <a:t>Streptomycin</a:t>
            </a:r>
          </a:p>
          <a:p>
            <a:pPr eaLnBrk="1" hangingPunct="1"/>
            <a:endParaRPr lang="sr-Latn-RS" altLang="sr-Latn-RS" dirty="0"/>
          </a:p>
          <a:p>
            <a:pPr eaLnBrk="1" hangingPunct="1"/>
            <a:r>
              <a:rPr lang="sr-Latn-RS" altLang="sr-Latn-RS" dirty="0"/>
              <a:t>&gt; 6 months to 2 years</a:t>
            </a:r>
            <a:endParaRPr lang="sr-Latn-CS" altLang="sr-Latn-RS" dirty="0"/>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Title 1">
            <a:extLst>
              <a:ext uri="{FF2B5EF4-FFF2-40B4-BE49-F238E27FC236}">
                <a16:creationId xmlns:a16="http://schemas.microsoft.com/office/drawing/2014/main" id="{76985FB4-FACA-F08F-70BF-B4FEAA20264A}"/>
              </a:ext>
            </a:extLst>
          </p:cNvPr>
          <p:cNvSpPr>
            <a:spLocks noGrp="1"/>
          </p:cNvSpPr>
          <p:nvPr>
            <p:ph type="title"/>
          </p:nvPr>
        </p:nvSpPr>
        <p:spPr/>
        <p:txBody>
          <a:bodyPr/>
          <a:lstStyle/>
          <a:p>
            <a:pPr eaLnBrk="1" hangingPunct="1"/>
            <a:r>
              <a:rPr lang="sr-Latn-RS" altLang="sr-Latn-RS" dirty="0">
                <a:solidFill>
                  <a:srgbClr val="164C6C"/>
                </a:solidFill>
              </a:rPr>
              <a:t>Surgical treatment</a:t>
            </a:r>
            <a:endParaRPr lang="sr-Latn-CS" altLang="sr-Latn-RS" dirty="0">
              <a:solidFill>
                <a:srgbClr val="164C6C"/>
              </a:solidFill>
            </a:endParaRPr>
          </a:p>
        </p:txBody>
      </p:sp>
      <p:sp>
        <p:nvSpPr>
          <p:cNvPr id="3" name="Slide Number Placeholder 2">
            <a:extLst>
              <a:ext uri="{FF2B5EF4-FFF2-40B4-BE49-F238E27FC236}">
                <a16:creationId xmlns:a16="http://schemas.microsoft.com/office/drawing/2014/main" id="{D823DA08-95C9-0C84-5A23-9C2A02A306E3}"/>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0C7B600-DD72-4939-971E-FC36A81E0A05}" type="slidenum">
              <a:rPr lang="en-US" altLang="sr-Latn-RS">
                <a:solidFill>
                  <a:srgbClr val="164C6C"/>
                </a:solidFill>
                <a:latin typeface="Georgia" panose="02040502050405020303" pitchFamily="18" charset="0"/>
              </a:rPr>
              <a:pPr eaLnBrk="1" hangingPunct="1"/>
              <a:t>122</a:t>
            </a:fld>
            <a:endParaRPr lang="en-US" altLang="sr-Latn-RS">
              <a:solidFill>
                <a:srgbClr val="164C6C"/>
              </a:solidFill>
              <a:latin typeface="Georgia" panose="02040502050405020303" pitchFamily="18" charset="0"/>
            </a:endParaRPr>
          </a:p>
        </p:txBody>
      </p:sp>
      <p:sp>
        <p:nvSpPr>
          <p:cNvPr id="137220" name="Content Placeholder 3">
            <a:extLst>
              <a:ext uri="{FF2B5EF4-FFF2-40B4-BE49-F238E27FC236}">
                <a16:creationId xmlns:a16="http://schemas.microsoft.com/office/drawing/2014/main" id="{1320C9EB-83AB-E961-C9F3-EFB281068BF8}"/>
              </a:ext>
            </a:extLst>
          </p:cNvPr>
          <p:cNvSpPr>
            <a:spLocks noGrp="1"/>
          </p:cNvSpPr>
          <p:nvPr>
            <p:ph sz="quarter" idx="1"/>
          </p:nvPr>
        </p:nvSpPr>
        <p:spPr>
          <a:xfrm>
            <a:off x="301625" y="1527175"/>
            <a:ext cx="8504238" cy="4572000"/>
          </a:xfrm>
        </p:spPr>
        <p:txBody>
          <a:bodyPr/>
          <a:lstStyle/>
          <a:p>
            <a:pPr eaLnBrk="1" hangingPunct="1"/>
            <a:r>
              <a:rPr lang="sr-Latn-RS" altLang="sr-Latn-RS" dirty="0"/>
              <a:t>Ectomies</a:t>
            </a:r>
          </a:p>
          <a:p>
            <a:pPr eaLnBrk="1" hangingPunct="1"/>
            <a:r>
              <a:rPr lang="sr-Latn-RS" altLang="sr-Latn-RS" dirty="0"/>
              <a:t>Nephrectomy, nephroureterectomy</a:t>
            </a:r>
          </a:p>
          <a:p>
            <a:pPr eaLnBrk="1" hangingPunct="1"/>
            <a:r>
              <a:rPr lang="sr-Latn-RS" altLang="sr-Latn-RS" dirty="0"/>
              <a:t>Partial nephrectomy</a:t>
            </a:r>
          </a:p>
          <a:p>
            <a:pPr eaLnBrk="1" hangingPunct="1"/>
            <a:r>
              <a:rPr lang="sr-Latn-RS" altLang="sr-Latn-RS" dirty="0"/>
              <a:t>Abscess drainage</a:t>
            </a:r>
          </a:p>
          <a:p>
            <a:pPr eaLnBrk="1" hangingPunct="1"/>
            <a:r>
              <a:rPr lang="sr-Latn-RS" altLang="sr-Latn-RS" dirty="0"/>
              <a:t>Epididymectomy, orchiectomy</a:t>
            </a:r>
          </a:p>
          <a:p>
            <a:pPr eaLnBrk="1" hangingPunct="1"/>
            <a:r>
              <a:rPr lang="sr-Latn-RS" altLang="sr-Latn-RS" dirty="0"/>
              <a:t>Reconstructions</a:t>
            </a:r>
          </a:p>
          <a:p>
            <a:pPr eaLnBrk="1" hangingPunct="1"/>
            <a:r>
              <a:rPr lang="sr-Latn-RS" altLang="sr-Latn-RS" dirty="0"/>
              <a:t>Ureteral strictures</a:t>
            </a:r>
          </a:p>
          <a:p>
            <a:pPr eaLnBrk="1" hangingPunct="1"/>
            <a:r>
              <a:rPr lang="sr-Latn-RS" altLang="sr-Latn-RS" dirty="0"/>
              <a:t>Augmentation cystoplasty</a:t>
            </a:r>
          </a:p>
          <a:p>
            <a:pPr eaLnBrk="1" hangingPunct="1"/>
            <a:r>
              <a:rPr lang="sr-Latn-RS" altLang="sr-Latn-RS"/>
              <a:t>Urinary derivation</a:t>
            </a:r>
            <a:endParaRPr lang="sr-Latn-CS" altLang="sr-Latn-RS" dirty="0"/>
          </a:p>
        </p:txBody>
      </p:sp>
      <p:pic>
        <p:nvPicPr>
          <p:cNvPr id="137221" name="Picture 5" descr="gesu_01_img0031">
            <a:extLst>
              <a:ext uri="{FF2B5EF4-FFF2-40B4-BE49-F238E27FC236}">
                <a16:creationId xmlns:a16="http://schemas.microsoft.com/office/drawing/2014/main" id="{9EA23F3E-3540-0773-E103-A0F8A52318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38813" y="3124200"/>
            <a:ext cx="3024187" cy="322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id="{834FE1DB-1618-8C88-DCDB-2913A383590F}"/>
              </a:ext>
            </a:extLst>
          </p:cNvPr>
          <p:cNvSpPr>
            <a:spLocks noGrp="1" noChangeArrowheads="1"/>
          </p:cNvSpPr>
          <p:nvPr>
            <p:ph type="title"/>
          </p:nvPr>
        </p:nvSpPr>
        <p:spPr/>
        <p:txBody>
          <a:bodyPr/>
          <a:lstStyle/>
          <a:p>
            <a:pPr eaLnBrk="1" hangingPunct="1"/>
            <a:r>
              <a:rPr lang="sr-Latn-RS" altLang="sr-Latn-RS" dirty="0">
                <a:solidFill>
                  <a:srgbClr val="164C6C"/>
                </a:solidFill>
              </a:rPr>
              <a:t>Clinical presentation</a:t>
            </a:r>
            <a:endParaRPr lang="en-US" altLang="sr-Latn-RS" dirty="0">
              <a:solidFill>
                <a:srgbClr val="164C6C"/>
              </a:solidFill>
            </a:endParaRPr>
          </a:p>
        </p:txBody>
      </p:sp>
      <p:sp>
        <p:nvSpPr>
          <p:cNvPr id="5" name="Slide Number Placeholder 4">
            <a:extLst>
              <a:ext uri="{FF2B5EF4-FFF2-40B4-BE49-F238E27FC236}">
                <a16:creationId xmlns:a16="http://schemas.microsoft.com/office/drawing/2014/main" id="{20A715C3-5088-9063-22E0-1666058DB900}"/>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0303702-DBD3-4E4E-9868-A8BB5EB28656}" type="slidenum">
              <a:rPr lang="en-US" altLang="sr-Latn-RS">
                <a:solidFill>
                  <a:srgbClr val="164C6C"/>
                </a:solidFill>
                <a:latin typeface="Georgia" panose="02040502050405020303" pitchFamily="18" charset="0"/>
              </a:rPr>
              <a:pPr eaLnBrk="1" hangingPunct="1"/>
              <a:t>13</a:t>
            </a:fld>
            <a:endParaRPr lang="en-US" altLang="sr-Latn-RS">
              <a:solidFill>
                <a:srgbClr val="164C6C"/>
              </a:solidFill>
              <a:latin typeface="Georgia" panose="02040502050405020303" pitchFamily="18" charset="0"/>
            </a:endParaRPr>
          </a:p>
        </p:txBody>
      </p:sp>
      <p:sp>
        <p:nvSpPr>
          <p:cNvPr id="13315" name="Rectangle 3">
            <a:extLst>
              <a:ext uri="{FF2B5EF4-FFF2-40B4-BE49-F238E27FC236}">
                <a16:creationId xmlns:a16="http://schemas.microsoft.com/office/drawing/2014/main" id="{83B123BD-38F8-D345-BE40-EEF2BE3D015A}"/>
              </a:ext>
            </a:extLst>
          </p:cNvPr>
          <p:cNvSpPr>
            <a:spLocks noGrp="1" noChangeArrowheads="1"/>
          </p:cNvSpPr>
          <p:nvPr>
            <p:ph sz="quarter" idx="1"/>
          </p:nvPr>
        </p:nvSpPr>
        <p:spPr>
          <a:xfrm>
            <a:off x="301625" y="1527175"/>
            <a:ext cx="8504238" cy="4572000"/>
          </a:xfrm>
        </p:spPr>
        <p:txBody>
          <a:bodyPr>
            <a:normAutofit fontScale="92500" lnSpcReduction="20000"/>
          </a:bodyPr>
          <a:lstStyle/>
          <a:p>
            <a:pPr marL="274320" indent="-274320" eaLnBrk="1" fontAlgn="auto" hangingPunct="1">
              <a:lnSpc>
                <a:spcPct val="80000"/>
              </a:lnSpc>
              <a:spcAft>
                <a:spcPts val="0"/>
              </a:spcAft>
              <a:buFont typeface="Wingdings 2"/>
              <a:buChar char=""/>
              <a:defRPr/>
            </a:pPr>
            <a:r>
              <a:rPr lang="sr-Latn-RS" sz="2400" dirty="0"/>
              <a:t>Sudden onset of severe pain in loins, spreading forward and downward</a:t>
            </a:r>
          </a:p>
          <a:p>
            <a:pPr marL="274320" indent="-274320" eaLnBrk="1" fontAlgn="auto" hangingPunct="1">
              <a:lnSpc>
                <a:spcPct val="80000"/>
              </a:lnSpc>
              <a:spcAft>
                <a:spcPts val="0"/>
              </a:spcAft>
              <a:buFont typeface="Wingdings 2"/>
              <a:buChar char=""/>
              <a:defRPr/>
            </a:pPr>
            <a:r>
              <a:rPr lang="sr-Latn-RS" sz="1900" dirty="0"/>
              <a:t>By dropping the stone down</a:t>
            </a:r>
          </a:p>
          <a:p>
            <a:pPr marL="274320" indent="-274320" eaLnBrk="1" fontAlgn="auto" hangingPunct="1">
              <a:lnSpc>
                <a:spcPct val="80000"/>
              </a:lnSpc>
              <a:spcAft>
                <a:spcPts val="0"/>
              </a:spcAft>
              <a:buFont typeface="Wingdings 2"/>
              <a:buChar char=""/>
              <a:defRPr/>
            </a:pPr>
            <a:r>
              <a:rPr lang="sr-Latn-RS" sz="1900" dirty="0"/>
              <a:t>The pain radiates to the groin, testicles/labia majora</a:t>
            </a:r>
          </a:p>
          <a:p>
            <a:pPr marL="274320" indent="-274320" eaLnBrk="1" fontAlgn="auto" hangingPunct="1">
              <a:lnSpc>
                <a:spcPct val="80000"/>
              </a:lnSpc>
              <a:spcAft>
                <a:spcPts val="0"/>
              </a:spcAft>
              <a:buFont typeface="Wingdings 2"/>
              <a:buChar char=""/>
              <a:defRPr/>
            </a:pPr>
            <a:r>
              <a:rPr lang="sr-Latn-RS" sz="1900" dirty="0"/>
              <a:t>Symptoms of cystitis or urethritis</a:t>
            </a:r>
          </a:p>
          <a:p>
            <a:pPr marL="274320" indent="-274320" eaLnBrk="1" fontAlgn="auto" hangingPunct="1">
              <a:lnSpc>
                <a:spcPct val="80000"/>
              </a:lnSpc>
              <a:spcAft>
                <a:spcPts val="0"/>
              </a:spcAft>
              <a:buFont typeface="Wingdings 2"/>
              <a:buChar char=""/>
              <a:defRPr/>
            </a:pPr>
            <a:r>
              <a:rPr lang="sr-Latn-RS" sz="1900" dirty="0"/>
              <a:t>Suprapubic pain</a:t>
            </a:r>
          </a:p>
          <a:p>
            <a:pPr marL="274320" indent="-274320" eaLnBrk="1" fontAlgn="auto" hangingPunct="1">
              <a:lnSpc>
                <a:spcPct val="80000"/>
              </a:lnSpc>
              <a:spcAft>
                <a:spcPts val="0"/>
              </a:spcAft>
              <a:buFont typeface="Wingdings 2"/>
              <a:buChar char=""/>
              <a:defRPr/>
            </a:pPr>
            <a:r>
              <a:rPr lang="sr-Latn-RS" sz="1900" dirty="0"/>
              <a:t>Polakiuria</a:t>
            </a:r>
          </a:p>
          <a:p>
            <a:pPr marL="274320" indent="-274320" eaLnBrk="1" fontAlgn="auto" hangingPunct="1">
              <a:lnSpc>
                <a:spcPct val="80000"/>
              </a:lnSpc>
              <a:spcAft>
                <a:spcPts val="0"/>
              </a:spcAft>
              <a:buFont typeface="Wingdings 2"/>
              <a:buChar char=""/>
              <a:defRPr/>
            </a:pPr>
            <a:r>
              <a:rPr lang="sr-Latn-RS" sz="1900" dirty="0"/>
              <a:t>Dysuria</a:t>
            </a:r>
          </a:p>
          <a:p>
            <a:pPr marL="274320" indent="-274320" eaLnBrk="1" fontAlgn="auto" hangingPunct="1">
              <a:lnSpc>
                <a:spcPct val="80000"/>
              </a:lnSpc>
              <a:spcAft>
                <a:spcPts val="0"/>
              </a:spcAft>
              <a:buFont typeface="Wingdings 2"/>
              <a:buChar char=""/>
              <a:defRPr/>
            </a:pPr>
            <a:endParaRPr lang="sr-Latn-RS" sz="2400" dirty="0"/>
          </a:p>
          <a:p>
            <a:pPr marL="274320" indent="-274320" eaLnBrk="1" fontAlgn="auto" hangingPunct="1">
              <a:lnSpc>
                <a:spcPct val="80000"/>
              </a:lnSpc>
              <a:spcAft>
                <a:spcPts val="0"/>
              </a:spcAft>
              <a:buFont typeface="Wingdings 2"/>
              <a:buChar char=""/>
              <a:defRPr/>
            </a:pPr>
            <a:r>
              <a:rPr lang="sr-Latn-RS" sz="2400" dirty="0"/>
              <a:t>Macroscopic/Microscopic hematuria 85%</a:t>
            </a:r>
          </a:p>
          <a:p>
            <a:pPr marL="274320" indent="-274320" eaLnBrk="1" fontAlgn="auto" hangingPunct="1">
              <a:lnSpc>
                <a:spcPct val="80000"/>
              </a:lnSpc>
              <a:spcAft>
                <a:spcPts val="0"/>
              </a:spcAft>
              <a:buFont typeface="Wingdings 2"/>
              <a:buChar char=""/>
              <a:defRPr/>
            </a:pPr>
            <a:endParaRPr lang="sr-Latn-RS" sz="2400" dirty="0"/>
          </a:p>
          <a:p>
            <a:pPr marL="274320" indent="-274320" eaLnBrk="1" fontAlgn="auto" hangingPunct="1">
              <a:lnSpc>
                <a:spcPct val="80000"/>
              </a:lnSpc>
              <a:spcAft>
                <a:spcPts val="0"/>
              </a:spcAft>
              <a:buFont typeface="Wingdings 2"/>
              <a:buChar char=""/>
              <a:defRPr/>
            </a:pPr>
            <a:r>
              <a:rPr lang="sr-Latn-RS" sz="2400" dirty="0"/>
              <a:t>Nausea, vomiting 50%</a:t>
            </a:r>
          </a:p>
          <a:p>
            <a:pPr marL="274320" indent="-274320" eaLnBrk="1" fontAlgn="auto" hangingPunct="1">
              <a:lnSpc>
                <a:spcPct val="80000"/>
              </a:lnSpc>
              <a:spcAft>
                <a:spcPts val="0"/>
              </a:spcAft>
              <a:buFont typeface="Wingdings 2"/>
              <a:buChar char=""/>
              <a:defRPr/>
            </a:pPr>
            <a:endParaRPr lang="sr-Latn-RS" sz="2400" dirty="0"/>
          </a:p>
          <a:p>
            <a:pPr marL="274320" indent="-274320" eaLnBrk="1" fontAlgn="auto" hangingPunct="1">
              <a:lnSpc>
                <a:spcPct val="80000"/>
              </a:lnSpc>
              <a:spcAft>
                <a:spcPts val="0"/>
              </a:spcAft>
              <a:buFont typeface="Wingdings 2"/>
              <a:buChar char=""/>
              <a:defRPr/>
            </a:pPr>
            <a:r>
              <a:rPr lang="sr-Latn-RS" sz="2400" dirty="0"/>
              <a:t>Tachycardia, hypertension (common)</a:t>
            </a:r>
          </a:p>
          <a:p>
            <a:pPr marL="274320" indent="-274320" eaLnBrk="1" fontAlgn="auto" hangingPunct="1">
              <a:lnSpc>
                <a:spcPct val="80000"/>
              </a:lnSpc>
              <a:spcAft>
                <a:spcPts val="0"/>
              </a:spcAft>
              <a:buFont typeface="Wingdings 2"/>
              <a:buChar char=""/>
              <a:defRPr/>
            </a:pPr>
            <a:endParaRPr lang="sr-Latn-RS" sz="2400" dirty="0"/>
          </a:p>
          <a:p>
            <a:pPr marL="274320" indent="-274320" eaLnBrk="1" fontAlgn="auto" hangingPunct="1">
              <a:lnSpc>
                <a:spcPct val="80000"/>
              </a:lnSpc>
              <a:spcAft>
                <a:spcPts val="0"/>
              </a:spcAft>
              <a:buFont typeface="Wingdings 2"/>
              <a:buChar char=""/>
              <a:defRPr/>
            </a:pPr>
            <a:r>
              <a:rPr lang="sr-Latn-RS" sz="2400" dirty="0"/>
              <a:t>They cannot find a convenient position, they are constantly on the move</a:t>
            </a:r>
            <a:endParaRPr lang="sr-Latn-CS" sz="2400" dirty="0">
              <a:effectLst>
                <a:outerShdw blurRad="38100" dist="38100" dir="2700000" algn="tl">
                  <a:srgbClr val="FFFFFF"/>
                </a:outerShdw>
              </a:effectLst>
            </a:endParaRPr>
          </a:p>
        </p:txBody>
      </p:sp>
      <p:pic>
        <p:nvPicPr>
          <p:cNvPr id="26629" name="Picture 7" descr="Nephrolithiasis: acute renal colic. Distribution ...">
            <a:extLst>
              <a:ext uri="{FF2B5EF4-FFF2-40B4-BE49-F238E27FC236}">
                <a16:creationId xmlns:a16="http://schemas.microsoft.com/office/drawing/2014/main" id="{2C1E4DD4-28A3-162B-174F-58CE3B9932E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19838" y="2133600"/>
            <a:ext cx="2519362" cy="159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48E56388-AFC9-AADD-4E77-6A3BD0F8F084}"/>
              </a:ext>
            </a:extLst>
          </p:cNvPr>
          <p:cNvSpPr>
            <a:spLocks noGrp="1" noChangeArrowheads="1"/>
          </p:cNvSpPr>
          <p:nvPr>
            <p:ph type="title"/>
          </p:nvPr>
        </p:nvSpPr>
        <p:spPr/>
        <p:txBody>
          <a:bodyPr/>
          <a:lstStyle/>
          <a:p>
            <a:pPr eaLnBrk="1" hangingPunct="1"/>
            <a:r>
              <a:rPr lang="sr-Latn-RS" altLang="sr-Latn-RS" dirty="0">
                <a:solidFill>
                  <a:srgbClr val="164C6C"/>
                </a:solidFill>
              </a:rPr>
              <a:t>Diagnosis</a:t>
            </a:r>
            <a:r>
              <a:rPr lang="sr-Cyrl-CS" altLang="sr-Latn-RS" dirty="0">
                <a:solidFill>
                  <a:srgbClr val="164C6C"/>
                </a:solidFill>
              </a:rPr>
              <a:t> </a:t>
            </a:r>
            <a:endParaRPr lang="en-US" altLang="sr-Latn-RS" dirty="0">
              <a:solidFill>
                <a:srgbClr val="164C6C"/>
              </a:solidFill>
            </a:endParaRPr>
          </a:p>
        </p:txBody>
      </p:sp>
      <p:sp>
        <p:nvSpPr>
          <p:cNvPr id="6" name="Slide Number Placeholder 5">
            <a:extLst>
              <a:ext uri="{FF2B5EF4-FFF2-40B4-BE49-F238E27FC236}">
                <a16:creationId xmlns:a16="http://schemas.microsoft.com/office/drawing/2014/main" id="{ECE19863-896A-4BB9-DEF3-0CC74917DB03}"/>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2D04838-5CEC-4C01-8576-BA407ACABD61}" type="slidenum">
              <a:rPr lang="en-US" altLang="sr-Latn-RS">
                <a:solidFill>
                  <a:srgbClr val="164C6C"/>
                </a:solidFill>
                <a:latin typeface="Georgia" panose="02040502050405020303" pitchFamily="18" charset="0"/>
              </a:rPr>
              <a:pPr eaLnBrk="1" hangingPunct="1"/>
              <a:t>14</a:t>
            </a:fld>
            <a:endParaRPr lang="en-US" altLang="sr-Latn-RS">
              <a:solidFill>
                <a:srgbClr val="164C6C"/>
              </a:solidFill>
              <a:latin typeface="Georgia" panose="02040502050405020303" pitchFamily="18" charset="0"/>
            </a:endParaRPr>
          </a:p>
        </p:txBody>
      </p:sp>
      <p:sp>
        <p:nvSpPr>
          <p:cNvPr id="59395" name="Content Placeholder 12">
            <a:extLst>
              <a:ext uri="{FF2B5EF4-FFF2-40B4-BE49-F238E27FC236}">
                <a16:creationId xmlns:a16="http://schemas.microsoft.com/office/drawing/2014/main" id="{DEF1296D-7183-E21A-27E0-4A352C112B66}"/>
              </a:ext>
            </a:extLst>
          </p:cNvPr>
          <p:cNvSpPr>
            <a:spLocks noGrp="1"/>
          </p:cNvSpPr>
          <p:nvPr>
            <p:ph sz="quarter" idx="1"/>
          </p:nvPr>
        </p:nvSpPr>
        <p:spPr>
          <a:xfrm>
            <a:off x="301625" y="1371600"/>
            <a:ext cx="8504238" cy="4572000"/>
          </a:xfrm>
        </p:spPr>
        <p:txBody>
          <a:bodyPr>
            <a:normAutofit fontScale="92500" lnSpcReduction="20000"/>
          </a:bodyPr>
          <a:lstStyle/>
          <a:p>
            <a:pPr marL="274320" indent="-274320" eaLnBrk="1" fontAlgn="auto" hangingPunct="1">
              <a:spcAft>
                <a:spcPts val="0"/>
              </a:spcAft>
              <a:buFont typeface="Wingdings 2"/>
              <a:buChar char=""/>
              <a:defRPr/>
            </a:pPr>
            <a:r>
              <a:rPr lang="sr-Latn-RS" sz="2600" dirty="0"/>
              <a:t>Urine analysis</a:t>
            </a:r>
          </a:p>
          <a:p>
            <a:pPr marL="274320" indent="-274320" eaLnBrk="1" fontAlgn="auto" hangingPunct="1">
              <a:spcAft>
                <a:spcPts val="0"/>
              </a:spcAft>
              <a:buFont typeface="Wingdings 2"/>
              <a:buChar char=""/>
              <a:defRPr/>
            </a:pPr>
            <a:r>
              <a:rPr lang="sr-Latn-RS" sz="2600" dirty="0"/>
              <a:t>Air, Le, Bact, pH</a:t>
            </a:r>
          </a:p>
          <a:p>
            <a:pPr marL="274320" indent="-274320" eaLnBrk="1" fontAlgn="auto" hangingPunct="1">
              <a:spcAft>
                <a:spcPts val="0"/>
              </a:spcAft>
              <a:buFont typeface="Wingdings 2"/>
              <a:buChar char=""/>
              <a:defRPr/>
            </a:pPr>
            <a:r>
              <a:rPr lang="sr-Latn-RS" sz="2600" dirty="0"/>
              <a:t>Mild leukocytosis &lt;15,000/µL</a:t>
            </a:r>
          </a:p>
          <a:p>
            <a:pPr marL="274320" indent="-274320" eaLnBrk="1" fontAlgn="auto" hangingPunct="1">
              <a:spcAft>
                <a:spcPts val="0"/>
              </a:spcAft>
              <a:buFont typeface="Wingdings 2"/>
              <a:buChar char=""/>
              <a:defRPr/>
            </a:pPr>
            <a:r>
              <a:rPr lang="sr-Latn-RS" sz="2600" dirty="0"/>
              <a:t>Physical examination</a:t>
            </a:r>
          </a:p>
          <a:p>
            <a:pPr marL="274320" indent="-274320" eaLnBrk="1" fontAlgn="auto" hangingPunct="1">
              <a:spcAft>
                <a:spcPts val="0"/>
              </a:spcAft>
              <a:buFont typeface="Wingdings 2"/>
              <a:buChar char=""/>
              <a:defRPr/>
            </a:pPr>
            <a:r>
              <a:rPr lang="sr-Latn-RS" sz="2600" dirty="0"/>
              <a:t>Costovertebral sensitivity</a:t>
            </a:r>
          </a:p>
          <a:p>
            <a:pPr marL="274320" indent="-274320" eaLnBrk="1" fontAlgn="auto" hangingPunct="1">
              <a:spcAft>
                <a:spcPts val="0"/>
              </a:spcAft>
              <a:buFont typeface="Wingdings 2"/>
              <a:buChar char=""/>
              <a:defRPr/>
            </a:pPr>
            <a:r>
              <a:rPr lang="sr-Latn-RS" sz="2600" dirty="0"/>
              <a:t>Native uro tract</a:t>
            </a:r>
          </a:p>
          <a:p>
            <a:pPr marL="274320" indent="-274320" eaLnBrk="1" fontAlgn="auto" hangingPunct="1">
              <a:spcAft>
                <a:spcPts val="0"/>
              </a:spcAft>
              <a:buFont typeface="Wingdings 2"/>
              <a:buChar char=""/>
              <a:defRPr/>
            </a:pPr>
            <a:r>
              <a:rPr lang="sr-Latn-RS" sz="2600" dirty="0"/>
              <a:t>Size, location, shape</a:t>
            </a:r>
          </a:p>
          <a:p>
            <a:pPr marL="274320" indent="-274320" eaLnBrk="1" fontAlgn="auto" hangingPunct="1">
              <a:spcAft>
                <a:spcPts val="0"/>
              </a:spcAft>
              <a:buFont typeface="Wingdings 2"/>
              <a:buChar char=""/>
              <a:defRPr/>
            </a:pPr>
            <a:r>
              <a:rPr lang="sr-Latn-RS" sz="2600" dirty="0"/>
              <a:t>Progression of radiopaque stone</a:t>
            </a:r>
          </a:p>
          <a:p>
            <a:pPr marL="274320" indent="-274320" eaLnBrk="1" fontAlgn="auto" hangingPunct="1">
              <a:spcAft>
                <a:spcPts val="0"/>
              </a:spcAft>
              <a:buFont typeface="Wingdings 2"/>
              <a:buChar char=""/>
              <a:defRPr/>
            </a:pPr>
            <a:r>
              <a:rPr lang="sr-Latn-RS" sz="2600" dirty="0"/>
              <a:t>Disadvantage</a:t>
            </a:r>
          </a:p>
          <a:p>
            <a:pPr marL="274320" indent="-274320" eaLnBrk="1" fontAlgn="auto" hangingPunct="1">
              <a:spcAft>
                <a:spcPts val="0"/>
              </a:spcAft>
              <a:buFont typeface="Wingdings 2"/>
              <a:buChar char=""/>
              <a:defRPr/>
            </a:pPr>
            <a:r>
              <a:rPr lang="sr-Latn-RS" sz="2600" dirty="0"/>
              <a:t>Small size=5 mm</a:t>
            </a:r>
          </a:p>
          <a:p>
            <a:pPr marL="274320" indent="-274320" eaLnBrk="1" fontAlgn="auto" hangingPunct="1">
              <a:spcAft>
                <a:spcPts val="0"/>
              </a:spcAft>
              <a:buFont typeface="Wingdings 2"/>
              <a:buChar char=""/>
              <a:defRPr/>
            </a:pPr>
            <a:r>
              <a:rPr lang="sr-Latn-RS" sz="2600" dirty="0"/>
              <a:t>Radiotransparent</a:t>
            </a:r>
          </a:p>
          <a:p>
            <a:pPr marL="274320" indent="-274320" eaLnBrk="1" fontAlgn="auto" hangingPunct="1">
              <a:spcAft>
                <a:spcPts val="0"/>
              </a:spcAft>
              <a:buFont typeface="Wingdings 2"/>
              <a:buChar char=""/>
              <a:defRPr/>
            </a:pPr>
            <a:r>
              <a:rPr lang="sr-Latn-RS" sz="2600" dirty="0"/>
              <a:t>Gases, bone structures</a:t>
            </a:r>
            <a:endParaRPr lang="sr-Latn-CS" dirty="0"/>
          </a:p>
        </p:txBody>
      </p:sp>
      <p:pic>
        <p:nvPicPr>
          <p:cNvPr id="27653" name="Picture 8" descr="Figure 1.">
            <a:extLst>
              <a:ext uri="{FF2B5EF4-FFF2-40B4-BE49-F238E27FC236}">
                <a16:creationId xmlns:a16="http://schemas.microsoft.com/office/drawing/2014/main" id="{9B64F122-4DD0-8178-7AA6-414B5A6164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9800" y="3990975"/>
            <a:ext cx="2916238" cy="233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4" name="Picture 11" descr="Renal OSCE Exam">
            <a:extLst>
              <a:ext uri="{FF2B5EF4-FFF2-40B4-BE49-F238E27FC236}">
                <a16:creationId xmlns:a16="http://schemas.microsoft.com/office/drawing/2014/main" id="{DF1221AB-B112-0B46-F43B-7F22D22FAF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26213" y="1614488"/>
            <a:ext cx="2160587" cy="2043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C6BAAED6-6A41-5D4B-464D-8F7839CABA14}"/>
              </a:ext>
            </a:extLst>
          </p:cNvPr>
          <p:cNvSpPr>
            <a:spLocks noGrp="1" noChangeArrowheads="1"/>
          </p:cNvSpPr>
          <p:nvPr>
            <p:ph type="title"/>
          </p:nvPr>
        </p:nvSpPr>
        <p:spPr/>
        <p:txBody>
          <a:bodyPr/>
          <a:lstStyle/>
          <a:p>
            <a:pPr eaLnBrk="1" hangingPunct="1"/>
            <a:r>
              <a:rPr lang="sr-Latn-RS" altLang="sr-Latn-RS" sz="3200" dirty="0">
                <a:solidFill>
                  <a:srgbClr val="164C6C"/>
                </a:solidFill>
              </a:rPr>
              <a:t>Ultrasonography</a:t>
            </a:r>
            <a:endParaRPr lang="sr-Latn-CS" altLang="sr-Latn-RS" sz="3200" dirty="0">
              <a:solidFill>
                <a:srgbClr val="164C6C"/>
              </a:solidFill>
            </a:endParaRPr>
          </a:p>
        </p:txBody>
      </p:sp>
      <p:sp>
        <p:nvSpPr>
          <p:cNvPr id="6" name="Slide Number Placeholder 5">
            <a:extLst>
              <a:ext uri="{FF2B5EF4-FFF2-40B4-BE49-F238E27FC236}">
                <a16:creationId xmlns:a16="http://schemas.microsoft.com/office/drawing/2014/main" id="{53DF9CE3-F405-59A4-F195-0888BE3194FA}"/>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E64F52E-5151-4DAC-B1C2-DF6924BC672D}" type="slidenum">
              <a:rPr lang="en-US" altLang="sr-Latn-RS">
                <a:solidFill>
                  <a:srgbClr val="164C6C"/>
                </a:solidFill>
                <a:latin typeface="Georgia" panose="02040502050405020303" pitchFamily="18" charset="0"/>
              </a:rPr>
              <a:pPr eaLnBrk="1" hangingPunct="1"/>
              <a:t>15</a:t>
            </a:fld>
            <a:endParaRPr lang="en-US" altLang="sr-Latn-RS">
              <a:solidFill>
                <a:srgbClr val="164C6C"/>
              </a:solidFill>
              <a:latin typeface="Georgia" panose="02040502050405020303" pitchFamily="18" charset="0"/>
            </a:endParaRPr>
          </a:p>
        </p:txBody>
      </p:sp>
      <p:sp>
        <p:nvSpPr>
          <p:cNvPr id="61443" name="Content Placeholder 11">
            <a:extLst>
              <a:ext uri="{FF2B5EF4-FFF2-40B4-BE49-F238E27FC236}">
                <a16:creationId xmlns:a16="http://schemas.microsoft.com/office/drawing/2014/main" id="{12B56829-9E05-811A-1B3D-1A39F1720CA3}"/>
              </a:ext>
            </a:extLst>
          </p:cNvPr>
          <p:cNvSpPr>
            <a:spLocks noGrp="1"/>
          </p:cNvSpPr>
          <p:nvPr>
            <p:ph sz="quarter" idx="1"/>
          </p:nvPr>
        </p:nvSpPr>
        <p:spPr>
          <a:xfrm>
            <a:off x="301625" y="1371600"/>
            <a:ext cx="8504238" cy="4572000"/>
          </a:xfrm>
        </p:spPr>
        <p:txBody>
          <a:bodyPr>
            <a:normAutofit fontScale="85000" lnSpcReduction="20000"/>
          </a:bodyPr>
          <a:lstStyle/>
          <a:p>
            <a:pPr marL="274320" indent="-274320" eaLnBrk="1" fontAlgn="auto" hangingPunct="1">
              <a:spcAft>
                <a:spcPts val="0"/>
              </a:spcAft>
              <a:buFont typeface="Wingdings 2"/>
              <a:buChar char=""/>
              <a:defRPr/>
            </a:pPr>
            <a:r>
              <a:rPr lang="sr-Latn-RS" sz="2500" dirty="0"/>
              <a:t>An advantage</a:t>
            </a:r>
          </a:p>
          <a:p>
            <a:pPr marL="274320" indent="-274320" eaLnBrk="1" fontAlgn="auto" hangingPunct="1">
              <a:spcAft>
                <a:spcPts val="0"/>
              </a:spcAft>
              <a:buFont typeface="Wingdings 2"/>
              <a:buChar char=""/>
              <a:defRPr/>
            </a:pPr>
            <a:r>
              <a:rPr lang="sr-Latn-RS" sz="2500" dirty="0"/>
              <a:t>Fast, easy, cheap</a:t>
            </a:r>
          </a:p>
          <a:p>
            <a:pPr marL="274320" indent="-274320" eaLnBrk="1" fontAlgn="auto" hangingPunct="1">
              <a:spcAft>
                <a:spcPts val="0"/>
              </a:spcAft>
              <a:buFont typeface="Wingdings 2"/>
              <a:buChar char=""/>
              <a:defRPr/>
            </a:pPr>
            <a:r>
              <a:rPr lang="sr-Latn-RS" sz="2500" dirty="0"/>
              <a:t>Ca++ density does not affect vision</a:t>
            </a:r>
          </a:p>
          <a:p>
            <a:pPr marL="274320" indent="-274320" eaLnBrk="1" fontAlgn="auto" hangingPunct="1">
              <a:spcAft>
                <a:spcPts val="0"/>
              </a:spcAft>
              <a:buFont typeface="Wingdings 2"/>
              <a:buChar char=""/>
              <a:defRPr/>
            </a:pPr>
            <a:r>
              <a:rPr lang="sr-Latn-RS" sz="2500" dirty="0"/>
              <a:t>Pregnant women</a:t>
            </a:r>
          </a:p>
          <a:p>
            <a:pPr marL="274320" indent="-274320" eaLnBrk="1" fontAlgn="auto" hangingPunct="1">
              <a:spcAft>
                <a:spcPts val="0"/>
              </a:spcAft>
              <a:buFont typeface="Wingdings 2"/>
              <a:buChar char=""/>
              <a:defRPr/>
            </a:pPr>
            <a:r>
              <a:rPr lang="sr-Latn-RS" sz="2500" dirty="0"/>
              <a:t>Allergy</a:t>
            </a:r>
          </a:p>
          <a:p>
            <a:pPr marL="274320" indent="-274320" eaLnBrk="1" fontAlgn="auto" hangingPunct="1">
              <a:spcAft>
                <a:spcPts val="0"/>
              </a:spcAft>
              <a:buFont typeface="Wingdings 2"/>
              <a:buChar char=""/>
              <a:defRPr/>
            </a:pPr>
            <a:r>
              <a:rPr lang="sr-Latn-RS" sz="2500" dirty="0"/>
              <a:t>Azotemia</a:t>
            </a:r>
          </a:p>
          <a:p>
            <a:pPr marL="274320" indent="-274320" eaLnBrk="1" fontAlgn="auto" hangingPunct="1">
              <a:spcAft>
                <a:spcPts val="0"/>
              </a:spcAft>
              <a:buFont typeface="Wingdings 2"/>
              <a:buChar char=""/>
              <a:defRPr/>
            </a:pPr>
            <a:r>
              <a:rPr lang="sr-Latn-RS" sz="2500" dirty="0"/>
              <a:t>Disadvantage</a:t>
            </a:r>
          </a:p>
          <a:p>
            <a:pPr marL="274320" indent="-274320" eaLnBrk="1" fontAlgn="auto" hangingPunct="1">
              <a:spcAft>
                <a:spcPts val="0"/>
              </a:spcAft>
              <a:buFont typeface="Wingdings 2"/>
              <a:buChar char=""/>
              <a:defRPr/>
            </a:pPr>
            <a:r>
              <a:rPr lang="sr-Latn-RS" sz="2500" dirty="0"/>
              <a:t>≤ 5 mm</a:t>
            </a:r>
          </a:p>
          <a:p>
            <a:pPr marL="274320" indent="-274320" eaLnBrk="1" fontAlgn="auto" hangingPunct="1">
              <a:spcAft>
                <a:spcPts val="0"/>
              </a:spcAft>
              <a:buFont typeface="Wingdings 2"/>
              <a:buChar char=""/>
              <a:defRPr/>
            </a:pPr>
            <a:r>
              <a:rPr lang="sr-Latn-RS" sz="2500" dirty="0"/>
              <a:t>Ureteral calculus</a:t>
            </a:r>
          </a:p>
          <a:p>
            <a:pPr marL="274320" indent="-274320" eaLnBrk="1" fontAlgn="auto" hangingPunct="1">
              <a:spcAft>
                <a:spcPts val="0"/>
              </a:spcAft>
              <a:buFont typeface="Wingdings 2"/>
              <a:buChar char=""/>
              <a:defRPr/>
            </a:pPr>
            <a:r>
              <a:rPr lang="sr-Latn-RS" sz="2500" dirty="0"/>
              <a:t>Initially, there is no ureterohydronephrosis</a:t>
            </a:r>
          </a:p>
          <a:p>
            <a:pPr marL="274320" indent="-274320" eaLnBrk="1" fontAlgn="auto" hangingPunct="1">
              <a:spcAft>
                <a:spcPts val="0"/>
              </a:spcAft>
              <a:buFont typeface="Wingdings 2"/>
              <a:buChar char=""/>
              <a:defRPr/>
            </a:pPr>
            <a:endParaRPr lang="sr-Latn-RS" sz="2500" dirty="0"/>
          </a:p>
          <a:p>
            <a:pPr marL="274320" indent="-274320" eaLnBrk="1" fontAlgn="auto" hangingPunct="1">
              <a:spcAft>
                <a:spcPts val="0"/>
              </a:spcAft>
              <a:buFont typeface="Wingdings 2"/>
              <a:buChar char=""/>
              <a:defRPr/>
            </a:pPr>
            <a:r>
              <a:rPr lang="sr-Latn-RS" sz="2500" dirty="0"/>
              <a:t>Aneurysm of the abdominal aorta</a:t>
            </a:r>
          </a:p>
          <a:p>
            <a:pPr marL="274320" indent="-274320" eaLnBrk="1" fontAlgn="auto" hangingPunct="1">
              <a:spcAft>
                <a:spcPts val="0"/>
              </a:spcAft>
              <a:buFont typeface="Wingdings 2"/>
              <a:buChar char=""/>
              <a:defRPr/>
            </a:pPr>
            <a:r>
              <a:rPr lang="sr-Latn-RS" sz="2500" dirty="0"/>
              <a:t>Cholelithiasis</a:t>
            </a:r>
            <a:endParaRPr lang="sr-Cyrl-CS" sz="2500" dirty="0"/>
          </a:p>
        </p:txBody>
      </p:sp>
      <p:pic>
        <p:nvPicPr>
          <p:cNvPr id="28677" name="Picture 6">
            <a:extLst>
              <a:ext uri="{FF2B5EF4-FFF2-40B4-BE49-F238E27FC236}">
                <a16:creationId xmlns:a16="http://schemas.microsoft.com/office/drawing/2014/main" id="{CFDA6FFE-2474-B1A2-3C3E-D867D3DAE3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7000" y="1600200"/>
            <a:ext cx="2268538" cy="177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8" name="Picture 15" descr="Renal sonogram demonstrates an echogenic shadowin...">
            <a:extLst>
              <a:ext uri="{FF2B5EF4-FFF2-40B4-BE49-F238E27FC236}">
                <a16:creationId xmlns:a16="http://schemas.microsoft.com/office/drawing/2014/main" id="{DA9BFDDB-44EF-FF3B-693E-7240E4DEF0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2514600"/>
            <a:ext cx="2232025" cy="180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9" name="Picture 3">
            <a:extLst>
              <a:ext uri="{FF2B5EF4-FFF2-40B4-BE49-F238E27FC236}">
                <a16:creationId xmlns:a16="http://schemas.microsoft.com/office/drawing/2014/main" id="{E198808E-E4D2-EADE-A516-475175A8FC5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3000" y="4724400"/>
            <a:ext cx="2124075" cy="16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0" name="Picture 5" descr="f005016">
            <a:extLst>
              <a:ext uri="{FF2B5EF4-FFF2-40B4-BE49-F238E27FC236}">
                <a16:creationId xmlns:a16="http://schemas.microsoft.com/office/drawing/2014/main" id="{C0B91A16-A740-3527-2C3D-E2DCBFE3F53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86600" y="4700588"/>
            <a:ext cx="1908175" cy="170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81" name="Rectangle 6">
            <a:extLst>
              <a:ext uri="{FF2B5EF4-FFF2-40B4-BE49-F238E27FC236}">
                <a16:creationId xmlns:a16="http://schemas.microsoft.com/office/drawing/2014/main" id="{34D10EA7-B53A-5363-443B-463F46B295B0}"/>
              </a:ext>
            </a:extLst>
          </p:cNvPr>
          <p:cNvSpPr>
            <a:spLocks noChangeArrowheads="1"/>
          </p:cNvSpPr>
          <p:nvPr/>
        </p:nvSpPr>
        <p:spPr bwMode="auto">
          <a:xfrm>
            <a:off x="6481763" y="4310063"/>
            <a:ext cx="2509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sr-Latn-RS" altLang="sr-Latn-RS" sz="1600" dirty="0">
                <a:latin typeface="Georgia" panose="02040502050405020303" pitchFamily="18" charset="0"/>
              </a:rPr>
              <a:t>Ureteral jet phenomenon</a:t>
            </a:r>
            <a:endParaRPr lang="sr-Latn-CS" altLang="sr-Latn-RS" sz="1600" dirty="0">
              <a:latin typeface="Georgia" panose="02040502050405020303" pitchFamily="18"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1CD116DF-1AC9-F7F2-54F5-B6C0A3A3219A}"/>
              </a:ext>
            </a:extLst>
          </p:cNvPr>
          <p:cNvSpPr>
            <a:spLocks noGrp="1" noChangeArrowheads="1"/>
          </p:cNvSpPr>
          <p:nvPr>
            <p:ph type="title"/>
          </p:nvPr>
        </p:nvSpPr>
        <p:spPr/>
        <p:txBody>
          <a:bodyPr/>
          <a:lstStyle/>
          <a:p>
            <a:pPr eaLnBrk="1" hangingPunct="1"/>
            <a:r>
              <a:rPr lang="sr-Latn-RS" altLang="sr-Latn-RS" dirty="0">
                <a:solidFill>
                  <a:srgbClr val="164C6C"/>
                </a:solidFill>
              </a:rPr>
              <a:t>ST without contrast (MR)</a:t>
            </a:r>
            <a:endParaRPr lang="en-US" altLang="sr-Latn-RS" dirty="0">
              <a:solidFill>
                <a:srgbClr val="164C6C"/>
              </a:solidFill>
            </a:endParaRPr>
          </a:p>
        </p:txBody>
      </p:sp>
      <p:sp>
        <p:nvSpPr>
          <p:cNvPr id="12" name="Slide Number Placeholder 11">
            <a:extLst>
              <a:ext uri="{FF2B5EF4-FFF2-40B4-BE49-F238E27FC236}">
                <a16:creationId xmlns:a16="http://schemas.microsoft.com/office/drawing/2014/main" id="{033F3720-7E11-979E-2489-1E06D854480C}"/>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E7623E2-9F1D-4CB4-BF6F-B3E33B9BD4A5}" type="slidenum">
              <a:rPr lang="en-US" altLang="sr-Latn-RS">
                <a:solidFill>
                  <a:srgbClr val="164C6C"/>
                </a:solidFill>
                <a:latin typeface="Georgia" panose="02040502050405020303" pitchFamily="18" charset="0"/>
              </a:rPr>
              <a:pPr eaLnBrk="1" hangingPunct="1"/>
              <a:t>16</a:t>
            </a:fld>
            <a:endParaRPr lang="en-US" altLang="sr-Latn-RS">
              <a:solidFill>
                <a:srgbClr val="164C6C"/>
              </a:solidFill>
              <a:latin typeface="Georgia" panose="02040502050405020303" pitchFamily="18" charset="0"/>
            </a:endParaRPr>
          </a:p>
        </p:txBody>
      </p:sp>
      <p:sp>
        <p:nvSpPr>
          <p:cNvPr id="62467" name="Content Placeholder 14">
            <a:extLst>
              <a:ext uri="{FF2B5EF4-FFF2-40B4-BE49-F238E27FC236}">
                <a16:creationId xmlns:a16="http://schemas.microsoft.com/office/drawing/2014/main" id="{ACC8542E-E89C-9BC9-4859-7F81F0762D69}"/>
              </a:ext>
            </a:extLst>
          </p:cNvPr>
          <p:cNvSpPr>
            <a:spLocks noGrp="1"/>
          </p:cNvSpPr>
          <p:nvPr>
            <p:ph sz="quarter" idx="1"/>
          </p:nvPr>
        </p:nvSpPr>
        <p:spPr>
          <a:xfrm>
            <a:off x="331787" y="1962468"/>
            <a:ext cx="8504238" cy="4572000"/>
          </a:xfrm>
        </p:spPr>
        <p:txBody>
          <a:bodyPr>
            <a:normAutofit fontScale="92500" lnSpcReduction="20000"/>
          </a:bodyPr>
          <a:lstStyle/>
          <a:p>
            <a:pPr marL="274320" indent="-274320" eaLnBrk="1" fontAlgn="auto" hangingPunct="1">
              <a:spcAft>
                <a:spcPts val="0"/>
              </a:spcAft>
              <a:buFont typeface="Wingdings 2"/>
              <a:buChar char=""/>
              <a:defRPr/>
            </a:pPr>
            <a:endParaRPr lang="sr-Cyrl-CS" dirty="0"/>
          </a:p>
          <a:p>
            <a:pPr marL="274320" indent="-274320" eaLnBrk="1" fontAlgn="auto" hangingPunct="1">
              <a:spcAft>
                <a:spcPts val="0"/>
              </a:spcAft>
              <a:buFont typeface="Wingdings 2"/>
              <a:buChar char=""/>
              <a:defRPr/>
            </a:pPr>
            <a:endParaRPr lang="sr-Cyrl-CS" dirty="0"/>
          </a:p>
          <a:p>
            <a:pPr marL="274320" indent="-274320" eaLnBrk="1" fontAlgn="auto" hangingPunct="1">
              <a:spcAft>
                <a:spcPts val="0"/>
              </a:spcAft>
              <a:buFont typeface="Wingdings 2"/>
              <a:buChar char=""/>
              <a:defRPr/>
            </a:pPr>
            <a:endParaRPr lang="sr-Cyrl-CS" dirty="0"/>
          </a:p>
          <a:p>
            <a:pPr marL="274320" indent="-274320" eaLnBrk="1" fontAlgn="auto" hangingPunct="1">
              <a:spcAft>
                <a:spcPts val="0"/>
              </a:spcAft>
              <a:buFont typeface="Wingdings 2"/>
              <a:buChar char=""/>
              <a:defRPr/>
            </a:pPr>
            <a:endParaRPr lang="sr-Cyrl-CS" dirty="0"/>
          </a:p>
          <a:p>
            <a:pPr marL="274320" indent="-274320" eaLnBrk="1" fontAlgn="auto" hangingPunct="1">
              <a:spcAft>
                <a:spcPts val="0"/>
              </a:spcAft>
              <a:buFont typeface="Wingdings 2"/>
              <a:buChar char=""/>
              <a:defRPr/>
            </a:pPr>
            <a:endParaRPr lang="sr-Cyrl-CS" dirty="0"/>
          </a:p>
          <a:p>
            <a:pPr marL="274320" indent="-274320" eaLnBrk="1" fontAlgn="auto" hangingPunct="1">
              <a:spcAft>
                <a:spcPts val="0"/>
              </a:spcAft>
              <a:buFont typeface="Wingdings 2"/>
              <a:buChar char=""/>
              <a:defRPr/>
            </a:pPr>
            <a:endParaRPr lang="sr-Cyrl-CS" dirty="0"/>
          </a:p>
          <a:p>
            <a:pPr marL="274320" indent="-274320" eaLnBrk="1" fontAlgn="auto" hangingPunct="1">
              <a:spcAft>
                <a:spcPts val="0"/>
              </a:spcAft>
              <a:buFont typeface="Wingdings 2"/>
              <a:buChar char=""/>
              <a:defRPr/>
            </a:pPr>
            <a:endParaRPr lang="sr-Cyrl-CS" dirty="0"/>
          </a:p>
          <a:p>
            <a:pPr marL="274320" indent="-274320" eaLnBrk="1" fontAlgn="auto" hangingPunct="1">
              <a:spcAft>
                <a:spcPts val="0"/>
              </a:spcAft>
              <a:buFont typeface="Wingdings 2"/>
              <a:buChar char=""/>
              <a:defRPr/>
            </a:pPr>
            <a:endParaRPr lang="sr-Cyrl-CS" dirty="0"/>
          </a:p>
          <a:p>
            <a:pPr marL="274320" indent="-274320" eaLnBrk="1" fontAlgn="auto" hangingPunct="1">
              <a:spcAft>
                <a:spcPts val="0"/>
              </a:spcAft>
              <a:buFont typeface="Wingdings 2"/>
              <a:buChar char=""/>
              <a:defRPr/>
            </a:pPr>
            <a:r>
              <a:rPr lang="en-US" dirty="0"/>
              <a:t>Diagnosis of other pathology</a:t>
            </a:r>
          </a:p>
          <a:p>
            <a:pPr marL="274320" indent="-274320" eaLnBrk="1" fontAlgn="auto" hangingPunct="1">
              <a:spcAft>
                <a:spcPts val="0"/>
              </a:spcAft>
              <a:buFont typeface="Wingdings 2"/>
              <a:buChar char=""/>
              <a:defRPr/>
            </a:pPr>
            <a:r>
              <a:rPr lang="en-US" dirty="0"/>
              <a:t>Aneurysms, Pancreatitis, pathology of Ovaries, Intestines</a:t>
            </a:r>
          </a:p>
          <a:p>
            <a:pPr marL="274320" indent="-274320" eaLnBrk="1" fontAlgn="auto" hangingPunct="1">
              <a:spcAft>
                <a:spcPts val="0"/>
              </a:spcAft>
              <a:buFont typeface="Wingdings 2"/>
              <a:buChar char=""/>
              <a:defRPr/>
            </a:pPr>
            <a:r>
              <a:rPr lang="en-US" dirty="0"/>
              <a:t>the price</a:t>
            </a:r>
            <a:endParaRPr lang="sr-Latn-CS" dirty="0"/>
          </a:p>
        </p:txBody>
      </p:sp>
      <p:pic>
        <p:nvPicPr>
          <p:cNvPr id="29701" name="Picture 4">
            <a:extLst>
              <a:ext uri="{FF2B5EF4-FFF2-40B4-BE49-F238E27FC236}">
                <a16:creationId xmlns:a16="http://schemas.microsoft.com/office/drawing/2014/main" id="{06BCAD37-7983-54AA-0E49-38B7B42ECE8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3600" y="3048000"/>
            <a:ext cx="3028950" cy="224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2" name="Picture 5">
            <a:extLst>
              <a:ext uri="{FF2B5EF4-FFF2-40B4-BE49-F238E27FC236}">
                <a16:creationId xmlns:a16="http://schemas.microsoft.com/office/drawing/2014/main" id="{9EE33F0A-1838-1C80-88B3-E422EA52A6A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524000"/>
            <a:ext cx="5686425" cy="233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3" name="Rectangle 7">
            <a:extLst>
              <a:ext uri="{FF2B5EF4-FFF2-40B4-BE49-F238E27FC236}">
                <a16:creationId xmlns:a16="http://schemas.microsoft.com/office/drawing/2014/main" id="{1BF2E54E-879A-9E90-FBA3-F322EA91EA43}"/>
              </a:ext>
            </a:extLst>
          </p:cNvPr>
          <p:cNvSpPr>
            <a:spLocks noChangeArrowheads="1"/>
          </p:cNvSpPr>
          <p:nvPr/>
        </p:nvSpPr>
        <p:spPr bwMode="auto">
          <a:xfrm>
            <a:off x="914400" y="1752600"/>
            <a:ext cx="19494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sr-Latn-RS">
                <a:solidFill>
                  <a:schemeClr val="bg1"/>
                </a:solidFill>
                <a:latin typeface="Georgia" panose="02040502050405020303" pitchFamily="18" charset="0"/>
              </a:rPr>
              <a:t>Se</a:t>
            </a:r>
            <a:r>
              <a:rPr lang="sr-Latn-CS" altLang="sr-Latn-RS">
                <a:solidFill>
                  <a:schemeClr val="bg1"/>
                </a:solidFill>
                <a:latin typeface="Georgia" panose="02040502050405020303" pitchFamily="18" charset="0"/>
              </a:rPr>
              <a:t>kundarni znak</a:t>
            </a:r>
            <a:r>
              <a:rPr lang="en-US" altLang="sr-Latn-RS">
                <a:solidFill>
                  <a:schemeClr val="bg1"/>
                </a:solidFill>
                <a:latin typeface="Georgia" panose="02040502050405020303" pitchFamily="18" charset="0"/>
              </a:rPr>
              <a:t> </a:t>
            </a:r>
          </a:p>
        </p:txBody>
      </p:sp>
      <p:sp>
        <p:nvSpPr>
          <p:cNvPr id="29704" name="Rectangle 10">
            <a:extLst>
              <a:ext uri="{FF2B5EF4-FFF2-40B4-BE49-F238E27FC236}">
                <a16:creationId xmlns:a16="http://schemas.microsoft.com/office/drawing/2014/main" id="{F23EE229-571E-1FB5-146C-F697830514D9}"/>
              </a:ext>
            </a:extLst>
          </p:cNvPr>
          <p:cNvSpPr>
            <a:spLocks noChangeArrowheads="1"/>
          </p:cNvSpPr>
          <p:nvPr/>
        </p:nvSpPr>
        <p:spPr bwMode="auto">
          <a:xfrm>
            <a:off x="4238625" y="3246438"/>
            <a:ext cx="6667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sr-Latn-RS">
                <a:latin typeface="Georgia" panose="02040502050405020303" pitchFamily="18" charset="0"/>
              </a:rPr>
              <a:t>cost </a:t>
            </a:r>
          </a:p>
        </p:txBody>
      </p:sp>
      <p:sp>
        <p:nvSpPr>
          <p:cNvPr id="29705" name="Rectangle 11">
            <a:extLst>
              <a:ext uri="{FF2B5EF4-FFF2-40B4-BE49-F238E27FC236}">
                <a16:creationId xmlns:a16="http://schemas.microsoft.com/office/drawing/2014/main" id="{D0A5872D-C79F-471F-5565-6C3E3F9ADD12}"/>
              </a:ext>
            </a:extLst>
          </p:cNvPr>
          <p:cNvSpPr>
            <a:spLocks noChangeArrowheads="1"/>
          </p:cNvSpPr>
          <p:nvPr/>
        </p:nvSpPr>
        <p:spPr bwMode="auto">
          <a:xfrm>
            <a:off x="4238625" y="3246438"/>
            <a:ext cx="6667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sr-Latn-RS">
                <a:latin typeface="Georgia" panose="02040502050405020303" pitchFamily="18" charset="0"/>
              </a:rPr>
              <a:t>cost </a:t>
            </a:r>
          </a:p>
        </p:txBody>
      </p:sp>
      <p:sp>
        <p:nvSpPr>
          <p:cNvPr id="29706" name="Rectangle 12">
            <a:extLst>
              <a:ext uri="{FF2B5EF4-FFF2-40B4-BE49-F238E27FC236}">
                <a16:creationId xmlns:a16="http://schemas.microsoft.com/office/drawing/2014/main" id="{9769250C-5807-6F95-BE79-DA318D3F84C9}"/>
              </a:ext>
            </a:extLst>
          </p:cNvPr>
          <p:cNvSpPr>
            <a:spLocks noChangeArrowheads="1"/>
          </p:cNvSpPr>
          <p:nvPr/>
        </p:nvSpPr>
        <p:spPr bwMode="auto">
          <a:xfrm>
            <a:off x="4238625" y="3246438"/>
            <a:ext cx="6667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sr-Latn-RS">
                <a:latin typeface="Georgia" panose="02040502050405020303" pitchFamily="18" charset="0"/>
              </a:rPr>
              <a:t>cost </a:t>
            </a:r>
          </a:p>
        </p:txBody>
      </p:sp>
      <p:sp>
        <p:nvSpPr>
          <p:cNvPr id="29707" name="Rectangle 14">
            <a:extLst>
              <a:ext uri="{FF2B5EF4-FFF2-40B4-BE49-F238E27FC236}">
                <a16:creationId xmlns:a16="http://schemas.microsoft.com/office/drawing/2014/main" id="{B85AF7D9-0730-DF9E-420E-D5B7BFEB089C}"/>
              </a:ext>
            </a:extLst>
          </p:cNvPr>
          <p:cNvSpPr>
            <a:spLocks noChangeArrowheads="1"/>
          </p:cNvSpPr>
          <p:nvPr/>
        </p:nvSpPr>
        <p:spPr bwMode="auto">
          <a:xfrm>
            <a:off x="6019800" y="1481455"/>
            <a:ext cx="2021707" cy="1477328"/>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sr-Latn-RS" altLang="sr-Latn-RS" dirty="0">
                <a:latin typeface="Georgia" panose="02040502050405020303" pitchFamily="18" charset="0"/>
              </a:rPr>
              <a:t>Children</a:t>
            </a:r>
          </a:p>
          <a:p>
            <a:pPr eaLnBrk="1" hangingPunct="1"/>
            <a:r>
              <a:rPr lang="sr-Latn-RS" altLang="sr-Latn-RS" dirty="0">
                <a:latin typeface="Georgia" panose="02040502050405020303" pitchFamily="18" charset="0"/>
              </a:rPr>
              <a:t>Pregnant women</a:t>
            </a:r>
          </a:p>
          <a:p>
            <a:pPr eaLnBrk="1" hangingPunct="1"/>
            <a:r>
              <a:rPr lang="sr-Latn-RS" altLang="sr-Latn-RS" dirty="0">
                <a:latin typeface="Georgia" panose="02040502050405020303" pitchFamily="18" charset="0"/>
              </a:rPr>
              <a:t>Kidney transplant</a:t>
            </a:r>
          </a:p>
          <a:p>
            <a:pPr eaLnBrk="1" hangingPunct="1"/>
            <a:r>
              <a:rPr lang="sr-Latn-RS" altLang="sr-Latn-RS" dirty="0">
                <a:latin typeface="Georgia" panose="02040502050405020303" pitchFamily="18" charset="0"/>
              </a:rPr>
              <a:t>Azotemia</a:t>
            </a:r>
          </a:p>
          <a:p>
            <a:pPr eaLnBrk="1" hangingPunct="1"/>
            <a:r>
              <a:rPr lang="sr-Latn-RS" altLang="sr-Latn-RS" dirty="0">
                <a:latin typeface="Georgia" panose="02040502050405020303" pitchFamily="18" charset="0"/>
              </a:rPr>
              <a:t>Allergy</a:t>
            </a:r>
            <a:endParaRPr lang="en-US" altLang="sr-Latn-RS" dirty="0">
              <a:latin typeface="Georgia" panose="02040502050405020303" pitchFamily="18" charset="0"/>
            </a:endParaRPr>
          </a:p>
        </p:txBody>
      </p:sp>
      <p:sp>
        <p:nvSpPr>
          <p:cNvPr id="29708" name="Rectangle 15">
            <a:extLst>
              <a:ext uri="{FF2B5EF4-FFF2-40B4-BE49-F238E27FC236}">
                <a16:creationId xmlns:a16="http://schemas.microsoft.com/office/drawing/2014/main" id="{F20FE8A8-4DD7-9FF4-04CE-C0C073F1DDC3}"/>
              </a:ext>
            </a:extLst>
          </p:cNvPr>
          <p:cNvSpPr>
            <a:spLocks noChangeArrowheads="1"/>
          </p:cNvSpPr>
          <p:nvPr/>
        </p:nvSpPr>
        <p:spPr bwMode="auto">
          <a:xfrm>
            <a:off x="3352800" y="1905000"/>
            <a:ext cx="15684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sr-Latn-CS" altLang="sr-Latn-RS">
                <a:solidFill>
                  <a:schemeClr val="bg1"/>
                </a:solidFill>
                <a:latin typeface="Georgia" panose="02040502050405020303" pitchFamily="18" charset="0"/>
              </a:rPr>
              <a:t>Direktni znak</a:t>
            </a:r>
            <a:r>
              <a:rPr lang="en-US" altLang="sr-Latn-RS">
                <a:solidFill>
                  <a:schemeClr val="bg1"/>
                </a:solidFill>
                <a:latin typeface="Georgia" panose="02040502050405020303" pitchFamily="18" charset="0"/>
              </a:rPr>
              <a:t>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a:extLst>
              <a:ext uri="{FF2B5EF4-FFF2-40B4-BE49-F238E27FC236}">
                <a16:creationId xmlns:a16="http://schemas.microsoft.com/office/drawing/2014/main" id="{33FC9C49-A487-F35F-96B3-82CC40B3A0DE}"/>
              </a:ext>
            </a:extLst>
          </p:cNvPr>
          <p:cNvSpPr>
            <a:spLocks noGrp="1" noChangeArrowheads="1"/>
          </p:cNvSpPr>
          <p:nvPr>
            <p:ph type="title"/>
          </p:nvPr>
        </p:nvSpPr>
        <p:spPr/>
        <p:txBody>
          <a:bodyPr/>
          <a:lstStyle/>
          <a:p>
            <a:pPr eaLnBrk="1" hangingPunct="1"/>
            <a:r>
              <a:rPr lang="sr-Latn-RS" altLang="sr-Latn-RS" dirty="0">
                <a:solidFill>
                  <a:srgbClr val="164C6C"/>
                </a:solidFill>
              </a:rPr>
              <a:t>i.v. Urography</a:t>
            </a:r>
            <a:endParaRPr lang="en-US" altLang="sr-Latn-RS" dirty="0">
              <a:solidFill>
                <a:srgbClr val="164C6C"/>
              </a:solidFill>
            </a:endParaRPr>
          </a:p>
        </p:txBody>
      </p:sp>
      <p:sp>
        <p:nvSpPr>
          <p:cNvPr id="7" name="Slide Number Placeholder 6">
            <a:extLst>
              <a:ext uri="{FF2B5EF4-FFF2-40B4-BE49-F238E27FC236}">
                <a16:creationId xmlns:a16="http://schemas.microsoft.com/office/drawing/2014/main" id="{99AF0431-4C06-B2DB-7CD6-5CE6E99307D8}"/>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537F7F3-A30A-4EB2-968E-60166995C1F3}" type="slidenum">
              <a:rPr lang="en-US" altLang="sr-Latn-RS">
                <a:solidFill>
                  <a:srgbClr val="164C6C"/>
                </a:solidFill>
                <a:latin typeface="Georgia" panose="02040502050405020303" pitchFamily="18" charset="0"/>
              </a:rPr>
              <a:pPr eaLnBrk="1" hangingPunct="1"/>
              <a:t>17</a:t>
            </a:fld>
            <a:endParaRPr lang="en-US" altLang="sr-Latn-RS">
              <a:solidFill>
                <a:srgbClr val="164C6C"/>
              </a:solidFill>
              <a:latin typeface="Georgia" panose="02040502050405020303" pitchFamily="18" charset="0"/>
            </a:endParaRPr>
          </a:p>
        </p:txBody>
      </p:sp>
      <p:sp>
        <p:nvSpPr>
          <p:cNvPr id="30724" name="Rectangle 11">
            <a:extLst>
              <a:ext uri="{FF2B5EF4-FFF2-40B4-BE49-F238E27FC236}">
                <a16:creationId xmlns:a16="http://schemas.microsoft.com/office/drawing/2014/main" id="{3A84B20F-93EA-7741-984C-508E690E0CE2}"/>
              </a:ext>
            </a:extLst>
          </p:cNvPr>
          <p:cNvSpPr>
            <a:spLocks noGrp="1" noChangeArrowheads="1"/>
          </p:cNvSpPr>
          <p:nvPr>
            <p:ph sz="quarter" idx="1"/>
          </p:nvPr>
        </p:nvSpPr>
        <p:spPr>
          <a:xfrm>
            <a:off x="301625" y="1527175"/>
            <a:ext cx="8504238" cy="4572000"/>
          </a:xfrm>
        </p:spPr>
        <p:txBody>
          <a:bodyPr/>
          <a:lstStyle/>
          <a:p>
            <a:pPr eaLnBrk="1" hangingPunct="1">
              <a:lnSpc>
                <a:spcPct val="90000"/>
              </a:lnSpc>
            </a:pPr>
            <a:r>
              <a:rPr lang="en-US" altLang="sr-Latn-RS" dirty="0"/>
              <a:t>It is not performed in the acute phase of pain</a:t>
            </a:r>
          </a:p>
          <a:p>
            <a:pPr eaLnBrk="1" hangingPunct="1">
              <a:lnSpc>
                <a:spcPct val="90000"/>
              </a:lnSpc>
            </a:pPr>
            <a:r>
              <a:rPr lang="en-US" altLang="sr-Latn-RS" dirty="0"/>
              <a:t>Slow secretion</a:t>
            </a:r>
          </a:p>
          <a:p>
            <a:pPr eaLnBrk="1" hangingPunct="1">
              <a:lnSpc>
                <a:spcPct val="90000"/>
              </a:lnSpc>
            </a:pPr>
            <a:r>
              <a:rPr lang="en-US" altLang="sr-Latn-RS" dirty="0"/>
              <a:t>It clearly shows the entire urinary tract</a:t>
            </a:r>
          </a:p>
          <a:p>
            <a:pPr eaLnBrk="1" hangingPunct="1">
              <a:lnSpc>
                <a:spcPct val="90000"/>
              </a:lnSpc>
            </a:pPr>
            <a:r>
              <a:rPr lang="en-US" altLang="sr-Latn-RS" dirty="0"/>
              <a:t>Mild hydronephrosis</a:t>
            </a:r>
          </a:p>
          <a:p>
            <a:pPr eaLnBrk="1" hangingPunct="1">
              <a:lnSpc>
                <a:spcPct val="90000"/>
              </a:lnSpc>
            </a:pPr>
            <a:r>
              <a:rPr lang="en-US" altLang="sr-Latn-RS" dirty="0"/>
              <a:t>Charging defect</a:t>
            </a:r>
            <a:endParaRPr lang="sr-Cyrl-CS" altLang="sr-Latn-RS" dirty="0"/>
          </a:p>
          <a:p>
            <a:pPr eaLnBrk="1" hangingPunct="1">
              <a:lnSpc>
                <a:spcPct val="90000"/>
              </a:lnSpc>
              <a:buFont typeface="Wingdings 2" panose="05020102010507070707" pitchFamily="18" charset="2"/>
              <a:buNone/>
            </a:pPr>
            <a:endParaRPr lang="sr-Cyrl-CS" altLang="sr-Latn-RS" dirty="0"/>
          </a:p>
        </p:txBody>
      </p:sp>
      <p:pic>
        <p:nvPicPr>
          <p:cNvPr id="30725" name="Picture 9" descr="view_12">
            <a:extLst>
              <a:ext uri="{FF2B5EF4-FFF2-40B4-BE49-F238E27FC236}">
                <a16:creationId xmlns:a16="http://schemas.microsoft.com/office/drawing/2014/main" id="{18DAC1F0-74BB-2D65-52FD-8BBBD3CD541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3733800"/>
            <a:ext cx="2016125" cy="2465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6" name="Picture 13" descr="336139-381993-3164">
            <a:extLst>
              <a:ext uri="{FF2B5EF4-FFF2-40B4-BE49-F238E27FC236}">
                <a16:creationId xmlns:a16="http://schemas.microsoft.com/office/drawing/2014/main" id="{F7AEA8E3-98DD-26D2-FED6-AA1791BA057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6600" y="3886200"/>
            <a:ext cx="3095625" cy="209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7" name="Picture 15" descr="This intravenous urogram was obtained 10 minutes ...">
            <a:extLst>
              <a:ext uri="{FF2B5EF4-FFF2-40B4-BE49-F238E27FC236}">
                <a16:creationId xmlns:a16="http://schemas.microsoft.com/office/drawing/2014/main" id="{4C6DB47B-40D9-2EAD-78C5-933829555F5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05600" y="3505200"/>
            <a:ext cx="2016125" cy="2687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FFB88E6F-96F8-CA78-DB42-70DC96477AB7}"/>
              </a:ext>
            </a:extLst>
          </p:cNvPr>
          <p:cNvSpPr>
            <a:spLocks noGrp="1" noChangeArrowheads="1"/>
          </p:cNvSpPr>
          <p:nvPr>
            <p:ph type="title"/>
          </p:nvPr>
        </p:nvSpPr>
        <p:spPr/>
        <p:txBody>
          <a:bodyPr/>
          <a:lstStyle/>
          <a:p>
            <a:pPr eaLnBrk="1" hangingPunct="1"/>
            <a:r>
              <a:rPr lang="sr-Latn-RS" altLang="sr-Latn-RS" dirty="0">
                <a:solidFill>
                  <a:srgbClr val="164C6C"/>
                </a:solidFill>
              </a:rPr>
              <a:t>Retrograde ureteropyelography</a:t>
            </a:r>
            <a:endParaRPr lang="sr-Latn-CS" altLang="sr-Latn-RS" dirty="0">
              <a:solidFill>
                <a:srgbClr val="164C6C"/>
              </a:solidFill>
            </a:endParaRPr>
          </a:p>
        </p:txBody>
      </p:sp>
      <p:sp>
        <p:nvSpPr>
          <p:cNvPr id="6" name="Slide Number Placeholder 5">
            <a:extLst>
              <a:ext uri="{FF2B5EF4-FFF2-40B4-BE49-F238E27FC236}">
                <a16:creationId xmlns:a16="http://schemas.microsoft.com/office/drawing/2014/main" id="{EA14C214-4C1A-8C68-FA9C-58D11B1362EF}"/>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94EC6D7-53B6-49DB-9B9B-C20C9E506B21}" type="slidenum">
              <a:rPr lang="en-US" altLang="sr-Latn-RS">
                <a:solidFill>
                  <a:srgbClr val="164C6C"/>
                </a:solidFill>
                <a:latin typeface="Georgia" panose="02040502050405020303" pitchFamily="18" charset="0"/>
              </a:rPr>
              <a:pPr eaLnBrk="1" hangingPunct="1"/>
              <a:t>18</a:t>
            </a:fld>
            <a:endParaRPr lang="en-US" altLang="sr-Latn-RS">
              <a:solidFill>
                <a:srgbClr val="164C6C"/>
              </a:solidFill>
              <a:latin typeface="Georgia" panose="02040502050405020303" pitchFamily="18" charset="0"/>
            </a:endParaRPr>
          </a:p>
        </p:txBody>
      </p:sp>
      <p:sp>
        <p:nvSpPr>
          <p:cNvPr id="31748" name="Content Placeholder 8">
            <a:extLst>
              <a:ext uri="{FF2B5EF4-FFF2-40B4-BE49-F238E27FC236}">
                <a16:creationId xmlns:a16="http://schemas.microsoft.com/office/drawing/2014/main" id="{7756AB44-4EF4-E398-0732-E05AEADE92E7}"/>
              </a:ext>
            </a:extLst>
          </p:cNvPr>
          <p:cNvSpPr>
            <a:spLocks noGrp="1"/>
          </p:cNvSpPr>
          <p:nvPr>
            <p:ph sz="quarter" idx="1"/>
          </p:nvPr>
        </p:nvSpPr>
        <p:spPr>
          <a:xfrm>
            <a:off x="301625" y="1527175"/>
            <a:ext cx="8504238" cy="4572000"/>
          </a:xfrm>
        </p:spPr>
        <p:txBody>
          <a:bodyPr/>
          <a:lstStyle/>
          <a:p>
            <a:pPr eaLnBrk="1" hangingPunct="1"/>
            <a:r>
              <a:rPr lang="en-US" altLang="sr-Latn-RS" dirty="0"/>
              <a:t>Morphological method of examination of the ureter and renal pelvis</a:t>
            </a:r>
          </a:p>
          <a:p>
            <a:pPr eaLnBrk="1" hangingPunct="1"/>
            <a:r>
              <a:rPr lang="en-US" altLang="sr-Latn-RS" dirty="0"/>
              <a:t>Code can be applied</a:t>
            </a:r>
          </a:p>
          <a:p>
            <a:pPr eaLnBrk="1" hangingPunct="1"/>
            <a:r>
              <a:rPr lang="en-US" altLang="sr-Latn-RS" dirty="0"/>
              <a:t>Allergies to contrast media</a:t>
            </a:r>
          </a:p>
          <a:p>
            <a:pPr eaLnBrk="1" hangingPunct="1"/>
            <a:r>
              <a:rPr lang="en-US" altLang="sr-Latn-RS" dirty="0"/>
              <a:t>Renal insufficiency</a:t>
            </a:r>
            <a:endParaRPr lang="sr-Latn-CS" altLang="sr-Latn-RS" dirty="0"/>
          </a:p>
        </p:txBody>
      </p:sp>
      <p:pic>
        <p:nvPicPr>
          <p:cNvPr id="31749" name="Picture 9">
            <a:extLst>
              <a:ext uri="{FF2B5EF4-FFF2-40B4-BE49-F238E27FC236}">
                <a16:creationId xmlns:a16="http://schemas.microsoft.com/office/drawing/2014/main" id="{70C36228-2901-85FC-304C-4E3E2E3731F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3941763"/>
            <a:ext cx="2232025" cy="220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0" name="Picture 15">
            <a:extLst>
              <a:ext uri="{FF2B5EF4-FFF2-40B4-BE49-F238E27FC236}">
                <a16:creationId xmlns:a16="http://schemas.microsoft.com/office/drawing/2014/main" id="{8F88D681-00D2-19AF-5879-146F0D57D7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1200" y="2200275"/>
            <a:ext cx="2700338" cy="389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a:extLst>
              <a:ext uri="{FF2B5EF4-FFF2-40B4-BE49-F238E27FC236}">
                <a16:creationId xmlns:a16="http://schemas.microsoft.com/office/drawing/2014/main" id="{FFD9294E-F7D1-5CF0-F1EE-457F7417E1E3}"/>
              </a:ext>
            </a:extLst>
          </p:cNvPr>
          <p:cNvSpPr>
            <a:spLocks noGrp="1" noChangeArrowheads="1"/>
          </p:cNvSpPr>
          <p:nvPr>
            <p:ph type="title"/>
          </p:nvPr>
        </p:nvSpPr>
        <p:spPr/>
        <p:txBody>
          <a:bodyPr/>
          <a:lstStyle/>
          <a:p>
            <a:pPr eaLnBrk="1" hangingPunct="1"/>
            <a:r>
              <a:rPr lang="sr-Latn-RS" altLang="sr-Latn-RS" sz="3600" dirty="0">
                <a:solidFill>
                  <a:srgbClr val="164C6C"/>
                </a:solidFill>
              </a:rPr>
              <a:t>Differential diagnosis</a:t>
            </a:r>
            <a:endParaRPr lang="en-US" altLang="sr-Latn-RS" sz="3400" dirty="0">
              <a:solidFill>
                <a:srgbClr val="164C6C"/>
              </a:solidFill>
            </a:endParaRPr>
          </a:p>
        </p:txBody>
      </p:sp>
      <p:sp>
        <p:nvSpPr>
          <p:cNvPr id="4" name="Slide Number Placeholder 3">
            <a:extLst>
              <a:ext uri="{FF2B5EF4-FFF2-40B4-BE49-F238E27FC236}">
                <a16:creationId xmlns:a16="http://schemas.microsoft.com/office/drawing/2014/main" id="{04420DE5-325E-D461-50FE-92FFD354F045}"/>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9075A3D-B71F-4ABC-9917-A08245DDA0D2}" type="slidenum">
              <a:rPr lang="en-US" altLang="sr-Latn-RS">
                <a:solidFill>
                  <a:srgbClr val="164C6C"/>
                </a:solidFill>
                <a:latin typeface="Georgia" panose="02040502050405020303" pitchFamily="18" charset="0"/>
              </a:rPr>
              <a:pPr eaLnBrk="1" hangingPunct="1"/>
              <a:t>19</a:t>
            </a:fld>
            <a:endParaRPr lang="en-US" altLang="sr-Latn-RS">
              <a:solidFill>
                <a:srgbClr val="164C6C"/>
              </a:solidFill>
              <a:latin typeface="Georgia" panose="02040502050405020303" pitchFamily="18" charset="0"/>
            </a:endParaRPr>
          </a:p>
        </p:txBody>
      </p:sp>
      <p:sp>
        <p:nvSpPr>
          <p:cNvPr id="32772" name="Rectangle 3">
            <a:extLst>
              <a:ext uri="{FF2B5EF4-FFF2-40B4-BE49-F238E27FC236}">
                <a16:creationId xmlns:a16="http://schemas.microsoft.com/office/drawing/2014/main" id="{498CBF17-BF53-4E27-996C-DCCE71D7F564}"/>
              </a:ext>
            </a:extLst>
          </p:cNvPr>
          <p:cNvSpPr>
            <a:spLocks noGrp="1" noChangeArrowheads="1"/>
          </p:cNvSpPr>
          <p:nvPr>
            <p:ph sz="quarter" idx="1"/>
          </p:nvPr>
        </p:nvSpPr>
        <p:spPr>
          <a:xfrm>
            <a:off x="228600" y="1600200"/>
            <a:ext cx="8531225" cy="4572000"/>
          </a:xfrm>
        </p:spPr>
        <p:txBody>
          <a:bodyPr/>
          <a:lstStyle/>
          <a:p>
            <a:pPr eaLnBrk="1" hangingPunct="1">
              <a:lnSpc>
                <a:spcPct val="80000"/>
              </a:lnSpc>
            </a:pPr>
            <a:r>
              <a:rPr lang="sr-Latn-RS" altLang="sr-Latn-RS" sz="1600" dirty="0"/>
              <a:t>Abdominal Aortic Aneurysm (EHO or CT)</a:t>
            </a:r>
          </a:p>
          <a:p>
            <a:pPr eaLnBrk="1" hangingPunct="1">
              <a:lnSpc>
                <a:spcPct val="80000"/>
              </a:lnSpc>
            </a:pPr>
            <a:r>
              <a:rPr lang="sr-Latn-RS" altLang="sr-Latn-RS" sz="1600" dirty="0"/>
              <a:t> </a:t>
            </a:r>
          </a:p>
          <a:p>
            <a:pPr eaLnBrk="1" hangingPunct="1">
              <a:lnSpc>
                <a:spcPct val="80000"/>
              </a:lnSpc>
            </a:pPr>
            <a:r>
              <a:rPr lang="sr-Latn-RS" altLang="sr-Latn-RS" sz="1600" dirty="0"/>
              <a:t>Kidney diseases</a:t>
            </a:r>
          </a:p>
          <a:p>
            <a:pPr eaLnBrk="1" hangingPunct="1">
              <a:lnSpc>
                <a:spcPct val="80000"/>
              </a:lnSpc>
            </a:pPr>
            <a:r>
              <a:rPr lang="sr-Latn-RS" altLang="sr-Latn-RS" sz="1600" dirty="0"/>
              <a:t>Inflammatory: Pyelonephritis, Renal abscess (temperature, fever, ...)</a:t>
            </a:r>
          </a:p>
          <a:p>
            <a:pPr eaLnBrk="1" hangingPunct="1">
              <a:lnSpc>
                <a:spcPct val="80000"/>
              </a:lnSpc>
            </a:pPr>
            <a:r>
              <a:rPr lang="sr-Latn-RS" altLang="sr-Latn-RS" sz="1600" dirty="0"/>
              <a:t>Kidney tumor, Glomerulonephritis, Hydronephrosis, Polycystic kidneys</a:t>
            </a:r>
          </a:p>
          <a:p>
            <a:pPr eaLnBrk="1" hangingPunct="1">
              <a:lnSpc>
                <a:spcPct val="80000"/>
              </a:lnSpc>
            </a:pPr>
            <a:endParaRPr lang="sr-Latn-RS" altLang="sr-Latn-RS" sz="1600" dirty="0"/>
          </a:p>
          <a:p>
            <a:pPr eaLnBrk="1" hangingPunct="1">
              <a:lnSpc>
                <a:spcPct val="80000"/>
              </a:lnSpc>
            </a:pPr>
            <a:r>
              <a:rPr lang="sr-Latn-RS" altLang="sr-Latn-RS" sz="1600" dirty="0"/>
              <a:t>Blood coagulability disorders (acquired, congenital)</a:t>
            </a:r>
          </a:p>
          <a:p>
            <a:pPr eaLnBrk="1" hangingPunct="1">
              <a:lnSpc>
                <a:spcPct val="80000"/>
              </a:lnSpc>
            </a:pPr>
            <a:endParaRPr lang="sr-Latn-RS" altLang="sr-Latn-RS" sz="1600" dirty="0"/>
          </a:p>
          <a:p>
            <a:pPr eaLnBrk="1" hangingPunct="1">
              <a:lnSpc>
                <a:spcPct val="80000"/>
              </a:lnSpc>
            </a:pPr>
            <a:r>
              <a:rPr lang="sr-Latn-RS" altLang="sr-Latn-RS" sz="1600" dirty="0"/>
              <a:t>Muscular low back pain (worsened with movement)</a:t>
            </a:r>
          </a:p>
          <a:p>
            <a:pPr eaLnBrk="1" hangingPunct="1">
              <a:lnSpc>
                <a:spcPct val="80000"/>
              </a:lnSpc>
            </a:pPr>
            <a:endParaRPr lang="sr-Latn-RS" altLang="sr-Latn-RS" sz="1600" dirty="0"/>
          </a:p>
          <a:p>
            <a:pPr eaLnBrk="1" hangingPunct="1">
              <a:lnSpc>
                <a:spcPct val="80000"/>
              </a:lnSpc>
            </a:pPr>
            <a:r>
              <a:rPr lang="sr-Latn-RS" altLang="sr-Latn-RS" sz="1600" dirty="0"/>
              <a:t>Pleurisy and pneumonia (sharp stabbing pain)</a:t>
            </a:r>
          </a:p>
          <a:p>
            <a:pPr eaLnBrk="1" hangingPunct="1">
              <a:lnSpc>
                <a:spcPct val="80000"/>
              </a:lnSpc>
            </a:pPr>
            <a:endParaRPr lang="sr-Latn-RS" altLang="sr-Latn-RS" sz="1600" dirty="0"/>
          </a:p>
          <a:p>
            <a:pPr eaLnBrk="1" hangingPunct="1">
              <a:lnSpc>
                <a:spcPct val="80000"/>
              </a:lnSpc>
            </a:pPr>
            <a:r>
              <a:rPr lang="sr-Latn-RS" altLang="sr-Latn-RS" sz="1600" dirty="0"/>
              <a:t>Herpes zoster burning pain, clearly circumscribed, with/without skin changes</a:t>
            </a:r>
          </a:p>
          <a:p>
            <a:pPr eaLnBrk="1" hangingPunct="1">
              <a:lnSpc>
                <a:spcPct val="80000"/>
              </a:lnSpc>
            </a:pPr>
            <a:endParaRPr lang="sr-Latn-RS" altLang="sr-Latn-RS" sz="1600" dirty="0"/>
          </a:p>
          <a:p>
            <a:pPr eaLnBrk="1" hangingPunct="1">
              <a:lnSpc>
                <a:spcPct val="80000"/>
              </a:lnSpc>
            </a:pPr>
            <a:r>
              <a:rPr lang="sr-Latn-RS" altLang="sr-Latn-RS" sz="1600" dirty="0"/>
              <a:t>Abdominal causes: Crohn's disease, diverticulitis, colon cancer, appendicitis, ulcer disease, cholecystitis and lithiasis, pancreatitis</a:t>
            </a:r>
          </a:p>
          <a:p>
            <a:pPr eaLnBrk="1" hangingPunct="1">
              <a:lnSpc>
                <a:spcPct val="80000"/>
              </a:lnSpc>
            </a:pPr>
            <a:endParaRPr lang="sr-Latn-RS" altLang="sr-Latn-RS" sz="1600" dirty="0"/>
          </a:p>
          <a:p>
            <a:pPr eaLnBrk="1" hangingPunct="1">
              <a:lnSpc>
                <a:spcPct val="80000"/>
              </a:lnSpc>
            </a:pPr>
            <a:r>
              <a:rPr lang="sr-Latn-RS" altLang="sr-Latn-RS" sz="1600" dirty="0"/>
              <a:t>Gynecological causes: Ectopic pregnancy, Endometriosis, Rupture or torsion of an ovarian cyst, pregnancy, acute inflammation</a:t>
            </a:r>
            <a:endParaRPr lang="en-US" altLang="sr-Latn-RS" sz="1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6C652F-B86A-D1FD-BFF6-47D169B85EB4}"/>
              </a:ext>
            </a:extLst>
          </p:cNvPr>
          <p:cNvSpPr>
            <a:spLocks noGrp="1"/>
          </p:cNvSpPr>
          <p:nvPr>
            <p:ph type="title"/>
          </p:nvPr>
        </p:nvSpPr>
        <p:spPr/>
        <p:txBody>
          <a:bodyPr/>
          <a:lstStyle/>
          <a:p>
            <a:pPr>
              <a:defRPr/>
            </a:pPr>
            <a:r>
              <a:rPr lang="sr-Latn-RS" dirty="0"/>
              <a:t>Epidemiology</a:t>
            </a:r>
            <a:endParaRPr lang="en-US" dirty="0"/>
          </a:p>
        </p:txBody>
      </p:sp>
      <p:sp>
        <p:nvSpPr>
          <p:cNvPr id="3" name="Slide Number Placeholder 2">
            <a:extLst>
              <a:ext uri="{FF2B5EF4-FFF2-40B4-BE49-F238E27FC236}">
                <a16:creationId xmlns:a16="http://schemas.microsoft.com/office/drawing/2014/main" id="{73EF3855-7947-1E3A-2FB7-285D8A1A6D8F}"/>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5AF4E2E-CBE2-4027-B532-5B875342905B}" type="slidenum">
              <a:rPr lang="en-US" altLang="sr-Latn-RS">
                <a:solidFill>
                  <a:srgbClr val="164C6C"/>
                </a:solidFill>
                <a:latin typeface="Georgia" panose="02040502050405020303" pitchFamily="18" charset="0"/>
              </a:rPr>
              <a:pPr eaLnBrk="1" hangingPunct="1"/>
              <a:t>2</a:t>
            </a:fld>
            <a:endParaRPr lang="en-US" altLang="sr-Latn-RS">
              <a:solidFill>
                <a:srgbClr val="164C6C"/>
              </a:solidFill>
              <a:latin typeface="Georgia" panose="02040502050405020303" pitchFamily="18" charset="0"/>
            </a:endParaRPr>
          </a:p>
        </p:txBody>
      </p:sp>
      <p:pic>
        <p:nvPicPr>
          <p:cNvPr id="15364" name="Picture 2">
            <a:extLst>
              <a:ext uri="{FF2B5EF4-FFF2-40B4-BE49-F238E27FC236}">
                <a16:creationId xmlns:a16="http://schemas.microsoft.com/office/drawing/2014/main" id="{C284F468-E67B-4FC1-3578-E0D09E47390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7774"/>
          <a:stretch>
            <a:fillRect/>
          </a:stretch>
        </p:blipFill>
        <p:spPr bwMode="auto">
          <a:xfrm>
            <a:off x="1166813" y="3124200"/>
            <a:ext cx="6300787"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a:extLst>
              <a:ext uri="{FF2B5EF4-FFF2-40B4-BE49-F238E27FC236}">
                <a16:creationId xmlns:a16="http://schemas.microsoft.com/office/drawing/2014/main" id="{EE898D70-FE44-BF15-4315-080963FF9972}"/>
              </a:ext>
            </a:extLst>
          </p:cNvPr>
          <p:cNvSpPr txBox="1">
            <a:spLocks/>
          </p:cNvSpPr>
          <p:nvPr/>
        </p:nvSpPr>
        <p:spPr>
          <a:xfrm>
            <a:off x="411163" y="1447800"/>
            <a:ext cx="8504237" cy="5029200"/>
          </a:xfrm>
          <a:prstGeom prst="rect">
            <a:avLst/>
          </a:prstGeom>
        </p:spPr>
        <p:txBody>
          <a:bodyPr>
            <a:normAutofit fontScale="85000" lnSpcReduction="20000"/>
          </a:bodyPr>
          <a:lstStyle/>
          <a:p>
            <a:pPr marL="274320" indent="-274320">
              <a:spcBef>
                <a:spcPct val="20000"/>
              </a:spcBef>
              <a:buClr>
                <a:schemeClr val="accent1"/>
              </a:buClr>
              <a:buSzPct val="85000"/>
              <a:buFont typeface="Wingdings 2"/>
              <a:buChar char=""/>
              <a:defRPr/>
            </a:pPr>
            <a:r>
              <a:rPr lang="en-US" sz="2700" dirty="0">
                <a:latin typeface="Cambria" pitchFamily="18" charset="0"/>
              </a:rPr>
              <a:t>Other urological disease (after prostate adenoma)</a:t>
            </a:r>
          </a:p>
          <a:p>
            <a:pPr marL="274320" indent="-274320">
              <a:spcBef>
                <a:spcPct val="20000"/>
              </a:spcBef>
              <a:buClr>
                <a:schemeClr val="accent1"/>
              </a:buClr>
              <a:buSzPct val="85000"/>
              <a:buFont typeface="Wingdings 2"/>
              <a:buChar char=""/>
              <a:defRPr/>
            </a:pPr>
            <a:r>
              <a:rPr lang="en-US" sz="2700" dirty="0">
                <a:latin typeface="Cambria" pitchFamily="18" charset="0"/>
              </a:rPr>
              <a:t>Represented all over the world</a:t>
            </a:r>
          </a:p>
          <a:p>
            <a:pPr marL="274320" indent="-274320">
              <a:spcBef>
                <a:spcPct val="20000"/>
              </a:spcBef>
              <a:buClr>
                <a:schemeClr val="accent1"/>
              </a:buClr>
              <a:buSzPct val="85000"/>
              <a:buFont typeface="Wingdings 2"/>
              <a:buChar char=""/>
              <a:defRPr/>
            </a:pPr>
            <a:r>
              <a:rPr lang="en-US" sz="2700" dirty="0">
                <a:latin typeface="Cambria" pitchFamily="18" charset="0"/>
              </a:rPr>
              <a:t>2015, 22.1 million</a:t>
            </a:r>
          </a:p>
          <a:p>
            <a:pPr marL="274320" indent="-274320">
              <a:spcBef>
                <a:spcPct val="20000"/>
              </a:spcBef>
              <a:buClr>
                <a:schemeClr val="accent1"/>
              </a:buClr>
              <a:buSzPct val="85000"/>
              <a:buFont typeface="Wingdings 2"/>
              <a:buChar char=""/>
              <a:defRPr/>
            </a:pPr>
            <a:r>
              <a:rPr lang="en-US" sz="2700" dirty="0">
                <a:latin typeface="Cambria" pitchFamily="18" charset="0"/>
              </a:rPr>
              <a:t>Prevalence 4 - 25%</a:t>
            </a:r>
          </a:p>
          <a:p>
            <a:pPr marL="274320" indent="-274320">
              <a:spcBef>
                <a:spcPct val="20000"/>
              </a:spcBef>
              <a:buClr>
                <a:schemeClr val="accent1"/>
              </a:buClr>
              <a:buSzPct val="85000"/>
              <a:buFont typeface="Wingdings 2"/>
              <a:buChar char=""/>
              <a:defRPr/>
            </a:pPr>
            <a:r>
              <a:rPr lang="en-US" sz="2700" dirty="0">
                <a:latin typeface="Cambria" pitchFamily="18" charset="0"/>
              </a:rPr>
              <a:t>Higher prevalence in hot dry climates</a:t>
            </a:r>
          </a:p>
          <a:p>
            <a:pPr marL="274320" indent="-274320">
              <a:spcBef>
                <a:spcPct val="20000"/>
              </a:spcBef>
              <a:buClr>
                <a:schemeClr val="accent1"/>
              </a:buClr>
              <a:buSzPct val="85000"/>
              <a:buFont typeface="Wingdings 2"/>
              <a:buChar char=""/>
              <a:defRPr/>
            </a:pPr>
            <a:r>
              <a:rPr lang="en-US" sz="2700" dirty="0">
                <a:latin typeface="Cambria" pitchFamily="18" charset="0"/>
              </a:rPr>
              <a:t>mountains, deserts, tropical climate</a:t>
            </a:r>
          </a:p>
          <a:p>
            <a:pPr marL="274320" indent="-274320">
              <a:spcBef>
                <a:spcPct val="20000"/>
              </a:spcBef>
              <a:buClr>
                <a:schemeClr val="accent1"/>
              </a:buClr>
              <a:buSzPct val="85000"/>
              <a:buFont typeface="Wingdings 2"/>
              <a:buChar char=""/>
              <a:defRPr/>
            </a:pPr>
            <a:endParaRPr lang="en-US" sz="2700" dirty="0">
              <a:latin typeface="Cambria" pitchFamily="18" charset="0"/>
            </a:endParaRPr>
          </a:p>
          <a:p>
            <a:pPr marL="274320" indent="-274320">
              <a:spcBef>
                <a:spcPct val="20000"/>
              </a:spcBef>
              <a:buClr>
                <a:schemeClr val="accent1"/>
              </a:buClr>
              <a:buSzPct val="85000"/>
              <a:buFont typeface="Wingdings 2"/>
              <a:buChar char=""/>
              <a:defRPr/>
            </a:pPr>
            <a:endParaRPr lang="en-US" sz="2700" dirty="0">
              <a:latin typeface="Cambria" pitchFamily="18" charset="0"/>
            </a:endParaRPr>
          </a:p>
          <a:p>
            <a:pPr marL="274320" indent="-274320">
              <a:spcBef>
                <a:spcPct val="20000"/>
              </a:spcBef>
              <a:buClr>
                <a:schemeClr val="accent1"/>
              </a:buClr>
              <a:buSzPct val="85000"/>
              <a:buFont typeface="Wingdings 2"/>
              <a:buChar char=""/>
              <a:defRPr/>
            </a:pPr>
            <a:endParaRPr lang="en-US" sz="2700" dirty="0">
              <a:latin typeface="Cambria" pitchFamily="18" charset="0"/>
            </a:endParaRPr>
          </a:p>
          <a:p>
            <a:pPr marL="274320" indent="-274320">
              <a:spcBef>
                <a:spcPct val="20000"/>
              </a:spcBef>
              <a:buClr>
                <a:schemeClr val="accent1"/>
              </a:buClr>
              <a:buSzPct val="85000"/>
              <a:buFont typeface="Wingdings 2"/>
              <a:buChar char=""/>
              <a:defRPr/>
            </a:pPr>
            <a:endParaRPr lang="en-US" sz="2700" dirty="0">
              <a:latin typeface="Cambria" pitchFamily="18" charset="0"/>
            </a:endParaRPr>
          </a:p>
          <a:p>
            <a:pPr marL="274320" indent="-274320">
              <a:spcBef>
                <a:spcPct val="20000"/>
              </a:spcBef>
              <a:buClr>
                <a:schemeClr val="accent1"/>
              </a:buClr>
              <a:buSzPct val="85000"/>
              <a:buFont typeface="Wingdings 2"/>
              <a:buChar char=""/>
              <a:defRPr/>
            </a:pPr>
            <a:endParaRPr lang="en-US" sz="2700" dirty="0">
              <a:latin typeface="Cambria" pitchFamily="18" charset="0"/>
            </a:endParaRPr>
          </a:p>
          <a:p>
            <a:pPr marL="274320" indent="-274320">
              <a:spcBef>
                <a:spcPct val="20000"/>
              </a:spcBef>
              <a:buClr>
                <a:schemeClr val="accent1"/>
              </a:buClr>
              <a:buSzPct val="85000"/>
              <a:buFont typeface="Wingdings 2"/>
              <a:buChar char=""/>
              <a:defRPr/>
            </a:pPr>
            <a:endParaRPr lang="en-US" sz="2700" dirty="0">
              <a:latin typeface="Cambria" pitchFamily="18" charset="0"/>
            </a:endParaRPr>
          </a:p>
          <a:p>
            <a:pPr marL="274320" indent="-274320">
              <a:spcBef>
                <a:spcPct val="20000"/>
              </a:spcBef>
              <a:buClr>
                <a:schemeClr val="accent1"/>
              </a:buClr>
              <a:buSzPct val="85000"/>
              <a:buFont typeface="Wingdings 2"/>
              <a:buChar char=""/>
              <a:defRPr/>
            </a:pPr>
            <a:endParaRPr lang="en-US" sz="2700" dirty="0">
              <a:latin typeface="Cambria" pitchFamily="18" charset="0"/>
            </a:endParaRPr>
          </a:p>
          <a:p>
            <a:pPr marL="274320" indent="-274320">
              <a:spcBef>
                <a:spcPct val="20000"/>
              </a:spcBef>
              <a:buClr>
                <a:schemeClr val="accent1"/>
              </a:buClr>
              <a:buSzPct val="85000"/>
              <a:buFont typeface="Wingdings 2"/>
              <a:buChar char=""/>
              <a:defRPr/>
            </a:pPr>
            <a:r>
              <a:rPr lang="en-US" sz="2700" dirty="0">
                <a:latin typeface="Cambria" pitchFamily="18" charset="0"/>
              </a:rPr>
              <a:t>Regions of increased prevalence (10-15 – 20-25%) stone belt</a:t>
            </a:r>
            <a:endParaRPr lang="sr-Latn-CS" sz="2700" dirty="0">
              <a:latin typeface="Cambria" pitchFamily="18" charset="0"/>
            </a:endParaRPr>
          </a:p>
        </p:txBody>
      </p:sp>
      <p:sp>
        <p:nvSpPr>
          <p:cNvPr id="15366" name="Rectangle 7">
            <a:extLst>
              <a:ext uri="{FF2B5EF4-FFF2-40B4-BE49-F238E27FC236}">
                <a16:creationId xmlns:a16="http://schemas.microsoft.com/office/drawing/2014/main" id="{11F7D79F-6865-DD9A-F214-C8C1FD6330E6}"/>
              </a:ext>
            </a:extLst>
          </p:cNvPr>
          <p:cNvSpPr>
            <a:spLocks noChangeArrowheads="1"/>
          </p:cNvSpPr>
          <p:nvPr/>
        </p:nvSpPr>
        <p:spPr bwMode="auto">
          <a:xfrm>
            <a:off x="4648200" y="3897313"/>
            <a:ext cx="3111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sr-Latn-RS" sz="1400" b="1"/>
              <a:t>&gt;</a:t>
            </a:r>
          </a:p>
        </p:txBody>
      </p:sp>
      <p:sp>
        <p:nvSpPr>
          <p:cNvPr id="15367" name="Rectangle 8">
            <a:extLst>
              <a:ext uri="{FF2B5EF4-FFF2-40B4-BE49-F238E27FC236}">
                <a16:creationId xmlns:a16="http://schemas.microsoft.com/office/drawing/2014/main" id="{948E15B3-70DD-B44A-6BAB-045E6FA7680E}"/>
              </a:ext>
            </a:extLst>
          </p:cNvPr>
          <p:cNvSpPr>
            <a:spLocks noChangeArrowheads="1"/>
          </p:cNvSpPr>
          <p:nvPr/>
        </p:nvSpPr>
        <p:spPr bwMode="auto">
          <a:xfrm>
            <a:off x="6858000" y="4084638"/>
            <a:ext cx="2124075"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sr-Latn-RS" dirty="0">
                <a:latin typeface="Cambria" panose="02040503050406030204" pitchFamily="18" charset="0"/>
              </a:rPr>
              <a:t>Dietary habits</a:t>
            </a:r>
          </a:p>
          <a:p>
            <a:pPr algn="ctr" eaLnBrk="1" hangingPunct="1"/>
            <a:r>
              <a:rPr lang="en-US" altLang="sr-Latn-RS" dirty="0">
                <a:latin typeface="Cambria" panose="02040503050406030204" pitchFamily="18" charset="0"/>
              </a:rPr>
              <a:t>Air conditioning</a:t>
            </a:r>
          </a:p>
          <a:p>
            <a:pPr algn="ctr" eaLnBrk="1" hangingPunct="1"/>
            <a:r>
              <a:rPr lang="en-US" altLang="sr-Latn-RS" dirty="0">
                <a:latin typeface="Cambria" panose="02040503050406030204" pitchFamily="18" charset="0"/>
              </a:rPr>
              <a:t>The environment</a:t>
            </a:r>
          </a:p>
          <a:p>
            <a:pPr algn="ctr" eaLnBrk="1" hangingPunct="1"/>
            <a:r>
              <a:rPr lang="en-US" altLang="sr-Latn-RS" dirty="0">
                <a:latin typeface="Cambria" panose="02040503050406030204" pitchFamily="18" charset="0"/>
              </a:rPr>
              <a:t>Ethnic groups</a:t>
            </a:r>
          </a:p>
          <a:p>
            <a:pPr algn="ctr" eaLnBrk="1" hangingPunct="1"/>
            <a:r>
              <a:rPr lang="en-US" altLang="sr-Latn-RS" dirty="0">
                <a:latin typeface="Cambria" panose="02040503050406030204" pitchFamily="18" charset="0"/>
              </a:rPr>
              <a:t>Heredity</a:t>
            </a:r>
            <a:endParaRPr lang="sr-Cyrl-CS" altLang="sr-Latn-RS" dirty="0">
              <a:latin typeface="Cambria" panose="02040503050406030204"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64C7E0C8-A988-5199-77F6-0A1B4FAA58AD}"/>
              </a:ext>
            </a:extLst>
          </p:cNvPr>
          <p:cNvSpPr>
            <a:spLocks noGrp="1"/>
          </p:cNvSpPr>
          <p:nvPr>
            <p:ph type="title"/>
          </p:nvPr>
        </p:nvSpPr>
        <p:spPr/>
        <p:txBody>
          <a:bodyPr/>
          <a:lstStyle/>
          <a:p>
            <a:pPr eaLnBrk="1" hangingPunct="1"/>
            <a:r>
              <a:rPr lang="sr-Latn-RS" altLang="sr-Latn-RS" dirty="0">
                <a:solidFill>
                  <a:srgbClr val="164C6C"/>
                </a:solidFill>
              </a:rPr>
              <a:t>Treatment of renal colic</a:t>
            </a:r>
            <a:endParaRPr lang="sr-Latn-CS" altLang="sr-Latn-RS" dirty="0">
              <a:solidFill>
                <a:srgbClr val="164C6C"/>
              </a:solidFill>
            </a:endParaRPr>
          </a:p>
        </p:txBody>
      </p:sp>
      <p:sp>
        <p:nvSpPr>
          <p:cNvPr id="7" name="Slide Number Placeholder 6">
            <a:extLst>
              <a:ext uri="{FF2B5EF4-FFF2-40B4-BE49-F238E27FC236}">
                <a16:creationId xmlns:a16="http://schemas.microsoft.com/office/drawing/2014/main" id="{761C1EAA-F7DD-E142-8A26-1449545234BB}"/>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58F32FE-C203-47EF-A814-C227556F61B2}" type="slidenum">
              <a:rPr lang="en-US" altLang="sr-Latn-RS">
                <a:solidFill>
                  <a:srgbClr val="164C6C"/>
                </a:solidFill>
                <a:latin typeface="Georgia" panose="02040502050405020303" pitchFamily="18" charset="0"/>
              </a:rPr>
              <a:pPr eaLnBrk="1" hangingPunct="1"/>
              <a:t>20</a:t>
            </a:fld>
            <a:endParaRPr lang="en-US" altLang="sr-Latn-RS">
              <a:solidFill>
                <a:srgbClr val="164C6C"/>
              </a:solidFill>
              <a:latin typeface="Georgia" panose="02040502050405020303" pitchFamily="18" charset="0"/>
            </a:endParaRPr>
          </a:p>
        </p:txBody>
      </p:sp>
      <p:sp>
        <p:nvSpPr>
          <p:cNvPr id="33796" name="Content Placeholder 2">
            <a:extLst>
              <a:ext uri="{FF2B5EF4-FFF2-40B4-BE49-F238E27FC236}">
                <a16:creationId xmlns:a16="http://schemas.microsoft.com/office/drawing/2014/main" id="{883EE092-F65C-0C29-B0FF-56410AFE8A60}"/>
              </a:ext>
            </a:extLst>
          </p:cNvPr>
          <p:cNvSpPr>
            <a:spLocks noGrp="1"/>
          </p:cNvSpPr>
          <p:nvPr>
            <p:ph sz="quarter" idx="1"/>
          </p:nvPr>
        </p:nvSpPr>
        <p:spPr>
          <a:xfrm>
            <a:off x="457200" y="1463675"/>
            <a:ext cx="8458200" cy="4937125"/>
          </a:xfrm>
        </p:spPr>
        <p:txBody>
          <a:bodyPr/>
          <a:lstStyle/>
          <a:p>
            <a:pPr eaLnBrk="1" hangingPunct="1">
              <a:lnSpc>
                <a:spcPct val="80000"/>
              </a:lnSpc>
            </a:pPr>
            <a:r>
              <a:rPr lang="sr-Latn-RS" altLang="sr-Latn-RS" sz="1800" dirty="0">
                <a:latin typeface="Cambria" panose="02040503050406030204" pitchFamily="18" charset="0"/>
              </a:rPr>
              <a:t>Nonsteroidal anti-inflammatory drugs (NSAIDs)</a:t>
            </a:r>
          </a:p>
          <a:p>
            <a:pPr eaLnBrk="1" hangingPunct="1">
              <a:lnSpc>
                <a:spcPct val="80000"/>
              </a:lnSpc>
            </a:pPr>
            <a:r>
              <a:rPr lang="sr-Latn-RS" altLang="sr-Latn-RS" sz="1800" dirty="0">
                <a:latin typeface="Cambria" panose="02040503050406030204" pitchFamily="18" charset="0"/>
              </a:rPr>
              <a:t>Diclofenac, Ketorolac, Ibuprofen, Indomethacin, COX-2 inhibitors - Diclofen®, Zodol®,</a:t>
            </a:r>
          </a:p>
          <a:p>
            <a:pPr eaLnBrk="1" hangingPunct="1">
              <a:lnSpc>
                <a:spcPct val="80000"/>
              </a:lnSpc>
            </a:pPr>
            <a:r>
              <a:rPr lang="sr-Latn-RS" altLang="sr-Latn-RS" sz="1800" dirty="0">
                <a:latin typeface="Cambria" panose="02040503050406030204" pitchFamily="18" charset="0"/>
              </a:rPr>
              <a:t>inhibition of prostaglandin synthesis</a:t>
            </a:r>
          </a:p>
          <a:p>
            <a:pPr eaLnBrk="1" hangingPunct="1">
              <a:lnSpc>
                <a:spcPct val="80000"/>
              </a:lnSpc>
            </a:pPr>
            <a:r>
              <a:rPr lang="sr-Latn-RS" altLang="sr-Latn-RS" sz="1800" dirty="0">
                <a:latin typeface="Cambria" panose="02040503050406030204" pitchFamily="18" charset="0"/>
              </a:rPr>
              <a:t>→ reduce renal blood flow</a:t>
            </a:r>
          </a:p>
          <a:p>
            <a:pPr eaLnBrk="1" hangingPunct="1">
              <a:lnSpc>
                <a:spcPct val="80000"/>
              </a:lnSpc>
            </a:pPr>
            <a:r>
              <a:rPr lang="sr-Latn-RS" altLang="sr-Latn-RS" sz="1800" dirty="0">
                <a:latin typeface="Cambria" panose="02040503050406030204" pitchFamily="18" charset="0"/>
              </a:rPr>
              <a:t>→ reduce hydrostatic pressure</a:t>
            </a:r>
          </a:p>
          <a:p>
            <a:pPr eaLnBrk="1" hangingPunct="1">
              <a:lnSpc>
                <a:spcPct val="80000"/>
              </a:lnSpc>
            </a:pPr>
            <a:r>
              <a:rPr lang="sr-Latn-RS" altLang="sr-Latn-RS" sz="1800" dirty="0">
                <a:latin typeface="Cambria" panose="02040503050406030204" pitchFamily="18" charset="0"/>
              </a:rPr>
              <a:t>Opioid analgesics:</a:t>
            </a:r>
          </a:p>
          <a:p>
            <a:pPr eaLnBrk="1" hangingPunct="1">
              <a:lnSpc>
                <a:spcPct val="80000"/>
              </a:lnSpc>
            </a:pPr>
            <a:r>
              <a:rPr lang="sr-Latn-RS" altLang="sr-Latn-RS" sz="1800" dirty="0">
                <a:latin typeface="Cambria" panose="02040503050406030204" pitchFamily="18" charset="0"/>
              </a:rPr>
              <a:t>Morphine, Pethidine, Butorphanol, Tramadol -</a:t>
            </a:r>
          </a:p>
          <a:p>
            <a:pPr eaLnBrk="1" hangingPunct="1">
              <a:lnSpc>
                <a:spcPct val="80000"/>
              </a:lnSpc>
            </a:pPr>
            <a:r>
              <a:rPr lang="sr-Latn-RS" altLang="sr-Latn-RS" sz="1800" dirty="0">
                <a:latin typeface="Cambria" panose="02040503050406030204" pitchFamily="18" charset="0"/>
              </a:rPr>
              <a:t>Dolantin®, Moradol®, Fortral® Trodon®</a:t>
            </a:r>
          </a:p>
          <a:p>
            <a:pPr eaLnBrk="1" hangingPunct="1">
              <a:lnSpc>
                <a:spcPct val="80000"/>
              </a:lnSpc>
            </a:pPr>
            <a:endParaRPr lang="sr-Latn-RS" altLang="sr-Latn-RS" sz="1800" dirty="0">
              <a:latin typeface="Cambria" panose="02040503050406030204" pitchFamily="18" charset="0"/>
            </a:endParaRPr>
          </a:p>
          <a:p>
            <a:pPr eaLnBrk="1" hangingPunct="1">
              <a:lnSpc>
                <a:spcPct val="80000"/>
              </a:lnSpc>
            </a:pPr>
            <a:r>
              <a:rPr lang="sr-Latn-RS" altLang="sr-Latn-RS" sz="1800" dirty="0">
                <a:latin typeface="Cambria" panose="02040503050406030204" pitchFamily="18" charset="0"/>
              </a:rPr>
              <a:t>Antiemetics</a:t>
            </a:r>
          </a:p>
          <a:p>
            <a:pPr eaLnBrk="1" hangingPunct="1">
              <a:lnSpc>
                <a:spcPct val="80000"/>
              </a:lnSpc>
            </a:pPr>
            <a:r>
              <a:rPr lang="sr-Latn-RS" altLang="sr-Latn-RS" sz="1800" dirty="0">
                <a:latin typeface="Cambria" panose="02040503050406030204" pitchFamily="18" charset="0"/>
              </a:rPr>
              <a:t>Hydration - controversial</a:t>
            </a:r>
          </a:p>
          <a:p>
            <a:pPr eaLnBrk="1" hangingPunct="1">
              <a:lnSpc>
                <a:spcPct val="80000"/>
              </a:lnSpc>
            </a:pPr>
            <a:r>
              <a:rPr lang="sr-Latn-RS" altLang="sr-Latn-RS" sz="1800" dirty="0">
                <a:latin typeface="Cambria" panose="02040503050406030204" pitchFamily="18" charset="0"/>
              </a:rPr>
              <a:t>Dehydration</a:t>
            </a:r>
          </a:p>
          <a:p>
            <a:pPr eaLnBrk="1" hangingPunct="1">
              <a:lnSpc>
                <a:spcPct val="80000"/>
              </a:lnSpc>
            </a:pPr>
            <a:r>
              <a:rPr lang="sr-Latn-RS" altLang="sr-Latn-RS" sz="1800" dirty="0">
                <a:latin typeface="Cambria" panose="02040503050406030204" pitchFamily="18" charset="0"/>
              </a:rPr>
              <a:t>Diabetes</a:t>
            </a:r>
          </a:p>
          <a:p>
            <a:pPr eaLnBrk="1" hangingPunct="1">
              <a:lnSpc>
                <a:spcPct val="80000"/>
              </a:lnSpc>
            </a:pPr>
            <a:r>
              <a:rPr lang="sr-Latn-RS" altLang="sr-Latn-RS" sz="1800" dirty="0">
                <a:latin typeface="Cambria" panose="02040503050406030204" pitchFamily="18" charset="0"/>
              </a:rPr>
              <a:t>Renal insufficiency</a:t>
            </a:r>
            <a:endParaRPr lang="sr-Cyrl-CS" altLang="sr-Latn-RS" sz="1800" dirty="0">
              <a:latin typeface="Cambria" panose="02040503050406030204" pitchFamily="18" charset="0"/>
            </a:endParaRPr>
          </a:p>
        </p:txBody>
      </p:sp>
      <p:sp>
        <p:nvSpPr>
          <p:cNvPr id="33797" name="Rectangle 8">
            <a:extLst>
              <a:ext uri="{FF2B5EF4-FFF2-40B4-BE49-F238E27FC236}">
                <a16:creationId xmlns:a16="http://schemas.microsoft.com/office/drawing/2014/main" id="{FD478B9E-539E-7DCC-EC67-E3F3063B71BA}"/>
              </a:ext>
            </a:extLst>
          </p:cNvPr>
          <p:cNvSpPr>
            <a:spLocks noChangeArrowheads="1"/>
          </p:cNvSpPr>
          <p:nvPr/>
        </p:nvSpPr>
        <p:spPr bwMode="auto">
          <a:xfrm>
            <a:off x="4387850" y="4370388"/>
            <a:ext cx="4679950"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Clr>
                <a:schemeClr val="accent1"/>
              </a:buClr>
              <a:buSzPct val="70000"/>
              <a:buFont typeface="Wingdings 3" panose="05040102010807070707" pitchFamily="18" charset="2"/>
              <a:buChar char=""/>
            </a:pPr>
            <a:r>
              <a:rPr lang="sr-Latn-CS" altLang="sr-Latn-RS" sz="2000" dirty="0">
                <a:solidFill>
                  <a:schemeClr val="tx2"/>
                </a:solidFill>
                <a:latin typeface="Cambria" panose="02040503050406030204" pitchFamily="18" charset="0"/>
              </a:rPr>
              <a:t>  </a:t>
            </a:r>
            <a:r>
              <a:rPr lang="sr-Latn-CS" altLang="sr-Latn-RS" sz="2000" dirty="0">
                <a:latin typeface="Cambria" panose="02040503050406030204" pitchFamily="18" charset="0"/>
              </a:rPr>
              <a:t>Antidiuretics reduce intrarenal pressure Desmopressin®</a:t>
            </a:r>
          </a:p>
          <a:p>
            <a:pPr eaLnBrk="1" hangingPunct="1">
              <a:buClr>
                <a:schemeClr val="accent1"/>
              </a:buClr>
              <a:buSzPct val="70000"/>
              <a:buFont typeface="Wingdings 3" panose="05040102010807070707" pitchFamily="18" charset="2"/>
              <a:buChar char=""/>
            </a:pPr>
            <a:r>
              <a:rPr lang="sr-Latn-CS" altLang="sr-Latn-RS" sz="2000" dirty="0">
                <a:latin typeface="Cambria" panose="02040503050406030204" pitchFamily="18" charset="0"/>
              </a:rPr>
              <a:t> </a:t>
            </a:r>
            <a:r>
              <a:rPr lang="el-GR" altLang="sr-Latn-RS" sz="2000" dirty="0">
                <a:latin typeface="Cambria" panose="02040503050406030204" pitchFamily="18" charset="0"/>
              </a:rPr>
              <a:t>α </a:t>
            </a:r>
            <a:r>
              <a:rPr lang="sr-Latn-CS" altLang="sr-Latn-RS" sz="2000" dirty="0">
                <a:latin typeface="Cambria" panose="02040503050406030204" pitchFamily="18" charset="0"/>
              </a:rPr>
              <a:t>Blockers (distal ureter) Tamsol®</a:t>
            </a:r>
          </a:p>
          <a:p>
            <a:pPr eaLnBrk="1" hangingPunct="1">
              <a:buClr>
                <a:schemeClr val="accent1"/>
              </a:buClr>
              <a:buSzPct val="70000"/>
              <a:buFont typeface="Wingdings 3" panose="05040102010807070707" pitchFamily="18" charset="2"/>
              <a:buChar char=""/>
            </a:pPr>
            <a:r>
              <a:rPr lang="sr-Latn-CS" altLang="sr-Latn-RS" sz="2000" dirty="0">
                <a:latin typeface="Cambria" panose="02040503050406030204" pitchFamily="18" charset="0"/>
              </a:rPr>
              <a:t> Ca ++ channel blocker – reduces ureteral spasm Nifelat®</a:t>
            </a:r>
            <a:endParaRPr lang="en-US" altLang="sr-Latn-RS" b="1" dirty="0">
              <a:solidFill>
                <a:schemeClr val="tx2"/>
              </a:solidFill>
              <a:latin typeface="Cambria" panose="02040503050406030204" pitchFamily="18" charset="0"/>
            </a:endParaRPr>
          </a:p>
        </p:txBody>
      </p:sp>
      <p:sp>
        <p:nvSpPr>
          <p:cNvPr id="33798" name="Rectangle 3">
            <a:extLst>
              <a:ext uri="{FF2B5EF4-FFF2-40B4-BE49-F238E27FC236}">
                <a16:creationId xmlns:a16="http://schemas.microsoft.com/office/drawing/2014/main" id="{9662232E-83FD-9FAE-377E-720DBC226FE7}"/>
              </a:ext>
            </a:extLst>
          </p:cNvPr>
          <p:cNvSpPr>
            <a:spLocks noChangeArrowheads="1"/>
          </p:cNvSpPr>
          <p:nvPr/>
        </p:nvSpPr>
        <p:spPr bwMode="auto">
          <a:xfrm>
            <a:off x="5944393" y="2438400"/>
            <a:ext cx="274478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sr-Latn-RS" b="1" dirty="0">
                <a:solidFill>
                  <a:schemeClr val="tx2"/>
                </a:solidFill>
                <a:latin typeface="Cambria" panose="02040503050406030204" pitchFamily="18" charset="0"/>
              </a:rPr>
              <a:t>Mild or moderate pain</a:t>
            </a:r>
          </a:p>
          <a:p>
            <a:pPr algn="ctr" eaLnBrk="1" hangingPunct="1"/>
            <a:r>
              <a:rPr lang="en-US" altLang="sr-Latn-RS" b="1" dirty="0">
                <a:solidFill>
                  <a:schemeClr val="tx2"/>
                </a:solidFill>
                <a:latin typeface="Cambria" panose="02040503050406030204" pitchFamily="18" charset="0"/>
              </a:rPr>
              <a:t>Medicines of first choice</a:t>
            </a:r>
            <a:endParaRPr lang="sr-Cyrl-CS" altLang="sr-Latn-RS" b="1" dirty="0">
              <a:solidFill>
                <a:schemeClr val="tx2"/>
              </a:solidFill>
              <a:latin typeface="Cambria" panose="02040503050406030204" pitchFamily="18" charset="0"/>
            </a:endParaRPr>
          </a:p>
        </p:txBody>
      </p:sp>
      <p:sp>
        <p:nvSpPr>
          <p:cNvPr id="33799" name="Rectangle 4">
            <a:extLst>
              <a:ext uri="{FF2B5EF4-FFF2-40B4-BE49-F238E27FC236}">
                <a16:creationId xmlns:a16="http://schemas.microsoft.com/office/drawing/2014/main" id="{5BE71BAC-8ACE-97AB-60DE-AE32749ACC49}"/>
              </a:ext>
            </a:extLst>
          </p:cNvPr>
          <p:cNvSpPr>
            <a:spLocks noChangeArrowheads="1"/>
          </p:cNvSpPr>
          <p:nvPr/>
        </p:nvSpPr>
        <p:spPr bwMode="auto">
          <a:xfrm>
            <a:off x="6400800" y="3352800"/>
            <a:ext cx="263048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sr-Latn-RS" b="1" dirty="0">
                <a:solidFill>
                  <a:schemeClr val="tx2"/>
                </a:solidFill>
                <a:latin typeface="Cambria" panose="02040503050406030204" pitchFamily="18" charset="0"/>
              </a:rPr>
              <a:t>Severe pains</a:t>
            </a:r>
          </a:p>
          <a:p>
            <a:pPr algn="ctr" eaLnBrk="1" hangingPunct="1"/>
            <a:r>
              <a:rPr lang="en-US" altLang="sr-Latn-RS" b="1" dirty="0">
                <a:solidFill>
                  <a:schemeClr val="tx2"/>
                </a:solidFill>
                <a:latin typeface="Cambria" panose="02040503050406030204" pitchFamily="18" charset="0"/>
              </a:rPr>
              <a:t>Drugs of second choice</a:t>
            </a:r>
            <a:endParaRPr lang="sr-Cyrl-CS" altLang="sr-Latn-RS" b="1" dirty="0">
              <a:solidFill>
                <a:schemeClr val="tx2"/>
              </a:solidFill>
              <a:latin typeface="Cambria" panose="02040503050406030204" pitchFamily="18"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4">
            <a:extLst>
              <a:ext uri="{FF2B5EF4-FFF2-40B4-BE49-F238E27FC236}">
                <a16:creationId xmlns:a16="http://schemas.microsoft.com/office/drawing/2014/main" id="{A9C1C999-5851-240E-F8B5-CEBD9770FCE8}"/>
              </a:ext>
            </a:extLst>
          </p:cNvPr>
          <p:cNvSpPr>
            <a:spLocks noGrp="1"/>
          </p:cNvSpPr>
          <p:nvPr>
            <p:ph type="title"/>
          </p:nvPr>
        </p:nvSpPr>
        <p:spPr/>
        <p:txBody>
          <a:bodyPr/>
          <a:lstStyle/>
          <a:p>
            <a:pPr eaLnBrk="1" hangingPunct="1"/>
            <a:r>
              <a:rPr lang="sr-Latn-RS" altLang="sr-Latn-RS" dirty="0">
                <a:solidFill>
                  <a:srgbClr val="164C6C"/>
                </a:solidFill>
              </a:rPr>
              <a:t>Hospitalization - Observation (24 h)</a:t>
            </a:r>
            <a:endParaRPr lang="sr-Latn-CS" altLang="sr-Latn-RS" dirty="0">
              <a:solidFill>
                <a:srgbClr val="164C6C"/>
              </a:solidFill>
            </a:endParaRPr>
          </a:p>
        </p:txBody>
      </p:sp>
      <p:sp>
        <p:nvSpPr>
          <p:cNvPr id="4" name="Slide Number Placeholder 3">
            <a:extLst>
              <a:ext uri="{FF2B5EF4-FFF2-40B4-BE49-F238E27FC236}">
                <a16:creationId xmlns:a16="http://schemas.microsoft.com/office/drawing/2014/main" id="{6069A469-BDDB-5BC8-1C7E-7E33A5843EB9}"/>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65A1AEC-FE51-41A4-9708-8CDAA602D7E7}" type="slidenum">
              <a:rPr lang="en-US" altLang="sr-Latn-RS">
                <a:solidFill>
                  <a:srgbClr val="164C6C"/>
                </a:solidFill>
                <a:latin typeface="Georgia" panose="02040502050405020303" pitchFamily="18" charset="0"/>
              </a:rPr>
              <a:pPr eaLnBrk="1" hangingPunct="1"/>
              <a:t>21</a:t>
            </a:fld>
            <a:endParaRPr lang="en-US" altLang="sr-Latn-RS">
              <a:solidFill>
                <a:srgbClr val="164C6C"/>
              </a:solidFill>
              <a:latin typeface="Georgia" panose="02040502050405020303" pitchFamily="18" charset="0"/>
            </a:endParaRPr>
          </a:p>
        </p:txBody>
      </p:sp>
      <p:sp>
        <p:nvSpPr>
          <p:cNvPr id="34820" name="Content Placeholder 5">
            <a:extLst>
              <a:ext uri="{FF2B5EF4-FFF2-40B4-BE49-F238E27FC236}">
                <a16:creationId xmlns:a16="http://schemas.microsoft.com/office/drawing/2014/main" id="{21DE77D5-EDD8-65E4-0C4F-CE15EFC12C99}"/>
              </a:ext>
            </a:extLst>
          </p:cNvPr>
          <p:cNvSpPr>
            <a:spLocks noGrp="1"/>
          </p:cNvSpPr>
          <p:nvPr>
            <p:ph sz="quarter" idx="1"/>
          </p:nvPr>
        </p:nvSpPr>
        <p:spPr>
          <a:xfrm>
            <a:off x="301625" y="1527175"/>
            <a:ext cx="8640763" cy="4572000"/>
          </a:xfrm>
        </p:spPr>
        <p:txBody>
          <a:bodyPr/>
          <a:lstStyle/>
          <a:p>
            <a:pPr eaLnBrk="1" hangingPunct="1"/>
            <a:r>
              <a:rPr lang="en-US" altLang="sr-Latn-RS" dirty="0"/>
              <a:t>Depending on the clinical presentation, not on the size and localization of the calculus</a:t>
            </a:r>
          </a:p>
          <a:p>
            <a:pPr eaLnBrk="1" hangingPunct="1"/>
            <a:r>
              <a:rPr lang="en-US" altLang="sr-Latn-RS" dirty="0"/>
              <a:t>Indications</a:t>
            </a:r>
          </a:p>
          <a:p>
            <a:pPr eaLnBrk="1" hangingPunct="1"/>
            <a:r>
              <a:rPr lang="en-US" altLang="sr-Latn-RS" dirty="0"/>
              <a:t>Analgesics do not reduce pain</a:t>
            </a:r>
          </a:p>
          <a:p>
            <a:pPr eaLnBrk="1" hangingPunct="1"/>
            <a:r>
              <a:rPr lang="en-US" altLang="sr-Latn-RS" dirty="0"/>
              <a:t>Obstruction of a solitary or transplanted kidney</a:t>
            </a:r>
          </a:p>
          <a:p>
            <a:pPr eaLnBrk="1" hangingPunct="1"/>
            <a:r>
              <a:rPr lang="en-US" altLang="sr-Latn-RS" dirty="0"/>
              <a:t>Renal insufficiency</a:t>
            </a:r>
          </a:p>
          <a:p>
            <a:pPr eaLnBrk="1" hangingPunct="1"/>
            <a:r>
              <a:rPr lang="en-US" altLang="sr-Latn-RS" dirty="0"/>
              <a:t>Obstruction + infection = fever, sepsis, </a:t>
            </a:r>
            <a:r>
              <a:rPr lang="en-US" altLang="sr-Latn-RS" dirty="0" err="1"/>
              <a:t>pyonephrosis</a:t>
            </a:r>
            <a:endParaRPr lang="en-US" altLang="sr-Latn-RS" dirty="0"/>
          </a:p>
          <a:p>
            <a:pPr eaLnBrk="1" hangingPunct="1"/>
            <a:r>
              <a:rPr lang="en-US" altLang="sr-Latn-RS" dirty="0"/>
              <a:t>Dehydration</a:t>
            </a:r>
          </a:p>
          <a:p>
            <a:pPr eaLnBrk="1" hangingPunct="1"/>
            <a:r>
              <a:rPr lang="en-US" altLang="sr-Latn-RS" dirty="0"/>
              <a:t>Comorbid conditions (</a:t>
            </a:r>
            <a:r>
              <a:rPr lang="en-US" altLang="sr-Latn-RS" dirty="0" err="1"/>
              <a:t>eg</a:t>
            </a:r>
            <a:r>
              <a:rPr lang="en-US" altLang="sr-Latn-RS" dirty="0"/>
              <a:t> diabetes)</a:t>
            </a:r>
            <a:endParaRPr lang="sr-Latn-CS" altLang="sr-Latn-R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5F2C18FE-438A-CA05-9329-BE7BC35FC2DE}"/>
              </a:ext>
            </a:extLst>
          </p:cNvPr>
          <p:cNvSpPr>
            <a:spLocks noGrp="1" noChangeArrowheads="1"/>
          </p:cNvSpPr>
          <p:nvPr>
            <p:ph type="title"/>
          </p:nvPr>
        </p:nvSpPr>
        <p:spPr/>
        <p:txBody>
          <a:bodyPr/>
          <a:lstStyle/>
          <a:p>
            <a:pPr eaLnBrk="1" hangingPunct="1"/>
            <a:r>
              <a:rPr lang="sr-Latn-RS" altLang="sr-Latn-RS" sz="3200" dirty="0">
                <a:solidFill>
                  <a:srgbClr val="164C6C"/>
                </a:solidFill>
              </a:rPr>
              <a:t>Stenting</a:t>
            </a:r>
            <a:endParaRPr lang="en-US" altLang="sr-Latn-RS" sz="3200" dirty="0">
              <a:solidFill>
                <a:srgbClr val="164C6C"/>
              </a:solidFill>
            </a:endParaRPr>
          </a:p>
        </p:txBody>
      </p:sp>
      <p:sp>
        <p:nvSpPr>
          <p:cNvPr id="9" name="Slide Number Placeholder 8">
            <a:extLst>
              <a:ext uri="{FF2B5EF4-FFF2-40B4-BE49-F238E27FC236}">
                <a16:creationId xmlns:a16="http://schemas.microsoft.com/office/drawing/2014/main" id="{04772BA0-A6C4-C8CF-FCCD-EFBA3326F776}"/>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128F8D7-534C-4693-AB30-BE9FB4E739A5}" type="slidenum">
              <a:rPr lang="en-US" altLang="sr-Latn-RS">
                <a:solidFill>
                  <a:srgbClr val="164C6C"/>
                </a:solidFill>
                <a:latin typeface="Georgia" panose="02040502050405020303" pitchFamily="18" charset="0"/>
              </a:rPr>
              <a:pPr eaLnBrk="1" hangingPunct="1"/>
              <a:t>22</a:t>
            </a:fld>
            <a:endParaRPr lang="en-US" altLang="sr-Latn-RS">
              <a:solidFill>
                <a:srgbClr val="164C6C"/>
              </a:solidFill>
              <a:latin typeface="Georgia" panose="02040502050405020303" pitchFamily="18" charset="0"/>
            </a:endParaRPr>
          </a:p>
        </p:txBody>
      </p:sp>
      <p:sp>
        <p:nvSpPr>
          <p:cNvPr id="35844" name="Content Placeholder 13">
            <a:extLst>
              <a:ext uri="{FF2B5EF4-FFF2-40B4-BE49-F238E27FC236}">
                <a16:creationId xmlns:a16="http://schemas.microsoft.com/office/drawing/2014/main" id="{096F0A91-0F57-1E04-1015-F2D0154F382B}"/>
              </a:ext>
            </a:extLst>
          </p:cNvPr>
          <p:cNvSpPr>
            <a:spLocks noGrp="1"/>
          </p:cNvSpPr>
          <p:nvPr>
            <p:ph sz="quarter" idx="1"/>
          </p:nvPr>
        </p:nvSpPr>
        <p:spPr>
          <a:xfrm>
            <a:off x="228600" y="1377950"/>
            <a:ext cx="8504238" cy="4572000"/>
          </a:xfrm>
        </p:spPr>
        <p:txBody>
          <a:bodyPr/>
          <a:lstStyle/>
          <a:p>
            <a:pPr eaLnBrk="1" hangingPunct="1"/>
            <a:r>
              <a:rPr lang="en-US" altLang="sr-Latn-RS" sz="2000" dirty="0"/>
              <a:t>Enables the drainage of urine from the kidneys - bypass obstructions</a:t>
            </a:r>
          </a:p>
          <a:p>
            <a:pPr eaLnBrk="1" hangingPunct="1"/>
            <a:r>
              <a:rPr lang="en-US" altLang="sr-Latn-RS" sz="2000" dirty="0"/>
              <a:t>Percutaneous nephrostomy </a:t>
            </a:r>
            <a:r>
              <a:rPr lang="sr-Latn-RS" altLang="sr-Latn-RS" sz="2000" dirty="0"/>
              <a:t>                                     </a:t>
            </a:r>
            <a:r>
              <a:rPr lang="en-US" altLang="sr-Latn-RS" sz="2000" dirty="0"/>
              <a:t>double-J probe</a:t>
            </a:r>
          </a:p>
          <a:p>
            <a:pPr eaLnBrk="1" hangingPunct="1"/>
            <a:r>
              <a:rPr lang="sr-Latn-RS" altLang="sr-Latn-RS" sz="2000" dirty="0"/>
              <a:t>                                       </a:t>
            </a:r>
            <a:r>
              <a:rPr lang="en-US" altLang="sr-Latn-RS" sz="2000" dirty="0"/>
              <a:t>Persistent pain</a:t>
            </a:r>
          </a:p>
          <a:p>
            <a:pPr eaLnBrk="1" hangingPunct="1"/>
            <a:r>
              <a:rPr lang="sr-Latn-RS" altLang="sr-Latn-RS" sz="2000" dirty="0"/>
              <a:t>                               </a:t>
            </a:r>
            <a:r>
              <a:rPr lang="en-US" altLang="sr-Latn-RS" sz="2000" dirty="0"/>
              <a:t>Renal insufficiency</a:t>
            </a:r>
          </a:p>
          <a:p>
            <a:pPr eaLnBrk="1" hangingPunct="1"/>
            <a:r>
              <a:rPr lang="sr-Latn-RS" altLang="sr-Latn-RS" sz="2000" dirty="0"/>
              <a:t>                                       </a:t>
            </a:r>
            <a:r>
              <a:rPr lang="en-US" altLang="sr-Latn-RS" sz="2000" dirty="0"/>
              <a:t>Infection</a:t>
            </a:r>
            <a:endParaRPr lang="sr-Latn-CS" altLang="sr-Latn-RS" sz="2400" dirty="0"/>
          </a:p>
        </p:txBody>
      </p:sp>
      <p:pic>
        <p:nvPicPr>
          <p:cNvPr id="35845" name="Picture 4" descr="cow234arr">
            <a:hlinkClick r:id="rId2"/>
            <a:extLst>
              <a:ext uri="{FF2B5EF4-FFF2-40B4-BE49-F238E27FC236}">
                <a16:creationId xmlns:a16="http://schemas.microsoft.com/office/drawing/2014/main" id="{CEF62394-18A0-5CCF-CB9C-0BBF73CE7DB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6263" y="2411413"/>
            <a:ext cx="1836737" cy="2236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6" name="Picture 5">
            <a:extLst>
              <a:ext uri="{FF2B5EF4-FFF2-40B4-BE49-F238E27FC236}">
                <a16:creationId xmlns:a16="http://schemas.microsoft.com/office/drawing/2014/main" id="{C90DA2D3-70E6-2B8A-DA3D-8AC8AE53D68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8125" y="2535238"/>
            <a:ext cx="2124075" cy="196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7" name="Picture 6">
            <a:extLst>
              <a:ext uri="{FF2B5EF4-FFF2-40B4-BE49-F238E27FC236}">
                <a16:creationId xmlns:a16="http://schemas.microsoft.com/office/drawing/2014/main" id="{E44A4B7A-880E-AFA7-9152-6F0061EFF69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4524375"/>
            <a:ext cx="2514600"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8" name="Picture 7">
            <a:extLst>
              <a:ext uri="{FF2B5EF4-FFF2-40B4-BE49-F238E27FC236}">
                <a16:creationId xmlns:a16="http://schemas.microsoft.com/office/drawing/2014/main" id="{09843825-BF11-DA22-FB1B-0332E37095D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54825" y="4689475"/>
            <a:ext cx="1908175" cy="163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9" name="Picture 8">
            <a:extLst>
              <a:ext uri="{FF2B5EF4-FFF2-40B4-BE49-F238E27FC236}">
                <a16:creationId xmlns:a16="http://schemas.microsoft.com/office/drawing/2014/main" id="{BB3449F5-B037-8D3E-AF2B-C5D3F0F8ECF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52800" y="4144963"/>
            <a:ext cx="2667000" cy="2179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a:extLst>
              <a:ext uri="{FF2B5EF4-FFF2-40B4-BE49-F238E27FC236}">
                <a16:creationId xmlns:a16="http://schemas.microsoft.com/office/drawing/2014/main" id="{E3F9B17F-10A7-99EF-A571-0D8944F68EBD}"/>
              </a:ext>
            </a:extLst>
          </p:cNvPr>
          <p:cNvSpPr>
            <a:spLocks noGrp="1"/>
          </p:cNvSpPr>
          <p:nvPr>
            <p:ph type="title"/>
          </p:nvPr>
        </p:nvSpPr>
        <p:spPr/>
        <p:txBody>
          <a:bodyPr/>
          <a:lstStyle/>
          <a:p>
            <a:pPr eaLnBrk="1" hangingPunct="1"/>
            <a:r>
              <a:rPr lang="sr-Latn-RS" altLang="sr-Latn-RS" dirty="0">
                <a:solidFill>
                  <a:srgbClr val="164C6C"/>
                </a:solidFill>
              </a:rPr>
              <a:t>Spontaneous elimination</a:t>
            </a:r>
            <a:endParaRPr lang="sr-Latn-CS" altLang="sr-Latn-RS" dirty="0">
              <a:solidFill>
                <a:srgbClr val="164C6C"/>
              </a:solidFill>
            </a:endParaRPr>
          </a:p>
        </p:txBody>
      </p:sp>
      <p:sp>
        <p:nvSpPr>
          <p:cNvPr id="3" name="Slide Number Placeholder 2">
            <a:extLst>
              <a:ext uri="{FF2B5EF4-FFF2-40B4-BE49-F238E27FC236}">
                <a16:creationId xmlns:a16="http://schemas.microsoft.com/office/drawing/2014/main" id="{52E9779E-AF7B-6358-83D5-90EFBB7E32F4}"/>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A361718-5B43-4FE1-9E9A-4764E2192E64}" type="slidenum">
              <a:rPr lang="en-US" altLang="sr-Latn-RS">
                <a:solidFill>
                  <a:srgbClr val="164C6C"/>
                </a:solidFill>
                <a:latin typeface="Georgia" panose="02040502050405020303" pitchFamily="18" charset="0"/>
              </a:rPr>
              <a:pPr eaLnBrk="1" hangingPunct="1"/>
              <a:t>23</a:t>
            </a:fld>
            <a:endParaRPr lang="en-US" altLang="sr-Latn-RS">
              <a:solidFill>
                <a:srgbClr val="164C6C"/>
              </a:solidFill>
              <a:latin typeface="Georgia" panose="02040502050405020303" pitchFamily="18" charset="0"/>
            </a:endParaRPr>
          </a:p>
        </p:txBody>
      </p:sp>
      <p:sp>
        <p:nvSpPr>
          <p:cNvPr id="4" name="Content Placeholder 3">
            <a:extLst>
              <a:ext uri="{FF2B5EF4-FFF2-40B4-BE49-F238E27FC236}">
                <a16:creationId xmlns:a16="http://schemas.microsoft.com/office/drawing/2014/main" id="{BDA7D699-58AC-F91F-D08E-94968D07A54A}"/>
              </a:ext>
            </a:extLst>
          </p:cNvPr>
          <p:cNvSpPr>
            <a:spLocks noGrp="1"/>
          </p:cNvSpPr>
          <p:nvPr>
            <p:ph sz="quarter" idx="1"/>
          </p:nvPr>
        </p:nvSpPr>
        <p:spPr>
          <a:xfrm>
            <a:off x="301625" y="1527175"/>
            <a:ext cx="8504238" cy="4572000"/>
          </a:xfrm>
        </p:spPr>
        <p:txBody>
          <a:bodyPr>
            <a:normAutofit fontScale="70000" lnSpcReduction="20000"/>
          </a:bodyPr>
          <a:lstStyle/>
          <a:p>
            <a:pPr marL="274320" indent="-274320" eaLnBrk="1" fontAlgn="auto" hangingPunct="1">
              <a:spcAft>
                <a:spcPts val="0"/>
              </a:spcAft>
              <a:buFont typeface="Wingdings 2"/>
              <a:buChar char=""/>
              <a:defRPr/>
            </a:pPr>
            <a:endParaRPr lang="sr-Cyrl-CS" dirty="0"/>
          </a:p>
          <a:p>
            <a:pPr marL="274320" indent="-274320" eaLnBrk="1" fontAlgn="auto" hangingPunct="1">
              <a:spcAft>
                <a:spcPts val="0"/>
              </a:spcAft>
              <a:buFont typeface="Wingdings 2"/>
              <a:buChar char=""/>
              <a:defRPr/>
            </a:pPr>
            <a:r>
              <a:rPr lang="en-US" sz="2800" dirty="0"/>
              <a:t>≤ 4 mm  90%</a:t>
            </a:r>
          </a:p>
          <a:p>
            <a:pPr marL="274320" indent="-274320" eaLnBrk="1" fontAlgn="auto" hangingPunct="1">
              <a:spcAft>
                <a:spcPts val="0"/>
              </a:spcAft>
              <a:buFont typeface="Wingdings 2"/>
              <a:buChar char=""/>
              <a:defRPr/>
            </a:pPr>
            <a:endParaRPr lang="en-US" sz="2800" dirty="0"/>
          </a:p>
          <a:p>
            <a:pPr marL="274320" indent="-274320" eaLnBrk="1" fontAlgn="auto" hangingPunct="1">
              <a:spcAft>
                <a:spcPts val="0"/>
              </a:spcAft>
              <a:buFont typeface="Wingdings 2"/>
              <a:buChar char=""/>
              <a:defRPr/>
            </a:pPr>
            <a:r>
              <a:rPr lang="en-US" sz="2800" dirty="0"/>
              <a:t>5 - 7 mm  50% chance</a:t>
            </a:r>
          </a:p>
          <a:p>
            <a:pPr marL="274320" indent="-274320" eaLnBrk="1" fontAlgn="auto" hangingPunct="1">
              <a:spcAft>
                <a:spcPts val="0"/>
              </a:spcAft>
              <a:buFont typeface="Wingdings 2"/>
              <a:buChar char=""/>
              <a:defRPr/>
            </a:pPr>
            <a:endParaRPr lang="en-US" sz="2800" dirty="0"/>
          </a:p>
          <a:p>
            <a:pPr marL="274320" indent="-274320" eaLnBrk="1" fontAlgn="auto" hangingPunct="1">
              <a:spcAft>
                <a:spcPts val="0"/>
              </a:spcAft>
              <a:buFont typeface="Wingdings 2"/>
              <a:buChar char=""/>
              <a:defRPr/>
            </a:pPr>
            <a:r>
              <a:rPr lang="en-US" sz="2800" dirty="0"/>
              <a:t>&gt; 7 mm  low probability</a:t>
            </a:r>
          </a:p>
          <a:p>
            <a:pPr marL="274320" indent="-274320" eaLnBrk="1" fontAlgn="auto" hangingPunct="1">
              <a:spcAft>
                <a:spcPts val="0"/>
              </a:spcAft>
              <a:buFont typeface="Wingdings 2"/>
              <a:buChar char=""/>
              <a:defRPr/>
            </a:pPr>
            <a:endParaRPr lang="en-US" sz="2800" dirty="0"/>
          </a:p>
          <a:p>
            <a:pPr marL="274320" indent="-274320" eaLnBrk="1" fontAlgn="auto" hangingPunct="1">
              <a:spcAft>
                <a:spcPts val="0"/>
              </a:spcAft>
              <a:buFont typeface="Wingdings 2"/>
              <a:buChar char=""/>
              <a:defRPr/>
            </a:pPr>
            <a:r>
              <a:rPr lang="en-US" sz="2800" dirty="0"/>
              <a:t>SHAPE</a:t>
            </a:r>
          </a:p>
          <a:p>
            <a:pPr marL="274320" indent="-274320" eaLnBrk="1" fontAlgn="auto" hangingPunct="1">
              <a:spcAft>
                <a:spcPts val="0"/>
              </a:spcAft>
              <a:buFont typeface="Wingdings 2"/>
              <a:buChar char=""/>
              <a:defRPr/>
            </a:pPr>
            <a:endParaRPr lang="en-US" sz="2800" dirty="0"/>
          </a:p>
          <a:p>
            <a:pPr marL="274320" indent="-274320" eaLnBrk="1" fontAlgn="auto" hangingPunct="1">
              <a:spcAft>
                <a:spcPts val="0"/>
              </a:spcAft>
              <a:buFont typeface="Wingdings 2"/>
              <a:buChar char=""/>
              <a:defRPr/>
            </a:pPr>
            <a:r>
              <a:rPr lang="en-US" sz="2800" dirty="0"/>
              <a:t>LOCATION</a:t>
            </a:r>
          </a:p>
          <a:p>
            <a:pPr marL="274320" indent="-274320" eaLnBrk="1" fontAlgn="auto" hangingPunct="1">
              <a:spcAft>
                <a:spcPts val="0"/>
              </a:spcAft>
              <a:buFont typeface="Wingdings 2"/>
              <a:buChar char=""/>
              <a:defRPr/>
            </a:pPr>
            <a:endParaRPr lang="en-US" sz="2800" dirty="0"/>
          </a:p>
          <a:p>
            <a:pPr marL="274320" indent="-274320" eaLnBrk="1" fontAlgn="auto" hangingPunct="1">
              <a:spcAft>
                <a:spcPts val="0"/>
              </a:spcAft>
              <a:buFont typeface="Wingdings 2"/>
              <a:buChar char=""/>
              <a:defRPr/>
            </a:pPr>
            <a:r>
              <a:rPr lang="en-US" sz="2800" dirty="0"/>
              <a:t>URINARY TRACT - OBSTRUCTION</a:t>
            </a:r>
          </a:p>
          <a:p>
            <a:pPr marL="274320" indent="-274320" eaLnBrk="1" fontAlgn="auto" hangingPunct="1">
              <a:spcAft>
                <a:spcPts val="0"/>
              </a:spcAft>
              <a:buFont typeface="Wingdings 2"/>
              <a:buChar char=""/>
              <a:defRPr/>
            </a:pPr>
            <a:endParaRPr lang="en-US" sz="2800" dirty="0"/>
          </a:p>
          <a:p>
            <a:pPr marL="274320" indent="-274320" eaLnBrk="1" fontAlgn="auto" hangingPunct="1">
              <a:spcAft>
                <a:spcPts val="0"/>
              </a:spcAft>
              <a:buFont typeface="Wingdings 2"/>
              <a:buChar char=""/>
              <a:defRPr/>
            </a:pPr>
            <a:r>
              <a:rPr lang="en-US" sz="2800" dirty="0"/>
              <a:t>UNPREDICTABLE</a:t>
            </a:r>
            <a:endParaRPr lang="sr-Latn-CS" dirty="0"/>
          </a:p>
        </p:txBody>
      </p:sp>
      <p:pic>
        <p:nvPicPr>
          <p:cNvPr id="36869" name="Picture 4" descr="5769v1">
            <a:extLst>
              <a:ext uri="{FF2B5EF4-FFF2-40B4-BE49-F238E27FC236}">
                <a16:creationId xmlns:a16="http://schemas.microsoft.com/office/drawing/2014/main" id="{7BE6FFAE-81D9-2A86-696A-D9FB94CB588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3600" y="1676400"/>
            <a:ext cx="2617788"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EE95080-B638-B14B-E10C-81BA6EB0D4A1}"/>
              </a:ext>
            </a:extLst>
          </p:cNvPr>
          <p:cNvSpPr>
            <a:spLocks noGrp="1"/>
          </p:cNvSpPr>
          <p:nvPr>
            <p:ph type="body" idx="1"/>
          </p:nvPr>
        </p:nvSpPr>
        <p:spPr>
          <a:xfrm>
            <a:off x="1368425" y="2743200"/>
            <a:ext cx="6480175" cy="1673225"/>
          </a:xfrm>
        </p:spPr>
        <p:txBody>
          <a:bodyPr>
            <a:normAutofit/>
          </a:bodyPr>
          <a:lstStyle/>
          <a:p>
            <a:pPr eaLnBrk="1" fontAlgn="auto" hangingPunct="1">
              <a:spcAft>
                <a:spcPts val="0"/>
              </a:spcAft>
              <a:buFont typeface="Wingdings 2"/>
              <a:buNone/>
              <a:defRPr/>
            </a:pPr>
            <a:endParaRPr lang="sr-Latn-CS"/>
          </a:p>
        </p:txBody>
      </p:sp>
      <p:sp>
        <p:nvSpPr>
          <p:cNvPr id="3" name="Slide Number Placeholder 2">
            <a:extLst>
              <a:ext uri="{FF2B5EF4-FFF2-40B4-BE49-F238E27FC236}">
                <a16:creationId xmlns:a16="http://schemas.microsoft.com/office/drawing/2014/main" id="{F550A649-1C6D-C0D4-55EB-616B47135E8C}"/>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D873110-AF29-4A83-82D2-1CD08E2DE4C9}" type="slidenum">
              <a:rPr lang="en-US" altLang="sr-Latn-RS">
                <a:solidFill>
                  <a:srgbClr val="164C6C"/>
                </a:solidFill>
                <a:latin typeface="Georgia" panose="02040502050405020303" pitchFamily="18" charset="0"/>
              </a:rPr>
              <a:pPr eaLnBrk="1" hangingPunct="1"/>
              <a:t>24</a:t>
            </a:fld>
            <a:endParaRPr lang="en-US" altLang="sr-Latn-RS">
              <a:solidFill>
                <a:srgbClr val="164C6C"/>
              </a:solidFill>
              <a:latin typeface="Georgia" panose="02040502050405020303" pitchFamily="18" charset="0"/>
            </a:endParaRPr>
          </a:p>
        </p:txBody>
      </p:sp>
      <p:sp>
        <p:nvSpPr>
          <p:cNvPr id="37892" name="Title 3">
            <a:extLst>
              <a:ext uri="{FF2B5EF4-FFF2-40B4-BE49-F238E27FC236}">
                <a16:creationId xmlns:a16="http://schemas.microsoft.com/office/drawing/2014/main" id="{CB24E905-B71A-D448-0F31-B56E218ACB13}"/>
              </a:ext>
            </a:extLst>
          </p:cNvPr>
          <p:cNvSpPr>
            <a:spLocks noGrp="1"/>
          </p:cNvSpPr>
          <p:nvPr>
            <p:ph type="title"/>
          </p:nvPr>
        </p:nvSpPr>
        <p:spPr/>
        <p:txBody>
          <a:bodyPr/>
          <a:lstStyle/>
          <a:p>
            <a:pPr eaLnBrk="1" hangingPunct="1"/>
            <a:r>
              <a:rPr lang="en-US" altLang="sr-Latn-RS" dirty="0"/>
              <a:t>Metabolic aspect and medical treatment</a:t>
            </a:r>
            <a:endParaRPr lang="sr-Latn-CS" altLang="sr-Latn-R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AB20A5CF-3914-8ED9-108D-3621EFE62D93}"/>
              </a:ext>
            </a:extLst>
          </p:cNvPr>
          <p:cNvSpPr>
            <a:spLocks noGrp="1"/>
          </p:cNvSpPr>
          <p:nvPr>
            <p:ph type="title"/>
          </p:nvPr>
        </p:nvSpPr>
        <p:spPr/>
        <p:txBody>
          <a:bodyPr/>
          <a:lstStyle/>
          <a:p>
            <a:pPr eaLnBrk="1" hangingPunct="1"/>
            <a:r>
              <a:rPr lang="sr-Latn-RS" altLang="sr-Latn-RS" dirty="0">
                <a:solidFill>
                  <a:srgbClr val="164C6C"/>
                </a:solidFill>
              </a:rPr>
              <a:t>Laboratory test protocol</a:t>
            </a:r>
            <a:endParaRPr lang="sr-Latn-CS" altLang="sr-Latn-RS" dirty="0">
              <a:solidFill>
                <a:srgbClr val="164C6C"/>
              </a:solidFill>
            </a:endParaRPr>
          </a:p>
        </p:txBody>
      </p:sp>
      <p:sp>
        <p:nvSpPr>
          <p:cNvPr id="4" name="Slide Number Placeholder 3">
            <a:extLst>
              <a:ext uri="{FF2B5EF4-FFF2-40B4-BE49-F238E27FC236}">
                <a16:creationId xmlns:a16="http://schemas.microsoft.com/office/drawing/2014/main" id="{85931AAA-CF88-64BC-2C64-FE2211EA34F4}"/>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058E872-980D-4F16-BDC1-B6338DD18AC7}" type="slidenum">
              <a:rPr lang="en-US" altLang="sr-Latn-RS">
                <a:solidFill>
                  <a:srgbClr val="164C6C"/>
                </a:solidFill>
                <a:latin typeface="Georgia" panose="02040502050405020303" pitchFamily="18" charset="0"/>
              </a:rPr>
              <a:pPr eaLnBrk="1" hangingPunct="1"/>
              <a:t>25</a:t>
            </a:fld>
            <a:endParaRPr lang="en-US" altLang="sr-Latn-RS">
              <a:solidFill>
                <a:srgbClr val="164C6C"/>
              </a:solidFill>
              <a:latin typeface="Georgia" panose="02040502050405020303" pitchFamily="18" charset="0"/>
            </a:endParaRPr>
          </a:p>
        </p:txBody>
      </p:sp>
      <p:sp>
        <p:nvSpPr>
          <p:cNvPr id="38916" name="Content Placeholder 2">
            <a:extLst>
              <a:ext uri="{FF2B5EF4-FFF2-40B4-BE49-F238E27FC236}">
                <a16:creationId xmlns:a16="http://schemas.microsoft.com/office/drawing/2014/main" id="{F6858B66-9ED5-C402-D4E5-9BAC173E041A}"/>
              </a:ext>
            </a:extLst>
          </p:cNvPr>
          <p:cNvSpPr>
            <a:spLocks noGrp="1"/>
          </p:cNvSpPr>
          <p:nvPr>
            <p:ph sz="quarter" idx="1"/>
          </p:nvPr>
        </p:nvSpPr>
        <p:spPr>
          <a:xfrm>
            <a:off x="301625" y="1527175"/>
            <a:ext cx="8504238" cy="4572000"/>
          </a:xfrm>
        </p:spPr>
        <p:txBody>
          <a:bodyPr/>
          <a:lstStyle/>
          <a:p>
            <a:pPr eaLnBrk="1" hangingPunct="1"/>
            <a:r>
              <a:rPr lang="sr-Latn-RS" altLang="sr-Latn-RS" sz="2400" dirty="0">
                <a:latin typeface="Cambria" panose="02040503050406030204" pitchFamily="18" charset="0"/>
              </a:rPr>
              <a:t>Minimal - with everyone</a:t>
            </a:r>
          </a:p>
          <a:p>
            <a:pPr eaLnBrk="1" hangingPunct="1"/>
            <a:r>
              <a:rPr lang="sr-Latn-RS" altLang="sr-Latn-RS" sz="2400" dirty="0">
                <a:latin typeface="Cambria" panose="02040503050406030204" pitchFamily="18" charset="0"/>
              </a:rPr>
              <a:t>Review of the first morning urine sample</a:t>
            </a:r>
          </a:p>
          <a:p>
            <a:pPr eaLnBrk="1" hangingPunct="1"/>
            <a:r>
              <a:rPr lang="sr-Latn-RS" altLang="sr-Latn-RS" sz="2400" dirty="0">
                <a:latin typeface="Cambria" panose="02040503050406030204" pitchFamily="18" charset="0"/>
              </a:rPr>
              <a:t>Urine pH</a:t>
            </a:r>
          </a:p>
          <a:p>
            <a:pPr eaLnBrk="1" hangingPunct="1"/>
            <a:r>
              <a:rPr lang="sr-Latn-RS" altLang="sr-Latn-RS" sz="2400" dirty="0">
                <a:latin typeface="Cambria" panose="02040503050406030204" pitchFamily="18" charset="0"/>
              </a:rPr>
              <a:t>Erythrocytes, leukocytes, bacteria</a:t>
            </a:r>
          </a:p>
          <a:p>
            <a:pPr eaLnBrk="1" hangingPunct="1"/>
            <a:r>
              <a:rPr lang="sr-Latn-RS" altLang="sr-Latn-RS" sz="2400" dirty="0">
                <a:latin typeface="Cambria" panose="02040503050406030204" pitchFamily="18" charset="0"/>
              </a:rPr>
              <a:t>Urine culture</a:t>
            </a:r>
          </a:p>
          <a:p>
            <a:pPr eaLnBrk="1" hangingPunct="1"/>
            <a:r>
              <a:rPr lang="sr-Latn-RS" altLang="sr-Latn-RS" sz="2400" dirty="0">
                <a:latin typeface="Cambria" panose="02040503050406030204" pitchFamily="18" charset="0"/>
              </a:rPr>
              <a:t>Crystalluria</a:t>
            </a:r>
          </a:p>
          <a:p>
            <a:pPr eaLnBrk="1" hangingPunct="1"/>
            <a:r>
              <a:rPr lang="sr-Latn-RS" altLang="sr-Latn-RS" sz="2400" dirty="0">
                <a:latin typeface="Cambria" panose="02040503050406030204" pitchFamily="18" charset="0"/>
              </a:rPr>
              <a:t>Serum: Ca++, Ac. uricum, P---, Creatinine</a:t>
            </a:r>
          </a:p>
          <a:p>
            <a:pPr eaLnBrk="1" hangingPunct="1"/>
            <a:r>
              <a:rPr lang="sr-Latn-RS" altLang="sr-Latn-RS" sz="2400" dirty="0">
                <a:latin typeface="Cambria" panose="02040503050406030204" pitchFamily="18" charset="0"/>
              </a:rPr>
              <a:t>Chemical analysis of stone</a:t>
            </a:r>
          </a:p>
          <a:p>
            <a:pPr eaLnBrk="1" hangingPunct="1"/>
            <a:r>
              <a:rPr lang="sr-Latn-RS" altLang="sr-Latn-RS" sz="2400" dirty="0">
                <a:latin typeface="Cambria" panose="02040503050406030204" pitchFamily="18" charset="0"/>
              </a:rPr>
              <a:t>Infrared spectroscopy or</a:t>
            </a:r>
          </a:p>
          <a:p>
            <a:pPr eaLnBrk="1" hangingPunct="1"/>
            <a:r>
              <a:rPr lang="sr-Latn-RS" altLang="sr-Latn-RS" sz="2400" dirty="0">
                <a:latin typeface="Cambria" panose="02040503050406030204" pitchFamily="18" charset="0"/>
              </a:rPr>
              <a:t>X-ray diffraction</a:t>
            </a:r>
            <a:endParaRPr lang="sr-Latn-CS" altLang="sr-Latn-RS" sz="2400" dirty="0">
              <a:solidFill>
                <a:schemeClr val="tx2"/>
              </a:solidFill>
              <a:latin typeface="Cambria" panose="02040503050406030204" pitchFamily="18" charset="0"/>
            </a:endParaRPr>
          </a:p>
        </p:txBody>
      </p:sp>
      <p:pic>
        <p:nvPicPr>
          <p:cNvPr id="38917" name="Picture 6" descr="Picture">
            <a:extLst>
              <a:ext uri="{FF2B5EF4-FFF2-40B4-BE49-F238E27FC236}">
                <a16:creationId xmlns:a16="http://schemas.microsoft.com/office/drawing/2014/main" id="{F5BED4CE-9760-6736-9F51-D69D593EF9F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1825" y="2590800"/>
            <a:ext cx="3203575" cy="160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id="{76E2DF45-C064-B03B-540C-28C575CFE237}"/>
              </a:ext>
            </a:extLst>
          </p:cNvPr>
          <p:cNvSpPr>
            <a:spLocks noGrp="1"/>
          </p:cNvSpPr>
          <p:nvPr>
            <p:ph type="title"/>
          </p:nvPr>
        </p:nvSpPr>
        <p:spPr/>
        <p:txBody>
          <a:bodyPr/>
          <a:lstStyle/>
          <a:p>
            <a:pPr eaLnBrk="1" hangingPunct="1"/>
            <a:r>
              <a:rPr lang="sr-Latn-RS" altLang="sr-Latn-RS" dirty="0">
                <a:solidFill>
                  <a:srgbClr val="164C6C"/>
                </a:solidFill>
              </a:rPr>
              <a:t>Laboratory test protocol</a:t>
            </a:r>
            <a:endParaRPr lang="sr-Latn-CS" altLang="sr-Latn-RS" dirty="0">
              <a:solidFill>
                <a:srgbClr val="164C6C"/>
              </a:solidFill>
            </a:endParaRPr>
          </a:p>
        </p:txBody>
      </p:sp>
      <p:sp>
        <p:nvSpPr>
          <p:cNvPr id="4" name="Slide Number Placeholder 3">
            <a:extLst>
              <a:ext uri="{FF2B5EF4-FFF2-40B4-BE49-F238E27FC236}">
                <a16:creationId xmlns:a16="http://schemas.microsoft.com/office/drawing/2014/main" id="{E5EE99F8-3C3A-B6D6-EAE4-6C3A2D539B25}"/>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BED1A6D-CC83-45A3-9144-77D78EADFD44}" type="slidenum">
              <a:rPr lang="en-US" altLang="sr-Latn-RS">
                <a:solidFill>
                  <a:srgbClr val="164C6C"/>
                </a:solidFill>
                <a:latin typeface="Georgia" panose="02040502050405020303" pitchFamily="18" charset="0"/>
              </a:rPr>
              <a:pPr eaLnBrk="1" hangingPunct="1"/>
              <a:t>26</a:t>
            </a:fld>
            <a:endParaRPr lang="en-US" altLang="sr-Latn-RS">
              <a:solidFill>
                <a:srgbClr val="164C6C"/>
              </a:solidFill>
              <a:latin typeface="Georgia" panose="02040502050405020303" pitchFamily="18" charset="0"/>
            </a:endParaRPr>
          </a:p>
        </p:txBody>
      </p:sp>
      <p:sp>
        <p:nvSpPr>
          <p:cNvPr id="39940" name="Content Placeholder 2">
            <a:extLst>
              <a:ext uri="{FF2B5EF4-FFF2-40B4-BE49-F238E27FC236}">
                <a16:creationId xmlns:a16="http://schemas.microsoft.com/office/drawing/2014/main" id="{98989A52-78E3-3A2D-518F-02A905256E67}"/>
              </a:ext>
            </a:extLst>
          </p:cNvPr>
          <p:cNvSpPr>
            <a:spLocks noGrp="1"/>
          </p:cNvSpPr>
          <p:nvPr>
            <p:ph sz="quarter" idx="1"/>
          </p:nvPr>
        </p:nvSpPr>
        <p:spPr>
          <a:xfrm>
            <a:off x="301625" y="1527175"/>
            <a:ext cx="8504238" cy="4572000"/>
          </a:xfrm>
        </p:spPr>
        <p:txBody>
          <a:bodyPr/>
          <a:lstStyle/>
          <a:p>
            <a:pPr eaLnBrk="1" hangingPunct="1"/>
            <a:r>
              <a:rPr lang="sr-Latn-RS" altLang="sr-Latn-RS" sz="2400" dirty="0">
                <a:latin typeface="Cambria" panose="02040503050406030204" pitchFamily="18" charset="0"/>
              </a:rPr>
              <a:t>Extended - recurrent, complicated calculi</a:t>
            </a:r>
          </a:p>
          <a:p>
            <a:pPr eaLnBrk="1" hangingPunct="1"/>
            <a:r>
              <a:rPr lang="sr-Latn-RS" altLang="sr-Latn-RS" sz="2400" dirty="0">
                <a:latin typeface="Cambria" panose="02040503050406030204" pitchFamily="18" charset="0"/>
              </a:rPr>
              <a:t>Examination of two 24-hour urine samples</a:t>
            </a:r>
          </a:p>
          <a:p>
            <a:pPr eaLnBrk="1" hangingPunct="1"/>
            <a:r>
              <a:rPr lang="sr-Latn-RS" altLang="sr-Latn-RS" sz="2400" dirty="0">
                <a:latin typeface="Cambria" panose="02040503050406030204" pitchFamily="18" charset="0"/>
              </a:rPr>
              <a:t>Crystallization promoter/inhibitor concentration</a:t>
            </a:r>
          </a:p>
          <a:p>
            <a:pPr eaLnBrk="1" hangingPunct="1"/>
            <a:r>
              <a:rPr lang="sr-Latn-RS" altLang="sr-Latn-RS" sz="2400" dirty="0">
                <a:latin typeface="Cambria" panose="02040503050406030204" pitchFamily="18" charset="0"/>
              </a:rPr>
              <a:t>Metabolic disorders</a:t>
            </a:r>
          </a:p>
          <a:p>
            <a:pPr eaLnBrk="1" hangingPunct="1"/>
            <a:r>
              <a:rPr lang="sr-Latn-RS" altLang="sr-Latn-RS" sz="2400" dirty="0">
                <a:latin typeface="Cambria" panose="02040503050406030204" pitchFamily="18" charset="0"/>
              </a:rPr>
              <a:t>Calcium loading test</a:t>
            </a:r>
          </a:p>
          <a:p>
            <a:pPr eaLnBrk="1" hangingPunct="1"/>
            <a:r>
              <a:rPr lang="sr-Latn-RS" altLang="sr-Latn-RS" sz="2400" dirty="0">
                <a:latin typeface="Cambria" panose="02040503050406030204" pitchFamily="18" charset="0"/>
              </a:rPr>
              <a:t>4 types of hypercalciuria</a:t>
            </a:r>
          </a:p>
          <a:p>
            <a:pPr eaLnBrk="1" hangingPunct="1"/>
            <a:r>
              <a:rPr lang="sr-Latn-RS" altLang="sr-Latn-RS" sz="2400" dirty="0">
                <a:latin typeface="Cambria" panose="02040503050406030204" pitchFamily="18" charset="0"/>
              </a:rPr>
              <a:t>Ammonium chloride loading test</a:t>
            </a:r>
          </a:p>
          <a:p>
            <a:pPr eaLnBrk="1" hangingPunct="1"/>
            <a:r>
              <a:rPr lang="sr-Latn-RS" altLang="sr-Latn-RS" sz="2400" dirty="0">
                <a:latin typeface="Cambria" panose="02040503050406030204" pitchFamily="18" charset="0"/>
              </a:rPr>
              <a:t>doubts about the existence of renal tubular acidosis</a:t>
            </a:r>
          </a:p>
          <a:p>
            <a:pPr eaLnBrk="1" hangingPunct="1"/>
            <a:r>
              <a:rPr lang="sr-Latn-RS" altLang="sr-Latn-RS" sz="2400" dirty="0">
                <a:latin typeface="Cambria" panose="02040503050406030204" pitchFamily="18" charset="0"/>
              </a:rPr>
              <a:t>Oxalate absorption test</a:t>
            </a:r>
          </a:p>
          <a:p>
            <a:pPr eaLnBrk="1" hangingPunct="1"/>
            <a:r>
              <a:rPr lang="sr-Latn-RS" altLang="sr-Latn-RS" sz="2400" dirty="0">
                <a:latin typeface="Cambria" panose="02040503050406030204" pitchFamily="18" charset="0"/>
              </a:rPr>
              <a:t>Hyperoxaluria</a:t>
            </a:r>
            <a:endParaRPr lang="en-US" altLang="sr-Latn-RS" sz="2400" dirty="0">
              <a:latin typeface="Cambria" panose="02040503050406030204" pitchFamily="18"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a:extLst>
              <a:ext uri="{FF2B5EF4-FFF2-40B4-BE49-F238E27FC236}">
                <a16:creationId xmlns:a16="http://schemas.microsoft.com/office/drawing/2014/main" id="{6282FDF2-F3DF-2905-AD33-8F71BCE8FAE0}"/>
              </a:ext>
            </a:extLst>
          </p:cNvPr>
          <p:cNvSpPr>
            <a:spLocks noGrp="1"/>
          </p:cNvSpPr>
          <p:nvPr>
            <p:ph type="title"/>
          </p:nvPr>
        </p:nvSpPr>
        <p:spPr/>
        <p:txBody>
          <a:bodyPr/>
          <a:lstStyle/>
          <a:p>
            <a:pPr eaLnBrk="1" hangingPunct="1"/>
            <a:r>
              <a:rPr lang="en-US" altLang="sr-Latn-RS" dirty="0">
                <a:solidFill>
                  <a:srgbClr val="164C6C"/>
                </a:solidFill>
              </a:rPr>
              <a:t>Threshold values ​​of the parameters</a:t>
            </a:r>
            <a:endParaRPr lang="sr-Latn-CS" altLang="sr-Latn-RS" dirty="0">
              <a:solidFill>
                <a:srgbClr val="164C6C"/>
              </a:solidFill>
            </a:endParaRPr>
          </a:p>
        </p:txBody>
      </p:sp>
      <p:sp>
        <p:nvSpPr>
          <p:cNvPr id="5" name="Slide Number Placeholder 4">
            <a:extLst>
              <a:ext uri="{FF2B5EF4-FFF2-40B4-BE49-F238E27FC236}">
                <a16:creationId xmlns:a16="http://schemas.microsoft.com/office/drawing/2014/main" id="{33605B9F-3A61-90B9-EFB8-9DE39DBCFC69}"/>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B65E41A-4F3A-41BC-99C3-2CE02D7646B6}" type="slidenum">
              <a:rPr lang="en-US" altLang="sr-Latn-RS">
                <a:solidFill>
                  <a:srgbClr val="164C6C"/>
                </a:solidFill>
                <a:latin typeface="Georgia" panose="02040502050405020303" pitchFamily="18" charset="0"/>
              </a:rPr>
              <a:pPr eaLnBrk="1" hangingPunct="1"/>
              <a:t>27</a:t>
            </a:fld>
            <a:endParaRPr lang="en-US" altLang="sr-Latn-RS">
              <a:solidFill>
                <a:srgbClr val="164C6C"/>
              </a:solidFill>
              <a:latin typeface="Georgia" panose="02040502050405020303" pitchFamily="18" charset="0"/>
            </a:endParaRPr>
          </a:p>
        </p:txBody>
      </p:sp>
      <p:sp>
        <p:nvSpPr>
          <p:cNvPr id="40964" name="Content Placeholder 2">
            <a:extLst>
              <a:ext uri="{FF2B5EF4-FFF2-40B4-BE49-F238E27FC236}">
                <a16:creationId xmlns:a16="http://schemas.microsoft.com/office/drawing/2014/main" id="{A826010B-8451-5F7A-396D-7312E4FEE1FA}"/>
              </a:ext>
            </a:extLst>
          </p:cNvPr>
          <p:cNvSpPr>
            <a:spLocks noGrp="1"/>
          </p:cNvSpPr>
          <p:nvPr>
            <p:ph sz="quarter" idx="1"/>
          </p:nvPr>
        </p:nvSpPr>
        <p:spPr>
          <a:xfrm>
            <a:off x="457200" y="1219200"/>
            <a:ext cx="8229600" cy="4937125"/>
          </a:xfrm>
        </p:spPr>
        <p:txBody>
          <a:bodyPr/>
          <a:lstStyle/>
          <a:p>
            <a:pPr eaLnBrk="1" hangingPunct="1"/>
            <a:endParaRPr lang="sr-Latn-CS" altLang="sr-Latn-RS"/>
          </a:p>
        </p:txBody>
      </p:sp>
      <p:pic>
        <p:nvPicPr>
          <p:cNvPr id="4" name="Picture 4">
            <a:extLst>
              <a:ext uri="{FF2B5EF4-FFF2-40B4-BE49-F238E27FC236}">
                <a16:creationId xmlns:a16="http://schemas.microsoft.com/office/drawing/2014/main" id="{75547593-6340-7530-4F1A-B505AE8C30DF}"/>
              </a:ext>
            </a:extLst>
          </p:cNvPr>
          <p:cNvPicPr>
            <a:picLocks noChangeAspect="1" noChangeArrowheads="1"/>
          </p:cNvPicPr>
          <p:nvPr/>
        </p:nvPicPr>
        <p:blipFill>
          <a:blip r:embed="rId2" cstate="print">
            <a:duotone>
              <a:prstClr val="black"/>
              <a:schemeClr val="accent2">
                <a:lumMod val="75000"/>
                <a:tint val="45000"/>
                <a:satMod val="400000"/>
              </a:schemeClr>
            </a:duotone>
          </a:blip>
          <a:srcRect t="8956"/>
          <a:stretch>
            <a:fillRect/>
          </a:stretch>
        </p:blipFill>
        <p:spPr bwMode="auto">
          <a:xfrm>
            <a:off x="1981200" y="1447799"/>
            <a:ext cx="5184000" cy="4857204"/>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a:extLst>
              <a:ext uri="{FF2B5EF4-FFF2-40B4-BE49-F238E27FC236}">
                <a16:creationId xmlns:a16="http://schemas.microsoft.com/office/drawing/2014/main" id="{FAAECA93-3790-AD34-1D08-910C2233E9D2}"/>
              </a:ext>
            </a:extLst>
          </p:cNvPr>
          <p:cNvSpPr>
            <a:spLocks noGrp="1"/>
          </p:cNvSpPr>
          <p:nvPr>
            <p:ph type="title"/>
          </p:nvPr>
        </p:nvSpPr>
        <p:spPr/>
        <p:txBody>
          <a:bodyPr anchor="ctr">
            <a:normAutofit/>
          </a:bodyPr>
          <a:lstStyle/>
          <a:p>
            <a:pPr eaLnBrk="1" fontAlgn="auto" hangingPunct="1">
              <a:spcAft>
                <a:spcPts val="0"/>
              </a:spcAft>
              <a:defRPr/>
            </a:pPr>
            <a:r>
              <a:rPr lang="sr-Latn-RS" dirty="0"/>
              <a:t>Calcium loading test Hypercalciuria</a:t>
            </a:r>
            <a:endParaRPr lang="sr-Latn-CS" dirty="0"/>
          </a:p>
        </p:txBody>
      </p:sp>
      <p:sp>
        <p:nvSpPr>
          <p:cNvPr id="4" name="Slide Number Placeholder 3">
            <a:extLst>
              <a:ext uri="{FF2B5EF4-FFF2-40B4-BE49-F238E27FC236}">
                <a16:creationId xmlns:a16="http://schemas.microsoft.com/office/drawing/2014/main" id="{83261C2D-3602-E21F-34DA-47E393098CE8}"/>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D5FC6D5-E3B6-46ED-A627-0FC78B89676B}" type="slidenum">
              <a:rPr lang="en-US" altLang="sr-Latn-RS">
                <a:solidFill>
                  <a:srgbClr val="164C6C"/>
                </a:solidFill>
                <a:latin typeface="Georgia" panose="02040502050405020303" pitchFamily="18" charset="0"/>
              </a:rPr>
              <a:pPr eaLnBrk="1" hangingPunct="1"/>
              <a:t>28</a:t>
            </a:fld>
            <a:endParaRPr lang="en-US" altLang="sr-Latn-RS">
              <a:solidFill>
                <a:srgbClr val="164C6C"/>
              </a:solidFill>
              <a:latin typeface="Georgia" panose="02040502050405020303" pitchFamily="18" charset="0"/>
            </a:endParaRPr>
          </a:p>
        </p:txBody>
      </p:sp>
      <p:sp>
        <p:nvSpPr>
          <p:cNvPr id="41988" name="Content Placeholder 2">
            <a:extLst>
              <a:ext uri="{FF2B5EF4-FFF2-40B4-BE49-F238E27FC236}">
                <a16:creationId xmlns:a16="http://schemas.microsoft.com/office/drawing/2014/main" id="{F9ECA06B-789C-1AD1-199B-59AC940C842D}"/>
              </a:ext>
            </a:extLst>
          </p:cNvPr>
          <p:cNvSpPr>
            <a:spLocks noGrp="1"/>
          </p:cNvSpPr>
          <p:nvPr>
            <p:ph sz="quarter" idx="1"/>
          </p:nvPr>
        </p:nvSpPr>
        <p:spPr>
          <a:xfrm>
            <a:off x="457199" y="1219200"/>
            <a:ext cx="8010525" cy="5029200"/>
          </a:xfrm>
        </p:spPr>
        <p:txBody>
          <a:bodyPr/>
          <a:lstStyle/>
          <a:p>
            <a:pPr marL="273050" lvl="1" eaLnBrk="1" hangingPunct="1">
              <a:spcBef>
                <a:spcPts val="600"/>
              </a:spcBef>
              <a:buClr>
                <a:schemeClr val="accent1"/>
              </a:buClr>
            </a:pPr>
            <a:r>
              <a:rPr lang="sr-Latn-CS" altLang="sr-Latn-RS" sz="2600" dirty="0">
                <a:solidFill>
                  <a:schemeClr val="tx1"/>
                </a:solidFill>
                <a:latin typeface="Cambria" panose="02040503050406030204" pitchFamily="18" charset="0"/>
              </a:rPr>
              <a:t>Absorptive - Intestinal</a:t>
            </a:r>
          </a:p>
          <a:p>
            <a:pPr marL="273050" lvl="1" eaLnBrk="1" hangingPunct="1">
              <a:spcBef>
                <a:spcPts val="600"/>
              </a:spcBef>
              <a:buClr>
                <a:schemeClr val="accent1"/>
              </a:buClr>
            </a:pPr>
            <a:r>
              <a:rPr lang="sr-Latn-CS" altLang="sr-Latn-RS" sz="2600" dirty="0">
                <a:solidFill>
                  <a:schemeClr val="tx1"/>
                </a:solidFill>
                <a:latin typeface="Cambria" panose="02040503050406030204" pitchFamily="18" charset="0"/>
              </a:rPr>
              <a:t>increased absorption of calcium from the intestinal tract</a:t>
            </a:r>
          </a:p>
          <a:p>
            <a:pPr marL="273050" lvl="1" eaLnBrk="1" hangingPunct="1">
              <a:spcBef>
                <a:spcPts val="600"/>
              </a:spcBef>
              <a:buClr>
                <a:schemeClr val="accent1"/>
              </a:buClr>
            </a:pPr>
            <a:r>
              <a:rPr lang="sr-Latn-CS" altLang="sr-Latn-RS" sz="2600" dirty="0">
                <a:solidFill>
                  <a:schemeClr val="tx1"/>
                </a:solidFill>
                <a:latin typeface="Cambria" panose="02040503050406030204" pitchFamily="18" charset="0"/>
              </a:rPr>
              <a:t>Renal</a:t>
            </a:r>
          </a:p>
          <a:p>
            <a:pPr marL="273050" lvl="1" eaLnBrk="1" hangingPunct="1">
              <a:spcBef>
                <a:spcPts val="600"/>
              </a:spcBef>
              <a:buClr>
                <a:schemeClr val="accent1"/>
              </a:buClr>
            </a:pPr>
            <a:r>
              <a:rPr lang="sr-Latn-CS" altLang="sr-Latn-RS" sz="2600" dirty="0">
                <a:solidFill>
                  <a:schemeClr val="tx1"/>
                </a:solidFill>
                <a:latin typeface="Cambria" panose="02040503050406030204" pitchFamily="18" charset="0"/>
              </a:rPr>
              <a:t>disorder in calcium reabsorption at the level of distal tubules</a:t>
            </a:r>
          </a:p>
          <a:p>
            <a:pPr marL="273050" lvl="1" eaLnBrk="1" hangingPunct="1">
              <a:spcBef>
                <a:spcPts val="600"/>
              </a:spcBef>
              <a:buClr>
                <a:schemeClr val="accent1"/>
              </a:buClr>
            </a:pPr>
            <a:r>
              <a:rPr lang="sr-Latn-CS" altLang="sr-Latn-RS" sz="2600" dirty="0">
                <a:solidFill>
                  <a:schemeClr val="tx1"/>
                </a:solidFill>
                <a:latin typeface="Cambria" panose="02040503050406030204" pitchFamily="18" charset="0"/>
              </a:rPr>
              <a:t>Bone</a:t>
            </a:r>
          </a:p>
          <a:p>
            <a:pPr marL="273050" lvl="1" eaLnBrk="1" hangingPunct="1">
              <a:spcBef>
                <a:spcPts val="600"/>
              </a:spcBef>
              <a:buClr>
                <a:schemeClr val="accent1"/>
              </a:buClr>
            </a:pPr>
            <a:r>
              <a:rPr lang="sr-Latn-CS" altLang="sr-Latn-RS" sz="2600" dirty="0">
                <a:solidFill>
                  <a:schemeClr val="tx1"/>
                </a:solidFill>
                <a:latin typeface="Cambria" panose="02040503050406030204" pitchFamily="18" charset="0"/>
              </a:rPr>
              <a:t>Primary hyperparathyroidism</a:t>
            </a:r>
          </a:p>
          <a:p>
            <a:pPr marL="273050" lvl="1" eaLnBrk="1" hangingPunct="1">
              <a:spcBef>
                <a:spcPts val="600"/>
              </a:spcBef>
              <a:buClr>
                <a:schemeClr val="accent1"/>
              </a:buClr>
            </a:pPr>
            <a:r>
              <a:rPr lang="sr-Latn-CS" altLang="sr-Latn-RS" sz="2600" dirty="0">
                <a:solidFill>
                  <a:schemeClr val="tx1"/>
                </a:solidFill>
                <a:latin typeface="Cambria" panose="02040503050406030204" pitchFamily="18" charset="0"/>
              </a:rPr>
              <a:t>PTH in the blood</a:t>
            </a:r>
          </a:p>
          <a:p>
            <a:pPr marL="273050" lvl="1" eaLnBrk="1" hangingPunct="1">
              <a:spcBef>
                <a:spcPts val="600"/>
              </a:spcBef>
              <a:buClr>
                <a:schemeClr val="accent1"/>
              </a:buClr>
            </a:pPr>
            <a:r>
              <a:rPr lang="sr-Latn-CS" altLang="sr-Latn-RS" sz="2600" dirty="0">
                <a:solidFill>
                  <a:schemeClr val="tx1"/>
                </a:solidFill>
                <a:latin typeface="Cambria" panose="02040503050406030204" pitchFamily="18" charset="0"/>
              </a:rPr>
              <a:t>cAMP in urine</a:t>
            </a:r>
          </a:p>
          <a:p>
            <a:pPr marL="273050" lvl="1" eaLnBrk="1" hangingPunct="1">
              <a:spcBef>
                <a:spcPts val="600"/>
              </a:spcBef>
              <a:buClr>
                <a:schemeClr val="accent1"/>
              </a:buClr>
            </a:pPr>
            <a:r>
              <a:rPr lang="sr-Latn-CS" altLang="sr-Latn-RS" sz="2600" dirty="0">
                <a:solidFill>
                  <a:schemeClr val="tx1"/>
                </a:solidFill>
                <a:latin typeface="Cambria" panose="02040503050406030204" pitchFamily="18" charset="0"/>
              </a:rPr>
              <a:t> In 20% the cause remains undetected (idiopathic).</a:t>
            </a:r>
            <a:endParaRPr lang="sr-Latn-CS" altLang="sr-Latn-RS" sz="2600" dirty="0">
              <a:latin typeface="Cambria" panose="02040503050406030204" pitchFamily="18" charset="0"/>
            </a:endParaRPr>
          </a:p>
        </p:txBody>
      </p:sp>
      <p:pic>
        <p:nvPicPr>
          <p:cNvPr id="41989" name="Picture 5">
            <a:extLst>
              <a:ext uri="{FF2B5EF4-FFF2-40B4-BE49-F238E27FC236}">
                <a16:creationId xmlns:a16="http://schemas.microsoft.com/office/drawing/2014/main" id="{2D670C93-150B-31C4-E437-E438914FD01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75600" y="1905000"/>
            <a:ext cx="1152525" cy="1395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0" name="Picture 6">
            <a:extLst>
              <a:ext uri="{FF2B5EF4-FFF2-40B4-BE49-F238E27FC236}">
                <a16:creationId xmlns:a16="http://schemas.microsoft.com/office/drawing/2014/main" id="{5688F1FB-30E2-D7C7-49AB-B46A101F0B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72400" y="3748045"/>
            <a:ext cx="863600" cy="181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1" name="Picture 7">
            <a:extLst>
              <a:ext uri="{FF2B5EF4-FFF2-40B4-BE49-F238E27FC236}">
                <a16:creationId xmlns:a16="http://schemas.microsoft.com/office/drawing/2014/main" id="{0D3F0971-4963-9A24-AD12-32B533E57EB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0288" y="3657600"/>
            <a:ext cx="900112"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a:extLst>
              <a:ext uri="{FF2B5EF4-FFF2-40B4-BE49-F238E27FC236}">
                <a16:creationId xmlns:a16="http://schemas.microsoft.com/office/drawing/2014/main" id="{C380B3E3-A979-A747-0848-59D33622EAAD}"/>
              </a:ext>
            </a:extLst>
          </p:cNvPr>
          <p:cNvSpPr>
            <a:spLocks noGrp="1"/>
          </p:cNvSpPr>
          <p:nvPr>
            <p:ph type="title"/>
          </p:nvPr>
        </p:nvSpPr>
        <p:spPr/>
        <p:txBody>
          <a:bodyPr/>
          <a:lstStyle/>
          <a:p>
            <a:pPr eaLnBrk="1" hangingPunct="1"/>
            <a:r>
              <a:rPr lang="sr-Latn-RS" altLang="sr-Latn-RS" dirty="0">
                <a:solidFill>
                  <a:srgbClr val="164C6C"/>
                </a:solidFill>
              </a:rPr>
              <a:t>Hyperoxaluria</a:t>
            </a:r>
            <a:endParaRPr lang="sr-Latn-CS" altLang="sr-Latn-RS" dirty="0">
              <a:solidFill>
                <a:srgbClr val="164C6C"/>
              </a:solidFill>
            </a:endParaRPr>
          </a:p>
        </p:txBody>
      </p:sp>
      <p:sp>
        <p:nvSpPr>
          <p:cNvPr id="8" name="Slide Number Placeholder 7">
            <a:extLst>
              <a:ext uri="{FF2B5EF4-FFF2-40B4-BE49-F238E27FC236}">
                <a16:creationId xmlns:a16="http://schemas.microsoft.com/office/drawing/2014/main" id="{B221FD89-118F-E479-EE9F-28F7B42D458D}"/>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EF77D5E-4D51-4902-9486-EA6CEAEF5957}" type="slidenum">
              <a:rPr lang="en-US" altLang="sr-Latn-RS">
                <a:solidFill>
                  <a:srgbClr val="164C6C"/>
                </a:solidFill>
                <a:latin typeface="Georgia" panose="02040502050405020303" pitchFamily="18" charset="0"/>
              </a:rPr>
              <a:pPr eaLnBrk="1" hangingPunct="1"/>
              <a:t>29</a:t>
            </a:fld>
            <a:endParaRPr lang="en-US" altLang="sr-Latn-RS">
              <a:solidFill>
                <a:srgbClr val="164C6C"/>
              </a:solidFill>
              <a:latin typeface="Georgia" panose="02040502050405020303" pitchFamily="18" charset="0"/>
            </a:endParaRPr>
          </a:p>
        </p:txBody>
      </p:sp>
      <p:sp>
        <p:nvSpPr>
          <p:cNvPr id="43012" name="Content Placeholder 2">
            <a:extLst>
              <a:ext uri="{FF2B5EF4-FFF2-40B4-BE49-F238E27FC236}">
                <a16:creationId xmlns:a16="http://schemas.microsoft.com/office/drawing/2014/main" id="{DAA6A39D-2074-384B-5F90-BD2C36E250FB}"/>
              </a:ext>
            </a:extLst>
          </p:cNvPr>
          <p:cNvSpPr>
            <a:spLocks noGrp="1"/>
          </p:cNvSpPr>
          <p:nvPr>
            <p:ph sz="quarter" idx="1"/>
          </p:nvPr>
        </p:nvSpPr>
        <p:spPr>
          <a:xfrm>
            <a:off x="301625" y="1447800"/>
            <a:ext cx="8504238" cy="4572000"/>
          </a:xfrm>
        </p:spPr>
        <p:txBody>
          <a:bodyPr/>
          <a:lstStyle/>
          <a:p>
            <a:pPr eaLnBrk="1" hangingPunct="1"/>
            <a:r>
              <a:rPr lang="sr-Latn-RS" altLang="sr-Latn-RS" sz="2400" b="1" dirty="0">
                <a:solidFill>
                  <a:schemeClr val="tx2"/>
                </a:solidFill>
                <a:latin typeface="Cambria" panose="02040503050406030204" pitchFamily="18" charset="0"/>
              </a:rPr>
              <a:t>Endogenous or primary</a:t>
            </a:r>
          </a:p>
          <a:p>
            <a:pPr eaLnBrk="1" hangingPunct="1"/>
            <a:r>
              <a:rPr lang="sr-Latn-RS" altLang="sr-Latn-RS" sz="2400" b="1" dirty="0">
                <a:solidFill>
                  <a:schemeClr val="tx2"/>
                </a:solidFill>
                <a:latin typeface="Cambria" panose="02040503050406030204" pitchFamily="18" charset="0"/>
              </a:rPr>
              <a:t>hereditary disorders in oxalic acid metabolism (AR)</a:t>
            </a:r>
          </a:p>
          <a:p>
            <a:pPr eaLnBrk="1" hangingPunct="1"/>
            <a:r>
              <a:rPr lang="sr-Latn-RS" altLang="sr-Latn-RS" sz="2400" b="1" dirty="0">
                <a:solidFill>
                  <a:schemeClr val="tx2"/>
                </a:solidFill>
                <a:latin typeface="Cambria" panose="02040503050406030204" pitchFamily="18" charset="0"/>
              </a:rPr>
              <a:t>Exogenous or secondary</a:t>
            </a:r>
          </a:p>
          <a:p>
            <a:pPr eaLnBrk="1" hangingPunct="1"/>
            <a:r>
              <a:rPr lang="sr-Latn-RS" altLang="sr-Latn-RS" sz="2400" b="1" dirty="0">
                <a:solidFill>
                  <a:schemeClr val="tx2"/>
                </a:solidFill>
                <a:latin typeface="Cambria" panose="02040503050406030204" pitchFamily="18" charset="0"/>
              </a:rPr>
              <a:t>Increased intake: dietary oxalic acid (most common) or precursor (ascorbic acid)</a:t>
            </a:r>
          </a:p>
          <a:p>
            <a:pPr eaLnBrk="1" hangingPunct="1"/>
            <a:r>
              <a:rPr lang="sr-Latn-RS" altLang="sr-Latn-RS" sz="2400" b="1" dirty="0">
                <a:solidFill>
                  <a:schemeClr val="tx2"/>
                </a:solidFill>
                <a:latin typeface="Cambria" panose="02040503050406030204" pitchFamily="18" charset="0"/>
              </a:rPr>
              <a:t>Increased absorption - pathological conditions in the intestinal tract - chronic diarrhea</a:t>
            </a:r>
          </a:p>
          <a:p>
            <a:pPr eaLnBrk="1" hangingPunct="1"/>
            <a:r>
              <a:rPr lang="sr-Latn-RS" altLang="sr-Latn-RS" sz="2400" b="1" dirty="0">
                <a:solidFill>
                  <a:schemeClr val="tx2"/>
                </a:solidFill>
                <a:latin typeface="Cambria" panose="02040503050406030204" pitchFamily="18" charset="0"/>
              </a:rPr>
              <a:t>Jejuno-ileal bypass</a:t>
            </a:r>
          </a:p>
          <a:p>
            <a:pPr eaLnBrk="1" hangingPunct="1"/>
            <a:r>
              <a:rPr lang="sr-Latn-RS" altLang="sr-Latn-RS" sz="2400" b="1" dirty="0">
                <a:solidFill>
                  <a:schemeClr val="tx2"/>
                </a:solidFill>
                <a:latin typeface="Cambria" panose="02040503050406030204" pitchFamily="18" charset="0"/>
              </a:rPr>
              <a:t>Crohn's disease</a:t>
            </a:r>
          </a:p>
          <a:p>
            <a:pPr eaLnBrk="1" hangingPunct="1"/>
            <a:r>
              <a:rPr lang="sr-Latn-RS" altLang="sr-Latn-RS" sz="2400" b="1" dirty="0">
                <a:solidFill>
                  <a:schemeClr val="tx2"/>
                </a:solidFill>
                <a:latin typeface="Cambria" panose="02040503050406030204" pitchFamily="18" charset="0"/>
              </a:rPr>
              <a:t>Intestinal resections</a:t>
            </a:r>
          </a:p>
          <a:p>
            <a:pPr eaLnBrk="1" hangingPunct="1"/>
            <a:r>
              <a:rPr lang="sr-Latn-RS" altLang="sr-Latn-RS" sz="2400" b="1" dirty="0">
                <a:solidFill>
                  <a:schemeClr val="tx2"/>
                </a:solidFill>
                <a:latin typeface="Cambria" panose="02040503050406030204" pitchFamily="18" charset="0"/>
              </a:rPr>
              <a:t>Malabsorption</a:t>
            </a:r>
            <a:endParaRPr lang="sr-Cyrl-CS" altLang="sr-Latn-RS" sz="2400" dirty="0">
              <a:latin typeface="Cambria" panose="02040503050406030204" pitchFamily="18" charset="0"/>
            </a:endParaRPr>
          </a:p>
        </p:txBody>
      </p:sp>
      <p:pic>
        <p:nvPicPr>
          <p:cNvPr id="43013" name="Picture 5" descr="oxalate-dihydrate">
            <a:extLst>
              <a:ext uri="{FF2B5EF4-FFF2-40B4-BE49-F238E27FC236}">
                <a16:creationId xmlns:a16="http://schemas.microsoft.com/office/drawing/2014/main" id="{65FAE8DA-4AA2-6AA2-587B-914F0D9985D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15025" y="4557713"/>
            <a:ext cx="1439863" cy="1233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4" name="Picture 30" descr="25-M98-P2">
            <a:extLst>
              <a:ext uri="{FF2B5EF4-FFF2-40B4-BE49-F238E27FC236}">
                <a16:creationId xmlns:a16="http://schemas.microsoft.com/office/drawing/2014/main" id="{FE7C0E22-5038-987E-375D-8047DEDBAE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39025" y="4559300"/>
            <a:ext cx="1476375"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5" name="Text Box 33">
            <a:extLst>
              <a:ext uri="{FF2B5EF4-FFF2-40B4-BE49-F238E27FC236}">
                <a16:creationId xmlns:a16="http://schemas.microsoft.com/office/drawing/2014/main" id="{7F1046B8-A4BC-9A1F-36E8-C619637D0D3C}"/>
              </a:ext>
            </a:extLst>
          </p:cNvPr>
          <p:cNvSpPr txBox="1">
            <a:spLocks noChangeArrowheads="1"/>
          </p:cNvSpPr>
          <p:nvPr/>
        </p:nvSpPr>
        <p:spPr bwMode="auto">
          <a:xfrm>
            <a:off x="5867400" y="6019800"/>
            <a:ext cx="28971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sr-Latn-CS" altLang="sr-Latn-RS" b="1">
                <a:latin typeface="Georgia" panose="02040502050405020303" pitchFamily="18" charset="0"/>
              </a:rPr>
              <a:t>Veveli</a:t>
            </a:r>
            <a:r>
              <a:rPr lang="en-US" altLang="sr-Latn-RS" b="1">
                <a:latin typeface="Georgia" panose="02040502050405020303" pitchFamily="18" charset="0"/>
              </a:rPr>
              <a:t>t</a:t>
            </a:r>
            <a:r>
              <a:rPr lang="sr-Latn-CS" altLang="sr-Latn-RS" b="1">
                <a:latin typeface="Georgia" panose="02040502050405020303" pitchFamily="18" charset="0"/>
              </a:rPr>
              <a:t> </a:t>
            </a:r>
            <a:r>
              <a:rPr lang="sr-Latn-CS" altLang="sr-Latn-RS">
                <a:latin typeface="Georgia" panose="02040502050405020303" pitchFamily="18" charset="0"/>
              </a:rPr>
              <a:t>CaOx</a:t>
            </a:r>
            <a:r>
              <a:rPr lang="sr-Latn-CS" altLang="sr-Latn-RS" b="1">
                <a:latin typeface="Georgia" panose="02040502050405020303" pitchFamily="18" charset="0"/>
              </a:rPr>
              <a:t> </a:t>
            </a:r>
            <a:r>
              <a:rPr lang="sr-Latn-CS" altLang="sr-Latn-RS">
                <a:latin typeface="Georgia" panose="02040502050405020303" pitchFamily="18" charset="0"/>
              </a:rPr>
              <a:t>monohidrat</a:t>
            </a:r>
            <a:endParaRPr lang="en-US" altLang="sr-Latn-RS">
              <a:latin typeface="Georgia" panose="02040502050405020303" pitchFamily="18" charset="0"/>
            </a:endParaRPr>
          </a:p>
        </p:txBody>
      </p:sp>
      <p:pic>
        <p:nvPicPr>
          <p:cNvPr id="43016" name="Picture 9">
            <a:extLst>
              <a:ext uri="{FF2B5EF4-FFF2-40B4-BE49-F238E27FC236}">
                <a16:creationId xmlns:a16="http://schemas.microsoft.com/office/drawing/2014/main" id="{86176C95-8C40-4EC3-CE0D-88C0F66A1B4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22775" y="4506913"/>
            <a:ext cx="1403350" cy="181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7" name="Picture 89" descr="nrneph">
            <a:extLst>
              <a:ext uri="{FF2B5EF4-FFF2-40B4-BE49-F238E27FC236}">
                <a16:creationId xmlns:a16="http://schemas.microsoft.com/office/drawing/2014/main" id="{8D8D4942-4CBD-FB8D-7965-DA42B2851B5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r="62086" b="43907"/>
          <a:stretch>
            <a:fillRect/>
          </a:stretch>
        </p:blipFill>
        <p:spPr bwMode="auto">
          <a:xfrm>
            <a:off x="7162800" y="1295400"/>
            <a:ext cx="1584325" cy="207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8" name="Rectangle 10">
            <a:extLst>
              <a:ext uri="{FF2B5EF4-FFF2-40B4-BE49-F238E27FC236}">
                <a16:creationId xmlns:a16="http://schemas.microsoft.com/office/drawing/2014/main" id="{652D22EE-2803-F8E7-AF03-FD0163325292}"/>
              </a:ext>
            </a:extLst>
          </p:cNvPr>
          <p:cNvSpPr>
            <a:spLocks noChangeArrowheads="1"/>
          </p:cNvSpPr>
          <p:nvPr/>
        </p:nvSpPr>
        <p:spPr bwMode="auto">
          <a:xfrm>
            <a:off x="7162800" y="3044825"/>
            <a:ext cx="16779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sr-Cyrl-CS" altLang="sr-Latn-RS" sz="1400">
                <a:solidFill>
                  <a:schemeClr val="bg1"/>
                </a:solidFill>
              </a:rPr>
              <a:t>Нефрокалциноза </a:t>
            </a:r>
            <a:endParaRPr lang="en-US" altLang="sr-Latn-RS" sz="1400">
              <a:solidFill>
                <a:schemeClr val="bg1"/>
              </a:solidFill>
            </a:endParaRPr>
          </a:p>
        </p:txBody>
      </p:sp>
      <p:sp>
        <p:nvSpPr>
          <p:cNvPr id="43019" name="Rectangle 11">
            <a:extLst>
              <a:ext uri="{FF2B5EF4-FFF2-40B4-BE49-F238E27FC236}">
                <a16:creationId xmlns:a16="http://schemas.microsoft.com/office/drawing/2014/main" id="{A395A5ED-FB54-8D96-5550-11EB3FF41FDC}"/>
              </a:ext>
            </a:extLst>
          </p:cNvPr>
          <p:cNvSpPr>
            <a:spLocks noChangeArrowheads="1"/>
          </p:cNvSpPr>
          <p:nvPr/>
        </p:nvSpPr>
        <p:spPr bwMode="auto">
          <a:xfrm>
            <a:off x="6837363" y="3733800"/>
            <a:ext cx="20875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sr-Latn-CS" altLang="sr-Latn-RS" sz="1600">
                <a:solidFill>
                  <a:schemeClr val="bg1"/>
                </a:solidFill>
              </a:rPr>
              <a:t>Koralni kamen 2 god  </a:t>
            </a:r>
            <a:endParaRPr lang="en-US" altLang="sr-Latn-RS" sz="160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9DED45C0-3EDB-00CF-DF52-E79EEE4EDA5B}"/>
              </a:ext>
            </a:extLst>
          </p:cNvPr>
          <p:cNvSpPr>
            <a:spLocks noGrp="1"/>
          </p:cNvSpPr>
          <p:nvPr>
            <p:ph type="title"/>
          </p:nvPr>
        </p:nvSpPr>
        <p:spPr/>
        <p:txBody>
          <a:bodyPr/>
          <a:lstStyle/>
          <a:p>
            <a:pPr eaLnBrk="1" hangingPunct="1"/>
            <a:r>
              <a:rPr lang="sr-Latn-RS" dirty="0"/>
              <a:t>Epidemiology</a:t>
            </a:r>
            <a:endParaRPr lang="sr-Latn-CS" altLang="sr-Latn-RS" dirty="0">
              <a:solidFill>
                <a:srgbClr val="164C6C"/>
              </a:solidFill>
            </a:endParaRPr>
          </a:p>
        </p:txBody>
      </p:sp>
      <p:sp>
        <p:nvSpPr>
          <p:cNvPr id="5" name="Slide Number Placeholder 4">
            <a:extLst>
              <a:ext uri="{FF2B5EF4-FFF2-40B4-BE49-F238E27FC236}">
                <a16:creationId xmlns:a16="http://schemas.microsoft.com/office/drawing/2014/main" id="{145B7820-B634-CBDE-3F42-295E380D314A}"/>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FBA411E-44BC-4B06-932C-116F0F488243}" type="slidenum">
              <a:rPr lang="en-US" altLang="sr-Latn-RS">
                <a:solidFill>
                  <a:srgbClr val="164C6C"/>
                </a:solidFill>
                <a:latin typeface="Georgia" panose="02040502050405020303" pitchFamily="18" charset="0"/>
              </a:rPr>
              <a:pPr eaLnBrk="1" hangingPunct="1"/>
              <a:t>3</a:t>
            </a:fld>
            <a:endParaRPr lang="en-US" altLang="sr-Latn-RS">
              <a:solidFill>
                <a:srgbClr val="164C6C"/>
              </a:solidFill>
              <a:latin typeface="Georgia" panose="02040502050405020303" pitchFamily="18" charset="0"/>
            </a:endParaRPr>
          </a:p>
        </p:txBody>
      </p:sp>
      <p:sp>
        <p:nvSpPr>
          <p:cNvPr id="16388" name="Content Placeholder 2">
            <a:extLst>
              <a:ext uri="{FF2B5EF4-FFF2-40B4-BE49-F238E27FC236}">
                <a16:creationId xmlns:a16="http://schemas.microsoft.com/office/drawing/2014/main" id="{ED085CB5-988B-4050-0469-624EA07F501F}"/>
              </a:ext>
            </a:extLst>
          </p:cNvPr>
          <p:cNvSpPr>
            <a:spLocks noGrp="1"/>
          </p:cNvSpPr>
          <p:nvPr>
            <p:ph sz="quarter" idx="1"/>
          </p:nvPr>
        </p:nvSpPr>
        <p:spPr>
          <a:xfrm>
            <a:off x="457200" y="1387475"/>
            <a:ext cx="8229600" cy="4937125"/>
          </a:xfrm>
        </p:spPr>
        <p:txBody>
          <a:bodyPr/>
          <a:lstStyle/>
          <a:p>
            <a:pPr eaLnBrk="1" hangingPunct="1"/>
            <a:r>
              <a:rPr lang="en-US" altLang="sr-Latn-RS" sz="2000" dirty="0">
                <a:solidFill>
                  <a:schemeClr val="tx2"/>
                </a:solidFill>
                <a:latin typeface="Cambria" panose="02040503050406030204" pitchFamily="18" charset="0"/>
              </a:rPr>
              <a:t>Annual incidence (1979 0.5%  2001 1.5%)</a:t>
            </a:r>
          </a:p>
          <a:p>
            <a:pPr eaLnBrk="1" hangingPunct="1"/>
            <a:r>
              <a:rPr lang="en-US" altLang="sr-Latn-RS" sz="2000" dirty="0">
                <a:solidFill>
                  <a:schemeClr val="tx2"/>
                </a:solidFill>
                <a:latin typeface="Cambria" panose="02040503050406030204" pitchFamily="18" charset="0"/>
              </a:rPr>
              <a:t>≈ 1500–2000/million persons (USA, Europe)</a:t>
            </a:r>
          </a:p>
          <a:p>
            <a:pPr eaLnBrk="1" hangingPunct="1"/>
            <a:endParaRPr lang="en-US" altLang="sr-Latn-RS" sz="2000" dirty="0">
              <a:solidFill>
                <a:schemeClr val="tx2"/>
              </a:solidFill>
              <a:latin typeface="Cambria" panose="02040503050406030204" pitchFamily="18" charset="0"/>
            </a:endParaRPr>
          </a:p>
          <a:p>
            <a:pPr eaLnBrk="1" hangingPunct="1"/>
            <a:r>
              <a:rPr lang="en-US" altLang="sr-Latn-RS" sz="2000" dirty="0">
                <a:solidFill>
                  <a:schemeClr val="tx2"/>
                </a:solidFill>
                <a:latin typeface="Cambria" panose="02040503050406030204" pitchFamily="18" charset="0"/>
              </a:rPr>
              <a:t>One in 11 Americans (12% M, 6% F)</a:t>
            </a:r>
          </a:p>
          <a:p>
            <a:pPr eaLnBrk="1" hangingPunct="1"/>
            <a:endParaRPr lang="en-US" altLang="sr-Latn-RS" sz="2000" dirty="0">
              <a:solidFill>
                <a:schemeClr val="tx2"/>
              </a:solidFill>
              <a:latin typeface="Cambria" panose="02040503050406030204" pitchFamily="18" charset="0"/>
            </a:endParaRPr>
          </a:p>
          <a:p>
            <a:pPr eaLnBrk="1" hangingPunct="1"/>
            <a:r>
              <a:rPr lang="en-US" altLang="sr-Latn-RS" sz="2000" dirty="0">
                <a:solidFill>
                  <a:schemeClr val="tx2"/>
                </a:solidFill>
                <a:latin typeface="Cambria" panose="02040503050406030204" pitchFamily="18" charset="0"/>
              </a:rPr>
              <a:t>More common in men 3:1</a:t>
            </a:r>
          </a:p>
          <a:p>
            <a:pPr eaLnBrk="1" hangingPunct="1"/>
            <a:r>
              <a:rPr lang="en-US" altLang="sr-Latn-RS" sz="2000" dirty="0">
                <a:solidFill>
                  <a:schemeClr val="tx2"/>
                </a:solidFill>
                <a:latin typeface="Cambria" panose="02040503050406030204" pitchFamily="18" charset="0"/>
              </a:rPr>
              <a:t>At any age, most often 3-6 decades of life</a:t>
            </a:r>
          </a:p>
          <a:p>
            <a:pPr eaLnBrk="1" hangingPunct="1"/>
            <a:r>
              <a:rPr lang="en-US" altLang="sr-Latn-RS" sz="2000" dirty="0">
                <a:solidFill>
                  <a:schemeClr val="tx2"/>
                </a:solidFill>
                <a:latin typeface="Cambria" panose="02040503050406030204" pitchFamily="18" charset="0"/>
              </a:rPr>
              <a:t>The peak incidence is 35-45 years old, in the 6th decade it equalizes</a:t>
            </a:r>
          </a:p>
          <a:p>
            <a:pPr eaLnBrk="1" hangingPunct="1"/>
            <a:endParaRPr lang="en-US" altLang="sr-Latn-RS" sz="2000" dirty="0">
              <a:solidFill>
                <a:schemeClr val="tx2"/>
              </a:solidFill>
              <a:latin typeface="Cambria" panose="02040503050406030204" pitchFamily="18" charset="0"/>
            </a:endParaRPr>
          </a:p>
          <a:p>
            <a:pPr eaLnBrk="1" hangingPunct="1"/>
            <a:r>
              <a:rPr lang="en-US" altLang="sr-Latn-RS" sz="2000" dirty="0">
                <a:solidFill>
                  <a:schemeClr val="tx2"/>
                </a:solidFill>
                <a:latin typeface="Cambria" panose="02040503050406030204" pitchFamily="18" charset="0"/>
              </a:rPr>
              <a:t>Risk factors</a:t>
            </a:r>
          </a:p>
          <a:p>
            <a:pPr eaLnBrk="1" hangingPunct="1"/>
            <a:r>
              <a:rPr lang="en-US" altLang="sr-Latn-RS" sz="2000" dirty="0">
                <a:solidFill>
                  <a:schemeClr val="tx2"/>
                </a:solidFill>
                <a:latin typeface="Cambria" panose="02040503050406030204" pitchFamily="18" charset="0"/>
              </a:rPr>
              <a:t>Obesity, Caucasians, Family burden, Diabetes, Higher socioeconomic status - sedentary lifestyle, or poverty</a:t>
            </a:r>
            <a:endParaRPr lang="sr-Latn-CS" altLang="sr-Latn-RS" sz="2000" dirty="0">
              <a:latin typeface="Cambria" panose="02040503050406030204" pitchFamily="18" charset="0"/>
            </a:endParaRPr>
          </a:p>
        </p:txBody>
      </p:sp>
      <p:sp>
        <p:nvSpPr>
          <p:cNvPr id="16389" name="AutoShape 7" descr="Types of Kidney Stones">
            <a:extLst>
              <a:ext uri="{FF2B5EF4-FFF2-40B4-BE49-F238E27FC236}">
                <a16:creationId xmlns:a16="http://schemas.microsoft.com/office/drawing/2014/main" id="{E77DE06C-FBA8-1776-2C4E-CA4A38D41CB9}"/>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sr-Latn-RS" altLang="sr-Latn-RS"/>
          </a:p>
        </p:txBody>
      </p:sp>
      <p:pic>
        <p:nvPicPr>
          <p:cNvPr id="16390" name="Picture 8">
            <a:extLst>
              <a:ext uri="{FF2B5EF4-FFF2-40B4-BE49-F238E27FC236}">
                <a16:creationId xmlns:a16="http://schemas.microsoft.com/office/drawing/2014/main" id="{AE366C6D-2F64-702D-5C80-D3423604E8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0" y="2209800"/>
            <a:ext cx="2663825"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a:extLst>
              <a:ext uri="{FF2B5EF4-FFF2-40B4-BE49-F238E27FC236}">
                <a16:creationId xmlns:a16="http://schemas.microsoft.com/office/drawing/2014/main" id="{2A1998D7-07C7-9A2A-0A8D-6DF4F8BF04C0}"/>
              </a:ext>
            </a:extLst>
          </p:cNvPr>
          <p:cNvSpPr>
            <a:spLocks noGrp="1"/>
          </p:cNvSpPr>
          <p:nvPr>
            <p:ph type="title"/>
          </p:nvPr>
        </p:nvSpPr>
        <p:spPr/>
        <p:txBody>
          <a:bodyPr/>
          <a:lstStyle/>
          <a:p>
            <a:pPr eaLnBrk="1" hangingPunct="1"/>
            <a:r>
              <a:rPr lang="sr-Latn-RS" altLang="sr-Latn-RS" dirty="0">
                <a:solidFill>
                  <a:srgbClr val="164C6C"/>
                </a:solidFill>
              </a:rPr>
              <a:t>Hyperuricosuria</a:t>
            </a:r>
            <a:r>
              <a:rPr lang="sr-Cyrl-CS" altLang="sr-Latn-RS" dirty="0">
                <a:solidFill>
                  <a:srgbClr val="164C6C"/>
                </a:solidFill>
              </a:rPr>
              <a:t> </a:t>
            </a:r>
            <a:endParaRPr lang="sr-Latn-CS" altLang="sr-Latn-RS" dirty="0">
              <a:solidFill>
                <a:srgbClr val="164C6C"/>
              </a:solidFill>
            </a:endParaRPr>
          </a:p>
        </p:txBody>
      </p:sp>
      <p:sp>
        <p:nvSpPr>
          <p:cNvPr id="5" name="Slide Number Placeholder 4">
            <a:extLst>
              <a:ext uri="{FF2B5EF4-FFF2-40B4-BE49-F238E27FC236}">
                <a16:creationId xmlns:a16="http://schemas.microsoft.com/office/drawing/2014/main" id="{84D1DAFA-B3B8-7BB4-FD54-D5DB9BB7D4F3}"/>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6C71F01-0C56-4186-925E-26580DF00D21}" type="slidenum">
              <a:rPr lang="en-US" altLang="sr-Latn-RS">
                <a:solidFill>
                  <a:srgbClr val="164C6C"/>
                </a:solidFill>
                <a:latin typeface="Georgia" panose="02040502050405020303" pitchFamily="18" charset="0"/>
              </a:rPr>
              <a:pPr eaLnBrk="1" hangingPunct="1"/>
              <a:t>30</a:t>
            </a:fld>
            <a:endParaRPr lang="en-US" altLang="sr-Latn-RS">
              <a:solidFill>
                <a:srgbClr val="164C6C"/>
              </a:solidFill>
              <a:latin typeface="Georgia" panose="02040502050405020303" pitchFamily="18" charset="0"/>
            </a:endParaRPr>
          </a:p>
        </p:txBody>
      </p:sp>
      <p:sp>
        <p:nvSpPr>
          <p:cNvPr id="44036" name="Content Placeholder 2">
            <a:extLst>
              <a:ext uri="{FF2B5EF4-FFF2-40B4-BE49-F238E27FC236}">
                <a16:creationId xmlns:a16="http://schemas.microsoft.com/office/drawing/2014/main" id="{D35B91AF-C322-A722-A0F3-DA7E75F89418}"/>
              </a:ext>
            </a:extLst>
          </p:cNvPr>
          <p:cNvSpPr>
            <a:spLocks noGrp="1"/>
          </p:cNvSpPr>
          <p:nvPr>
            <p:ph sz="quarter" idx="1"/>
          </p:nvPr>
        </p:nvSpPr>
        <p:spPr>
          <a:xfrm>
            <a:off x="301625" y="1527175"/>
            <a:ext cx="8504238" cy="4572000"/>
          </a:xfrm>
        </p:spPr>
        <p:txBody>
          <a:bodyPr/>
          <a:lstStyle/>
          <a:p>
            <a:pPr marL="342900" indent="-342900" eaLnBrk="1" hangingPunct="1">
              <a:lnSpc>
                <a:spcPct val="150000"/>
              </a:lnSpc>
              <a:buSzPct val="70000"/>
            </a:pPr>
            <a:r>
              <a:rPr lang="en-US" altLang="sr-Latn-RS" sz="2800" dirty="0">
                <a:latin typeface="Cambria" panose="02040503050406030204" pitchFamily="18" charset="0"/>
              </a:rPr>
              <a:t>Increased production – urate diathesis</a:t>
            </a:r>
          </a:p>
          <a:p>
            <a:pPr marL="342900" indent="-342900" eaLnBrk="1" hangingPunct="1">
              <a:lnSpc>
                <a:spcPct val="150000"/>
              </a:lnSpc>
              <a:buSzPct val="70000"/>
            </a:pPr>
            <a:r>
              <a:rPr lang="en-US" altLang="sr-Latn-RS" sz="2800" dirty="0">
                <a:latin typeface="Cambria" panose="02040503050406030204" pitchFamily="18" charset="0"/>
              </a:rPr>
              <a:t>gout, myeloproliferative diseases, malignancies</a:t>
            </a:r>
          </a:p>
          <a:p>
            <a:pPr marL="342900" indent="-342900" eaLnBrk="1" hangingPunct="1">
              <a:lnSpc>
                <a:spcPct val="150000"/>
              </a:lnSpc>
              <a:buSzPct val="70000"/>
            </a:pPr>
            <a:r>
              <a:rPr lang="en-US" altLang="sr-Latn-RS" sz="2800" dirty="0">
                <a:latin typeface="Cambria" panose="02040503050406030204" pitchFamily="18" charset="0"/>
              </a:rPr>
              <a:t>Increased intake - diet rich in purines (offal, fish)</a:t>
            </a:r>
          </a:p>
          <a:p>
            <a:pPr marL="342900" indent="-342900" eaLnBrk="1" hangingPunct="1">
              <a:lnSpc>
                <a:spcPct val="150000"/>
              </a:lnSpc>
              <a:buSzPct val="70000"/>
            </a:pPr>
            <a:r>
              <a:rPr lang="en-US" altLang="sr-Latn-RS" sz="2800" dirty="0">
                <a:latin typeface="Cambria" panose="02040503050406030204" pitchFamily="18" charset="0"/>
              </a:rPr>
              <a:t>Low urine pH (&gt;5.5) is the most important factor</a:t>
            </a:r>
          </a:p>
          <a:p>
            <a:pPr marL="342900" indent="-342900" eaLnBrk="1" hangingPunct="1">
              <a:lnSpc>
                <a:spcPct val="150000"/>
              </a:lnSpc>
              <a:buSzPct val="70000"/>
            </a:pPr>
            <a:r>
              <a:rPr lang="en-US" altLang="sr-Latn-RS" sz="2800" dirty="0">
                <a:latin typeface="Cambria" panose="02040503050406030204" pitchFamily="18" charset="0"/>
              </a:rPr>
              <a:t>Decreased diuresis</a:t>
            </a:r>
            <a:endParaRPr lang="sr-Cyrl-CS" altLang="sr-Latn-RS" sz="2800" dirty="0">
              <a:latin typeface="Cambria" panose="02040503050406030204" pitchFamily="18" charset="0"/>
            </a:endParaRPr>
          </a:p>
        </p:txBody>
      </p:sp>
      <p:pic>
        <p:nvPicPr>
          <p:cNvPr id="44037" name="Picture 3" descr="71-UA97-P3">
            <a:extLst>
              <a:ext uri="{FF2B5EF4-FFF2-40B4-BE49-F238E27FC236}">
                <a16:creationId xmlns:a16="http://schemas.microsoft.com/office/drawing/2014/main" id="{1DBAF539-C58A-CB43-65A3-9B5195190D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37275" y="4886325"/>
            <a:ext cx="1944688" cy="146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14244720-E3E4-25EA-B4BD-B8C2FC03A174}"/>
              </a:ext>
            </a:extLst>
          </p:cNvPr>
          <p:cNvSpPr>
            <a:spLocks noGrp="1"/>
          </p:cNvSpPr>
          <p:nvPr>
            <p:ph type="title"/>
          </p:nvPr>
        </p:nvSpPr>
        <p:spPr/>
        <p:txBody>
          <a:bodyPr/>
          <a:lstStyle/>
          <a:p>
            <a:pPr eaLnBrk="1" hangingPunct="1"/>
            <a:r>
              <a:rPr lang="sr-Latn-RS" altLang="sr-Latn-RS" dirty="0">
                <a:solidFill>
                  <a:srgbClr val="164C6C"/>
                </a:solidFill>
              </a:rPr>
              <a:t>Cystic calculosis</a:t>
            </a:r>
            <a:endParaRPr lang="sr-Latn-CS" altLang="sr-Latn-RS" dirty="0">
              <a:solidFill>
                <a:srgbClr val="164C6C"/>
              </a:solidFill>
            </a:endParaRPr>
          </a:p>
        </p:txBody>
      </p:sp>
      <p:sp>
        <p:nvSpPr>
          <p:cNvPr id="6" name="Slide Number Placeholder 5">
            <a:extLst>
              <a:ext uri="{FF2B5EF4-FFF2-40B4-BE49-F238E27FC236}">
                <a16:creationId xmlns:a16="http://schemas.microsoft.com/office/drawing/2014/main" id="{C2FB8CC8-DD10-706A-E371-F436CD0ADC72}"/>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189FBA3-E513-4242-8CCF-F6883D458408}" type="slidenum">
              <a:rPr lang="en-US" altLang="sr-Latn-RS">
                <a:solidFill>
                  <a:srgbClr val="164C6C"/>
                </a:solidFill>
                <a:latin typeface="Georgia" panose="02040502050405020303" pitchFamily="18" charset="0"/>
              </a:rPr>
              <a:pPr eaLnBrk="1" hangingPunct="1"/>
              <a:t>31</a:t>
            </a:fld>
            <a:endParaRPr lang="en-US" altLang="sr-Latn-RS">
              <a:solidFill>
                <a:srgbClr val="164C6C"/>
              </a:solidFill>
              <a:latin typeface="Georgia" panose="02040502050405020303" pitchFamily="18" charset="0"/>
            </a:endParaRPr>
          </a:p>
        </p:txBody>
      </p:sp>
      <p:sp>
        <p:nvSpPr>
          <p:cNvPr id="45060" name="Content Placeholder 2">
            <a:extLst>
              <a:ext uri="{FF2B5EF4-FFF2-40B4-BE49-F238E27FC236}">
                <a16:creationId xmlns:a16="http://schemas.microsoft.com/office/drawing/2014/main" id="{91147095-055B-D748-5716-95A8AB558F56}"/>
              </a:ext>
            </a:extLst>
          </p:cNvPr>
          <p:cNvSpPr>
            <a:spLocks noGrp="1"/>
          </p:cNvSpPr>
          <p:nvPr>
            <p:ph sz="quarter" idx="1"/>
          </p:nvPr>
        </p:nvSpPr>
        <p:spPr>
          <a:xfrm>
            <a:off x="301625" y="1527175"/>
            <a:ext cx="8504238" cy="4572000"/>
          </a:xfrm>
        </p:spPr>
        <p:txBody>
          <a:bodyPr/>
          <a:lstStyle/>
          <a:p>
            <a:pPr marL="342900" indent="-342900" eaLnBrk="1" hangingPunct="1">
              <a:lnSpc>
                <a:spcPct val="80000"/>
              </a:lnSpc>
              <a:buSzPct val="70000"/>
              <a:defRPr/>
            </a:pPr>
            <a:r>
              <a:rPr lang="sr-Latn-RS" sz="2400" dirty="0">
                <a:solidFill>
                  <a:schemeClr val="tx2"/>
                </a:solidFill>
                <a:latin typeface="Cambria" pitchFamily="18" charset="0"/>
              </a:rPr>
              <a:t>Reabsorption defect (proximal tubules)</a:t>
            </a:r>
          </a:p>
          <a:p>
            <a:pPr marL="342900" indent="-342900" eaLnBrk="1" hangingPunct="1">
              <a:lnSpc>
                <a:spcPct val="80000"/>
              </a:lnSpc>
              <a:buSzPct val="70000"/>
              <a:defRPr/>
            </a:pPr>
            <a:r>
              <a:rPr lang="sr-Latn-RS" sz="2400" dirty="0">
                <a:solidFill>
                  <a:schemeClr val="tx2"/>
                </a:solidFill>
                <a:latin typeface="Cambria" pitchFamily="18" charset="0"/>
              </a:rPr>
              <a:t>cystine, arginine, lysine, ornithine</a:t>
            </a:r>
          </a:p>
          <a:p>
            <a:pPr marL="342900" indent="-342900" eaLnBrk="1" hangingPunct="1">
              <a:lnSpc>
                <a:spcPct val="80000"/>
              </a:lnSpc>
              <a:buSzPct val="70000"/>
              <a:defRPr/>
            </a:pPr>
            <a:r>
              <a:rPr lang="sr-Latn-RS" sz="2400" dirty="0">
                <a:solidFill>
                  <a:schemeClr val="tx2"/>
                </a:solidFill>
                <a:latin typeface="Cambria" pitchFamily="18" charset="0"/>
              </a:rPr>
              <a:t>AR is inherited (1 : 20,000)</a:t>
            </a:r>
          </a:p>
          <a:p>
            <a:pPr marL="342900" indent="-342900" eaLnBrk="1" hangingPunct="1">
              <a:lnSpc>
                <a:spcPct val="80000"/>
              </a:lnSpc>
              <a:buSzPct val="70000"/>
              <a:defRPr/>
            </a:pPr>
            <a:r>
              <a:rPr lang="sr-Latn-RS" sz="2400" dirty="0">
                <a:solidFill>
                  <a:schemeClr val="tx2"/>
                </a:solidFill>
                <a:latin typeface="Cambria" pitchFamily="18" charset="0"/>
              </a:rPr>
              <a:t>Heterozygous, homozygous</a:t>
            </a:r>
          </a:p>
          <a:p>
            <a:pPr marL="342900" indent="-342900" eaLnBrk="1" hangingPunct="1">
              <a:lnSpc>
                <a:spcPct val="80000"/>
              </a:lnSpc>
              <a:buSzPct val="70000"/>
              <a:defRPr/>
            </a:pPr>
            <a:r>
              <a:rPr lang="sr-Latn-RS" sz="2400" dirty="0">
                <a:solidFill>
                  <a:schemeClr val="tx2"/>
                </a:solidFill>
                <a:latin typeface="Cambria" pitchFamily="18" charset="0"/>
              </a:rPr>
              <a:t>Low pH</a:t>
            </a:r>
          </a:p>
          <a:p>
            <a:pPr marL="342900" indent="-342900" eaLnBrk="1" hangingPunct="1">
              <a:lnSpc>
                <a:spcPct val="80000"/>
              </a:lnSpc>
              <a:buSzPct val="70000"/>
              <a:defRPr/>
            </a:pPr>
            <a:r>
              <a:rPr lang="sr-Latn-RS" sz="2400" dirty="0">
                <a:solidFill>
                  <a:schemeClr val="tx2"/>
                </a:solidFill>
                <a:latin typeface="Cambria" pitchFamily="18" charset="0"/>
              </a:rPr>
              <a:t>Decreased diuresis</a:t>
            </a:r>
          </a:p>
          <a:p>
            <a:pPr marL="342900" indent="-342900" eaLnBrk="1" hangingPunct="1">
              <a:lnSpc>
                <a:spcPct val="80000"/>
              </a:lnSpc>
              <a:buSzPct val="70000"/>
              <a:defRPr/>
            </a:pPr>
            <a:r>
              <a:rPr lang="sr-Latn-RS" sz="2400" dirty="0">
                <a:solidFill>
                  <a:schemeClr val="tx2"/>
                </a:solidFill>
                <a:latin typeface="Cambria" pitchFamily="18" charset="0"/>
              </a:rPr>
              <a:t>Cystine in urine</a:t>
            </a:r>
          </a:p>
          <a:p>
            <a:pPr marL="342900" indent="-342900" eaLnBrk="1" hangingPunct="1">
              <a:lnSpc>
                <a:spcPct val="80000"/>
              </a:lnSpc>
              <a:buSzPct val="70000"/>
              <a:defRPr/>
            </a:pPr>
            <a:r>
              <a:rPr lang="sr-Latn-RS" sz="2400" dirty="0">
                <a:solidFill>
                  <a:schemeClr val="tx2"/>
                </a:solidFill>
                <a:latin typeface="Cambria" pitchFamily="18" charset="0"/>
              </a:rPr>
              <a:t>Screening - On nitroprusside test</a:t>
            </a:r>
          </a:p>
          <a:p>
            <a:pPr marL="342900" indent="-342900" eaLnBrk="1" hangingPunct="1">
              <a:lnSpc>
                <a:spcPct val="80000"/>
              </a:lnSpc>
              <a:buSzPct val="70000"/>
              <a:defRPr/>
            </a:pPr>
            <a:r>
              <a:rPr lang="sr-Latn-RS" sz="2400" dirty="0">
                <a:solidFill>
                  <a:schemeClr val="tx2"/>
                </a:solidFill>
                <a:latin typeface="Cambria" pitchFamily="18" charset="0"/>
              </a:rPr>
              <a:t>Quantitative-chromatography</a:t>
            </a:r>
          </a:p>
          <a:p>
            <a:pPr marL="342900" indent="-342900" eaLnBrk="1" hangingPunct="1">
              <a:lnSpc>
                <a:spcPct val="80000"/>
              </a:lnSpc>
              <a:buSzPct val="70000"/>
              <a:defRPr/>
            </a:pPr>
            <a:endParaRPr lang="sr-Latn-RS" sz="2400" dirty="0">
              <a:solidFill>
                <a:schemeClr val="tx2"/>
              </a:solidFill>
              <a:latin typeface="Cambria" pitchFamily="18" charset="0"/>
            </a:endParaRPr>
          </a:p>
          <a:p>
            <a:pPr marL="342900" indent="-342900" eaLnBrk="1" hangingPunct="1">
              <a:lnSpc>
                <a:spcPct val="80000"/>
              </a:lnSpc>
              <a:buSzPct val="70000"/>
              <a:defRPr/>
            </a:pPr>
            <a:r>
              <a:rPr lang="sr-Latn-RS" sz="2400" dirty="0">
                <a:solidFill>
                  <a:schemeClr val="tx2"/>
                </a:solidFill>
                <a:latin typeface="Cambria" pitchFamily="18" charset="0"/>
              </a:rPr>
              <a:t>Hexagonal crystals</a:t>
            </a:r>
            <a:endParaRPr lang="sr-Latn-CS" sz="2800" dirty="0">
              <a:latin typeface="Cambria" pitchFamily="18" charset="0"/>
            </a:endParaRPr>
          </a:p>
        </p:txBody>
      </p:sp>
      <p:pic>
        <p:nvPicPr>
          <p:cNvPr id="45061" name="Picture 3" descr="27-Cyst95-P5">
            <a:extLst>
              <a:ext uri="{FF2B5EF4-FFF2-40B4-BE49-F238E27FC236}">
                <a16:creationId xmlns:a16="http://schemas.microsoft.com/office/drawing/2014/main" id="{5D7BE853-ABEA-3084-9F50-ADEC20C568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83375" y="2819400"/>
            <a:ext cx="2232025"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2" name="Picture 14" descr="URIN079">
            <a:extLst>
              <a:ext uri="{FF2B5EF4-FFF2-40B4-BE49-F238E27FC236}">
                <a16:creationId xmlns:a16="http://schemas.microsoft.com/office/drawing/2014/main" id="{22E7C03C-45C7-5C0F-4434-41AEA669BFE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43688" y="4724400"/>
            <a:ext cx="2195512" cy="144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3" name="Picture 2" descr="Sodium-nitroprusside-sample.jpg">
            <a:extLst>
              <a:ext uri="{FF2B5EF4-FFF2-40B4-BE49-F238E27FC236}">
                <a16:creationId xmlns:a16="http://schemas.microsoft.com/office/drawing/2014/main" id="{9DF36B84-1963-BB9F-605D-4D14ABFEB63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11806" t="5927" r="8820" b="11758"/>
          <a:stretch>
            <a:fillRect/>
          </a:stretch>
        </p:blipFill>
        <p:spPr bwMode="auto">
          <a:xfrm>
            <a:off x="4800600" y="2895600"/>
            <a:ext cx="1619250"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4" name="Picture 3">
            <a:extLst>
              <a:ext uri="{FF2B5EF4-FFF2-40B4-BE49-F238E27FC236}">
                <a16:creationId xmlns:a16="http://schemas.microsoft.com/office/drawing/2014/main" id="{B00241FB-475A-9E6B-C28E-4566E1B0606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26325" y="1336675"/>
            <a:ext cx="1260475" cy="1449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a:extLst>
              <a:ext uri="{FF2B5EF4-FFF2-40B4-BE49-F238E27FC236}">
                <a16:creationId xmlns:a16="http://schemas.microsoft.com/office/drawing/2014/main" id="{EEA6C0BB-DB2B-8EF5-E745-0AD4DFC3A97B}"/>
              </a:ext>
            </a:extLst>
          </p:cNvPr>
          <p:cNvSpPr>
            <a:spLocks noGrp="1"/>
          </p:cNvSpPr>
          <p:nvPr>
            <p:ph type="title"/>
          </p:nvPr>
        </p:nvSpPr>
        <p:spPr/>
        <p:txBody>
          <a:bodyPr/>
          <a:lstStyle/>
          <a:p>
            <a:pPr eaLnBrk="1" hangingPunct="1"/>
            <a:r>
              <a:rPr lang="sr-Latn-RS" altLang="sr-Latn-RS" dirty="0">
                <a:solidFill>
                  <a:srgbClr val="164C6C"/>
                </a:solidFill>
              </a:rPr>
              <a:t>Infectious calculosis</a:t>
            </a:r>
            <a:endParaRPr lang="sr-Latn-CS" altLang="sr-Latn-RS" dirty="0">
              <a:solidFill>
                <a:srgbClr val="164C6C"/>
              </a:solidFill>
            </a:endParaRPr>
          </a:p>
        </p:txBody>
      </p:sp>
      <p:sp>
        <p:nvSpPr>
          <p:cNvPr id="7" name="Slide Number Placeholder 6">
            <a:extLst>
              <a:ext uri="{FF2B5EF4-FFF2-40B4-BE49-F238E27FC236}">
                <a16:creationId xmlns:a16="http://schemas.microsoft.com/office/drawing/2014/main" id="{83B12F17-7D3C-EF2C-F982-995CDFFEDCA6}"/>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EF914B9-527E-47EA-8394-762695FA4101}" type="slidenum">
              <a:rPr lang="en-US" altLang="sr-Latn-RS">
                <a:solidFill>
                  <a:srgbClr val="164C6C"/>
                </a:solidFill>
                <a:latin typeface="Georgia" panose="02040502050405020303" pitchFamily="18" charset="0"/>
              </a:rPr>
              <a:pPr eaLnBrk="1" hangingPunct="1"/>
              <a:t>32</a:t>
            </a:fld>
            <a:endParaRPr lang="en-US" altLang="sr-Latn-RS">
              <a:solidFill>
                <a:srgbClr val="164C6C"/>
              </a:solidFill>
              <a:latin typeface="Georgia" panose="02040502050405020303" pitchFamily="18" charset="0"/>
            </a:endParaRPr>
          </a:p>
        </p:txBody>
      </p:sp>
      <p:sp>
        <p:nvSpPr>
          <p:cNvPr id="53251" name="Content Placeholder 2">
            <a:extLst>
              <a:ext uri="{FF2B5EF4-FFF2-40B4-BE49-F238E27FC236}">
                <a16:creationId xmlns:a16="http://schemas.microsoft.com/office/drawing/2014/main" id="{1B3F168B-0A6E-F595-EA92-BA0CEF2C3CE9}"/>
              </a:ext>
            </a:extLst>
          </p:cNvPr>
          <p:cNvSpPr>
            <a:spLocks noGrp="1"/>
          </p:cNvSpPr>
          <p:nvPr>
            <p:ph sz="quarter" idx="1"/>
          </p:nvPr>
        </p:nvSpPr>
        <p:spPr>
          <a:xfrm>
            <a:off x="301625" y="1527175"/>
            <a:ext cx="8504238" cy="4572000"/>
          </a:xfrm>
        </p:spPr>
        <p:txBody>
          <a:bodyPr>
            <a:normAutofit fontScale="92500" lnSpcReduction="20000"/>
          </a:bodyPr>
          <a:lstStyle/>
          <a:p>
            <a:pPr marL="274320" indent="-274320" eaLnBrk="1" fontAlgn="auto" hangingPunct="1">
              <a:spcAft>
                <a:spcPts val="0"/>
              </a:spcAft>
              <a:buFont typeface="Wingdings 2"/>
              <a:buChar char=""/>
              <a:defRPr/>
            </a:pPr>
            <a:r>
              <a:rPr lang="sr-Latn-RS" sz="2800" dirty="0">
                <a:latin typeface="Cambria" pitchFamily="18" charset="0"/>
              </a:rPr>
              <a:t>Struvite (magnesium-ammonium phosphate) Apatite (calcium carbonate)</a:t>
            </a:r>
          </a:p>
          <a:p>
            <a:pPr marL="274320" indent="-274320" eaLnBrk="1" fontAlgn="auto" hangingPunct="1">
              <a:spcAft>
                <a:spcPts val="0"/>
              </a:spcAft>
              <a:buFont typeface="Wingdings 2"/>
              <a:buChar char=""/>
              <a:defRPr/>
            </a:pPr>
            <a:r>
              <a:rPr lang="sr-Latn-RS" sz="2800" dirty="0">
                <a:latin typeface="Cambria" pitchFamily="18" charset="0"/>
              </a:rPr>
              <a:t>Women vs. Men 2 : 1</a:t>
            </a:r>
          </a:p>
          <a:p>
            <a:pPr marL="274320" indent="-274320" eaLnBrk="1" fontAlgn="auto" hangingPunct="1">
              <a:spcAft>
                <a:spcPts val="0"/>
              </a:spcAft>
              <a:buFont typeface="Wingdings 2"/>
              <a:buChar char=""/>
              <a:defRPr/>
            </a:pPr>
            <a:r>
              <a:rPr lang="sr-Latn-RS" sz="2800" dirty="0">
                <a:latin typeface="Cambria" pitchFamily="18" charset="0"/>
              </a:rPr>
              <a:t>Bacteria that produce urease</a:t>
            </a:r>
          </a:p>
          <a:p>
            <a:pPr marL="274320" indent="-274320" eaLnBrk="1" fontAlgn="auto" hangingPunct="1">
              <a:spcAft>
                <a:spcPts val="0"/>
              </a:spcAft>
              <a:buFont typeface="Wingdings 2"/>
              <a:buChar char=""/>
              <a:defRPr/>
            </a:pPr>
            <a:r>
              <a:rPr lang="sr-Latn-RS" sz="2800" dirty="0">
                <a:latin typeface="Cambria" pitchFamily="18" charset="0"/>
              </a:rPr>
              <a:t>Proteus</a:t>
            </a:r>
          </a:p>
          <a:p>
            <a:pPr marL="274320" indent="-274320" eaLnBrk="1" fontAlgn="auto" hangingPunct="1">
              <a:spcAft>
                <a:spcPts val="0"/>
              </a:spcAft>
              <a:buFont typeface="Wingdings 2"/>
              <a:buChar char=""/>
              <a:defRPr/>
            </a:pPr>
            <a:r>
              <a:rPr lang="sr-Latn-RS" sz="2800" dirty="0">
                <a:latin typeface="Cambria" pitchFamily="18" charset="0"/>
              </a:rPr>
              <a:t>Pseudomonas</a:t>
            </a:r>
          </a:p>
          <a:p>
            <a:pPr marL="274320" indent="-274320" eaLnBrk="1" fontAlgn="auto" hangingPunct="1">
              <a:spcAft>
                <a:spcPts val="0"/>
              </a:spcAft>
              <a:buFont typeface="Wingdings 2"/>
              <a:buChar char=""/>
              <a:defRPr/>
            </a:pPr>
            <a:r>
              <a:rPr lang="sr-Latn-RS" sz="2800" dirty="0">
                <a:latin typeface="Cambria" pitchFamily="18" charset="0"/>
              </a:rPr>
              <a:t>Klebsiella</a:t>
            </a:r>
          </a:p>
          <a:p>
            <a:pPr marL="274320" indent="-274320" eaLnBrk="1" fontAlgn="auto" hangingPunct="1">
              <a:spcAft>
                <a:spcPts val="0"/>
              </a:spcAft>
              <a:buFont typeface="Wingdings 2"/>
              <a:buChar char=""/>
              <a:defRPr/>
            </a:pPr>
            <a:r>
              <a:rPr lang="sr-Latn-RS" sz="2800" dirty="0">
                <a:latin typeface="Cambria" pitchFamily="18" charset="0"/>
              </a:rPr>
              <a:t>Staphylococcus</a:t>
            </a:r>
          </a:p>
          <a:p>
            <a:pPr marL="274320" indent="-274320" eaLnBrk="1" fontAlgn="auto" hangingPunct="1">
              <a:spcAft>
                <a:spcPts val="0"/>
              </a:spcAft>
              <a:buFont typeface="Wingdings 2"/>
              <a:buChar char=""/>
              <a:defRPr/>
            </a:pPr>
            <a:endParaRPr lang="sr-Latn-RS" sz="2800" dirty="0">
              <a:latin typeface="Cambria" pitchFamily="18" charset="0"/>
            </a:endParaRPr>
          </a:p>
          <a:p>
            <a:pPr marL="274320" indent="-274320" eaLnBrk="1" fontAlgn="auto" hangingPunct="1">
              <a:spcAft>
                <a:spcPts val="0"/>
              </a:spcAft>
              <a:buFont typeface="Wingdings 2"/>
              <a:buChar char=""/>
              <a:defRPr/>
            </a:pPr>
            <a:r>
              <a:rPr lang="sr-Latn-RS" sz="2800" dirty="0">
                <a:latin typeface="Cambria" pitchFamily="18" charset="0"/>
              </a:rPr>
              <a:t>Sarcophagus-looking crystals</a:t>
            </a:r>
          </a:p>
          <a:p>
            <a:pPr marL="274320" indent="-274320" eaLnBrk="1" fontAlgn="auto" hangingPunct="1">
              <a:spcAft>
                <a:spcPts val="0"/>
              </a:spcAft>
              <a:buFont typeface="Wingdings 2"/>
              <a:buChar char=""/>
              <a:defRPr/>
            </a:pPr>
            <a:r>
              <a:rPr lang="sr-Latn-RS" sz="2800" dirty="0">
                <a:latin typeface="Cambria" pitchFamily="18" charset="0"/>
              </a:rPr>
              <a:t>Symptoms of infection or asymptomatic</a:t>
            </a:r>
            <a:endParaRPr lang="sr-Latn-CS" sz="2800" dirty="0">
              <a:solidFill>
                <a:schemeClr val="tx2"/>
              </a:solidFill>
              <a:latin typeface="Cambria" pitchFamily="18" charset="0"/>
            </a:endParaRPr>
          </a:p>
        </p:txBody>
      </p:sp>
      <p:pic>
        <p:nvPicPr>
          <p:cNvPr id="46085" name="Picture 5" descr="08_struvite">
            <a:hlinkClick r:id="rId2"/>
            <a:extLst>
              <a:ext uri="{FF2B5EF4-FFF2-40B4-BE49-F238E27FC236}">
                <a16:creationId xmlns:a16="http://schemas.microsoft.com/office/drawing/2014/main" id="{EB88D9E0-08CC-B7D6-598A-D6AB97C5A6E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67425" y="2055813"/>
            <a:ext cx="2771775" cy="183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6" name="Picture 6" descr="DeerHd1">
            <a:extLst>
              <a:ext uri="{FF2B5EF4-FFF2-40B4-BE49-F238E27FC236}">
                <a16:creationId xmlns:a16="http://schemas.microsoft.com/office/drawing/2014/main" id="{701008BF-C3F7-975C-FF73-FEF58065CFE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67200" y="2956718"/>
            <a:ext cx="1619250" cy="201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7" name="Picture 9" descr="struvite">
            <a:extLst>
              <a:ext uri="{FF2B5EF4-FFF2-40B4-BE49-F238E27FC236}">
                <a16:creationId xmlns:a16="http://schemas.microsoft.com/office/drawing/2014/main" id="{EEAD7D9A-07C8-C593-D933-E63EA5CC09E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77000" y="3962400"/>
            <a:ext cx="2057400" cy="153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0EEB61F7-AB5D-EED4-39BE-05626DEAB429}"/>
              </a:ext>
            </a:extLst>
          </p:cNvPr>
          <p:cNvSpPr>
            <a:spLocks noGrp="1"/>
          </p:cNvSpPr>
          <p:nvPr>
            <p:ph type="title"/>
          </p:nvPr>
        </p:nvSpPr>
        <p:spPr/>
        <p:txBody>
          <a:bodyPr/>
          <a:lstStyle/>
          <a:p>
            <a:pPr eaLnBrk="1" hangingPunct="1"/>
            <a:r>
              <a:rPr lang="sr-Latn-RS" altLang="sr-Latn-RS" dirty="0">
                <a:solidFill>
                  <a:srgbClr val="164C6C"/>
                </a:solidFill>
              </a:rPr>
              <a:t>Distal renal tubular acidosis</a:t>
            </a:r>
            <a:endParaRPr lang="sr-Latn-CS" altLang="sr-Latn-RS" dirty="0">
              <a:solidFill>
                <a:srgbClr val="164C6C"/>
              </a:solidFill>
            </a:endParaRPr>
          </a:p>
        </p:txBody>
      </p:sp>
      <p:sp>
        <p:nvSpPr>
          <p:cNvPr id="7" name="Slide Number Placeholder 6">
            <a:extLst>
              <a:ext uri="{FF2B5EF4-FFF2-40B4-BE49-F238E27FC236}">
                <a16:creationId xmlns:a16="http://schemas.microsoft.com/office/drawing/2014/main" id="{51D4ECB2-2DDB-A38A-7CA8-116277F953EC}"/>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8768A24-6200-4451-A0CD-E4D2D7A25560}" type="slidenum">
              <a:rPr lang="en-US" altLang="sr-Latn-RS">
                <a:solidFill>
                  <a:srgbClr val="164C6C"/>
                </a:solidFill>
                <a:latin typeface="Georgia" panose="02040502050405020303" pitchFamily="18" charset="0"/>
              </a:rPr>
              <a:pPr eaLnBrk="1" hangingPunct="1"/>
              <a:t>33</a:t>
            </a:fld>
            <a:endParaRPr lang="en-US" altLang="sr-Latn-RS">
              <a:solidFill>
                <a:srgbClr val="164C6C"/>
              </a:solidFill>
              <a:latin typeface="Georgia" panose="02040502050405020303" pitchFamily="18" charset="0"/>
            </a:endParaRPr>
          </a:p>
        </p:txBody>
      </p:sp>
      <p:sp>
        <p:nvSpPr>
          <p:cNvPr id="8" name="Content Placeholder 7">
            <a:extLst>
              <a:ext uri="{FF2B5EF4-FFF2-40B4-BE49-F238E27FC236}">
                <a16:creationId xmlns:a16="http://schemas.microsoft.com/office/drawing/2014/main" id="{0DAF1225-B078-ED8C-B4F8-3CE0EB7C9D0E}"/>
              </a:ext>
            </a:extLst>
          </p:cNvPr>
          <p:cNvSpPr>
            <a:spLocks noGrp="1"/>
          </p:cNvSpPr>
          <p:nvPr>
            <p:ph sz="quarter" idx="1"/>
          </p:nvPr>
        </p:nvSpPr>
        <p:spPr>
          <a:xfrm>
            <a:off x="301625" y="1527175"/>
            <a:ext cx="8504238" cy="4572000"/>
          </a:xfrm>
        </p:spPr>
        <p:txBody>
          <a:bodyPr>
            <a:normAutofit fontScale="92500" lnSpcReduction="10000"/>
          </a:bodyPr>
          <a:lstStyle/>
          <a:p>
            <a:pPr eaLnBrk="1" fontAlgn="auto" hangingPunct="1">
              <a:lnSpc>
                <a:spcPct val="80000"/>
              </a:lnSpc>
              <a:spcBef>
                <a:spcPts val="600"/>
              </a:spcBef>
              <a:spcAft>
                <a:spcPts val="0"/>
              </a:spcAft>
              <a:buSzPct val="76000"/>
              <a:buFont typeface="Wingdings 3" pitchFamily="18" charset="2"/>
              <a:buChar char=""/>
              <a:defRPr/>
            </a:pPr>
            <a:r>
              <a:rPr lang="sr-Latn-RS" sz="2400" dirty="0">
                <a:solidFill>
                  <a:schemeClr val="tx2"/>
                </a:solidFill>
                <a:latin typeface="Cambria" pitchFamily="18" charset="0"/>
              </a:rPr>
              <a:t>Inability to acidify urine (daily profile: urine pH above 5.5)</a:t>
            </a:r>
          </a:p>
          <a:p>
            <a:pPr eaLnBrk="1" fontAlgn="auto" hangingPunct="1">
              <a:lnSpc>
                <a:spcPct val="80000"/>
              </a:lnSpc>
              <a:spcBef>
                <a:spcPts val="600"/>
              </a:spcBef>
              <a:spcAft>
                <a:spcPts val="0"/>
              </a:spcAft>
              <a:buSzPct val="76000"/>
              <a:buFont typeface="Wingdings 3" pitchFamily="18" charset="2"/>
              <a:buChar char=""/>
              <a:defRPr/>
            </a:pPr>
            <a:r>
              <a:rPr lang="sr-Latn-RS" sz="2400" dirty="0">
                <a:solidFill>
                  <a:schemeClr val="tx2"/>
                </a:solidFill>
                <a:latin typeface="Cambria" pitchFamily="18" charset="0"/>
              </a:rPr>
              <a:t>H+ secretion: distal tubules – type 1</a:t>
            </a:r>
          </a:p>
          <a:p>
            <a:pPr eaLnBrk="1" fontAlgn="auto" hangingPunct="1">
              <a:lnSpc>
                <a:spcPct val="80000"/>
              </a:lnSpc>
              <a:spcBef>
                <a:spcPts val="600"/>
              </a:spcBef>
              <a:spcAft>
                <a:spcPts val="0"/>
              </a:spcAft>
              <a:buSzPct val="76000"/>
              <a:buFont typeface="Wingdings 3" pitchFamily="18" charset="2"/>
              <a:buChar char=""/>
              <a:defRPr/>
            </a:pPr>
            <a:r>
              <a:rPr lang="sr-Latn-RS" sz="2400" dirty="0">
                <a:solidFill>
                  <a:schemeClr val="tx2"/>
                </a:solidFill>
                <a:latin typeface="Cambria" pitchFamily="18" charset="0"/>
              </a:rPr>
              <a:t>reabsorption of HCO3-: proximal – type 2</a:t>
            </a:r>
          </a:p>
          <a:p>
            <a:pPr eaLnBrk="1" fontAlgn="auto" hangingPunct="1">
              <a:lnSpc>
                <a:spcPct val="80000"/>
              </a:lnSpc>
              <a:spcBef>
                <a:spcPts val="600"/>
              </a:spcBef>
              <a:spcAft>
                <a:spcPts val="0"/>
              </a:spcAft>
              <a:buSzPct val="76000"/>
              <a:buFont typeface="Wingdings 3" pitchFamily="18" charset="2"/>
              <a:buChar char=""/>
              <a:defRPr/>
            </a:pPr>
            <a:endParaRPr lang="sr-Latn-RS" sz="2400" dirty="0">
              <a:solidFill>
                <a:schemeClr val="tx2"/>
              </a:solidFill>
              <a:latin typeface="Cambria" pitchFamily="18" charset="0"/>
            </a:endParaRPr>
          </a:p>
          <a:p>
            <a:pPr eaLnBrk="1" fontAlgn="auto" hangingPunct="1">
              <a:lnSpc>
                <a:spcPct val="80000"/>
              </a:lnSpc>
              <a:spcBef>
                <a:spcPts val="600"/>
              </a:spcBef>
              <a:spcAft>
                <a:spcPts val="0"/>
              </a:spcAft>
              <a:buSzPct val="76000"/>
              <a:buFont typeface="Wingdings 3" pitchFamily="18" charset="2"/>
              <a:buChar char=""/>
              <a:defRPr/>
            </a:pPr>
            <a:r>
              <a:rPr lang="sr-Latn-RS" sz="2400" dirty="0">
                <a:solidFill>
                  <a:schemeClr val="tx2"/>
                </a:solidFill>
                <a:latin typeface="Cambria" pitchFamily="18" charset="0"/>
              </a:rPr>
              <a:t>Systemic acidosis</a:t>
            </a:r>
          </a:p>
          <a:p>
            <a:pPr eaLnBrk="1" fontAlgn="auto" hangingPunct="1">
              <a:lnSpc>
                <a:spcPct val="80000"/>
              </a:lnSpc>
              <a:spcBef>
                <a:spcPts val="600"/>
              </a:spcBef>
              <a:spcAft>
                <a:spcPts val="0"/>
              </a:spcAft>
              <a:buSzPct val="76000"/>
              <a:buFont typeface="Wingdings 3" pitchFamily="18" charset="2"/>
              <a:buChar char=""/>
              <a:defRPr/>
            </a:pPr>
            <a:r>
              <a:rPr lang="sr-Latn-RS" sz="2400" dirty="0">
                <a:solidFill>
                  <a:schemeClr val="tx2"/>
                </a:solidFill>
                <a:latin typeface="Cambria" pitchFamily="18" charset="0"/>
              </a:rPr>
              <a:t>Gas analyses: Bicarbonates, blood pH</a:t>
            </a:r>
          </a:p>
          <a:p>
            <a:pPr eaLnBrk="1" fontAlgn="auto" hangingPunct="1">
              <a:lnSpc>
                <a:spcPct val="80000"/>
              </a:lnSpc>
              <a:spcBef>
                <a:spcPts val="600"/>
              </a:spcBef>
              <a:spcAft>
                <a:spcPts val="0"/>
              </a:spcAft>
              <a:buSzPct val="76000"/>
              <a:buFont typeface="Wingdings 3" pitchFamily="18" charset="2"/>
              <a:buChar char=""/>
              <a:defRPr/>
            </a:pPr>
            <a:endParaRPr lang="sr-Latn-RS" sz="2400" dirty="0">
              <a:solidFill>
                <a:schemeClr val="tx2"/>
              </a:solidFill>
              <a:latin typeface="Cambria" pitchFamily="18" charset="0"/>
            </a:endParaRPr>
          </a:p>
          <a:p>
            <a:pPr eaLnBrk="1" fontAlgn="auto" hangingPunct="1">
              <a:lnSpc>
                <a:spcPct val="80000"/>
              </a:lnSpc>
              <a:spcBef>
                <a:spcPts val="600"/>
              </a:spcBef>
              <a:spcAft>
                <a:spcPts val="0"/>
              </a:spcAft>
              <a:buSzPct val="76000"/>
              <a:buFont typeface="Wingdings 3" pitchFamily="18" charset="2"/>
              <a:buChar char=""/>
              <a:defRPr/>
            </a:pPr>
            <a:r>
              <a:rPr lang="sr-Latn-RS" sz="2400" dirty="0">
                <a:solidFill>
                  <a:schemeClr val="tx2"/>
                </a:solidFill>
                <a:latin typeface="Cambria" pitchFamily="18" charset="0"/>
              </a:rPr>
              <a:t>Diagnosis – positive acidification test</a:t>
            </a:r>
          </a:p>
          <a:p>
            <a:pPr eaLnBrk="1" fontAlgn="auto" hangingPunct="1">
              <a:lnSpc>
                <a:spcPct val="80000"/>
              </a:lnSpc>
              <a:spcBef>
                <a:spcPts val="600"/>
              </a:spcBef>
              <a:spcAft>
                <a:spcPts val="0"/>
              </a:spcAft>
              <a:buSzPct val="76000"/>
              <a:buFont typeface="Wingdings 3" pitchFamily="18" charset="2"/>
              <a:buChar char=""/>
              <a:defRPr/>
            </a:pPr>
            <a:r>
              <a:rPr lang="sr-Latn-RS" sz="2400" dirty="0">
                <a:solidFill>
                  <a:schemeClr val="tx2"/>
                </a:solidFill>
                <a:latin typeface="Cambria" pitchFamily="18" charset="0"/>
              </a:rPr>
              <a:t>Hypercalciuria, low citrate and alkaline urine</a:t>
            </a:r>
          </a:p>
          <a:p>
            <a:pPr eaLnBrk="1" fontAlgn="auto" hangingPunct="1">
              <a:lnSpc>
                <a:spcPct val="80000"/>
              </a:lnSpc>
              <a:spcBef>
                <a:spcPts val="600"/>
              </a:spcBef>
              <a:spcAft>
                <a:spcPts val="0"/>
              </a:spcAft>
              <a:buSzPct val="76000"/>
              <a:buFont typeface="Wingdings 3" pitchFamily="18" charset="2"/>
              <a:buChar char=""/>
              <a:defRPr/>
            </a:pPr>
            <a:r>
              <a:rPr lang="sr-Latn-RS" sz="2400" dirty="0">
                <a:solidFill>
                  <a:schemeClr val="tx2"/>
                </a:solidFill>
                <a:latin typeface="Cambria" pitchFamily="18" charset="0"/>
              </a:rPr>
              <a:t>Full of calcium phosphate crystals (stones).</a:t>
            </a:r>
          </a:p>
          <a:p>
            <a:pPr eaLnBrk="1" fontAlgn="auto" hangingPunct="1">
              <a:lnSpc>
                <a:spcPct val="80000"/>
              </a:lnSpc>
              <a:spcBef>
                <a:spcPts val="600"/>
              </a:spcBef>
              <a:spcAft>
                <a:spcPts val="0"/>
              </a:spcAft>
              <a:buSzPct val="76000"/>
              <a:buFont typeface="Wingdings 3" pitchFamily="18" charset="2"/>
              <a:buChar char=""/>
              <a:defRPr/>
            </a:pPr>
            <a:r>
              <a:rPr lang="sr-Latn-RS" sz="2400" dirty="0">
                <a:solidFill>
                  <a:schemeClr val="tx2"/>
                </a:solidFill>
                <a:latin typeface="Cambria" pitchFamily="18" charset="0"/>
              </a:rPr>
              <a:t>Osteomalacia, growth retardation, fractures or rickets</a:t>
            </a:r>
          </a:p>
          <a:p>
            <a:pPr eaLnBrk="1" fontAlgn="auto" hangingPunct="1">
              <a:lnSpc>
                <a:spcPct val="80000"/>
              </a:lnSpc>
              <a:spcBef>
                <a:spcPts val="600"/>
              </a:spcBef>
              <a:spcAft>
                <a:spcPts val="0"/>
              </a:spcAft>
              <a:buSzPct val="76000"/>
              <a:buFont typeface="Wingdings 3" pitchFamily="18" charset="2"/>
              <a:buChar char=""/>
              <a:defRPr/>
            </a:pPr>
            <a:r>
              <a:rPr lang="sr-Latn-RS" sz="2400" dirty="0">
                <a:solidFill>
                  <a:schemeClr val="tx2"/>
                </a:solidFill>
                <a:latin typeface="Cambria" pitchFamily="18" charset="0"/>
              </a:rPr>
              <a:t>Kidney damage is common and the degree of GF decreases</a:t>
            </a:r>
          </a:p>
          <a:p>
            <a:pPr eaLnBrk="1" fontAlgn="auto" hangingPunct="1">
              <a:lnSpc>
                <a:spcPct val="80000"/>
              </a:lnSpc>
              <a:spcBef>
                <a:spcPts val="600"/>
              </a:spcBef>
              <a:spcAft>
                <a:spcPts val="0"/>
              </a:spcAft>
              <a:buSzPct val="76000"/>
              <a:buFont typeface="Wingdings 3" pitchFamily="18" charset="2"/>
              <a:buChar char=""/>
              <a:defRPr/>
            </a:pPr>
            <a:endParaRPr lang="sr-Latn-RS" sz="2400" dirty="0">
              <a:solidFill>
                <a:schemeClr val="tx2"/>
              </a:solidFill>
              <a:latin typeface="Cambria" pitchFamily="18" charset="0"/>
            </a:endParaRPr>
          </a:p>
          <a:p>
            <a:pPr eaLnBrk="1" fontAlgn="auto" hangingPunct="1">
              <a:lnSpc>
                <a:spcPct val="80000"/>
              </a:lnSpc>
              <a:spcBef>
                <a:spcPts val="600"/>
              </a:spcBef>
              <a:spcAft>
                <a:spcPts val="0"/>
              </a:spcAft>
              <a:buSzPct val="76000"/>
              <a:buFont typeface="Wingdings 3" pitchFamily="18" charset="2"/>
              <a:buChar char=""/>
              <a:defRPr/>
            </a:pPr>
            <a:r>
              <a:rPr lang="sr-Latn-RS" sz="2400" dirty="0">
                <a:solidFill>
                  <a:schemeClr val="tx2"/>
                </a:solidFill>
                <a:latin typeface="Cambria" pitchFamily="18" charset="0"/>
              </a:rPr>
              <a:t>Alkali treatment</a:t>
            </a:r>
            <a:endParaRPr lang="sr-Latn-CS" dirty="0"/>
          </a:p>
        </p:txBody>
      </p:sp>
      <p:pic>
        <p:nvPicPr>
          <p:cNvPr id="47109" name="Picture 5" descr="http://content.answcdn.com/main/content/img/elsevier/vet/gr95.jpg">
            <a:extLst>
              <a:ext uri="{FF2B5EF4-FFF2-40B4-BE49-F238E27FC236}">
                <a16:creationId xmlns:a16="http://schemas.microsoft.com/office/drawing/2014/main" id="{AAFC8E55-C306-C6F9-95D0-A9FD433E52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27900" y="4876800"/>
            <a:ext cx="1511300" cy="151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10" name="Picture 7" descr="http://www.nature.com/ki/journal/v71/n8/images/5002267i1.gif">
            <a:extLst>
              <a:ext uri="{FF2B5EF4-FFF2-40B4-BE49-F238E27FC236}">
                <a16:creationId xmlns:a16="http://schemas.microsoft.com/office/drawing/2014/main" id="{D9D12306-3E7B-AB36-2544-C4CEB2F4A3B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1800" y="1831975"/>
            <a:ext cx="2124075"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11" name="Picture 9" descr="http://naturalhealthtechniques.com/wp-content/uploads/2011/02/Urine_Calcium-phosphate-crystal.jpg">
            <a:extLst>
              <a:ext uri="{FF2B5EF4-FFF2-40B4-BE49-F238E27FC236}">
                <a16:creationId xmlns:a16="http://schemas.microsoft.com/office/drawing/2014/main" id="{87EF1952-9340-E520-CB77-395F40E25216}"/>
              </a:ext>
            </a:extLst>
          </p:cNvPr>
          <p:cNvSpPr>
            <a:spLocks noChangeAspect="1" noChangeArrowheads="1"/>
          </p:cNvSpPr>
          <p:nvPr/>
        </p:nvSpPr>
        <p:spPr bwMode="auto">
          <a:xfrm>
            <a:off x="5181600" y="5257800"/>
            <a:ext cx="1714500" cy="104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sr-Latn-RS" altLang="sr-Latn-R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a:extLst>
              <a:ext uri="{FF2B5EF4-FFF2-40B4-BE49-F238E27FC236}">
                <a16:creationId xmlns:a16="http://schemas.microsoft.com/office/drawing/2014/main" id="{627EBDBF-339D-208C-312B-96AA8FF36E8A}"/>
              </a:ext>
            </a:extLst>
          </p:cNvPr>
          <p:cNvSpPr>
            <a:spLocks noGrp="1"/>
          </p:cNvSpPr>
          <p:nvPr>
            <p:ph type="title"/>
          </p:nvPr>
        </p:nvSpPr>
        <p:spPr/>
        <p:txBody>
          <a:bodyPr anchor="ctr">
            <a:normAutofit fontScale="90000"/>
          </a:bodyPr>
          <a:lstStyle/>
          <a:p>
            <a:pPr eaLnBrk="1" fontAlgn="auto" hangingPunct="1">
              <a:spcAft>
                <a:spcPts val="0"/>
              </a:spcAft>
              <a:defRPr/>
            </a:pPr>
            <a:r>
              <a:rPr lang="en-US" dirty="0"/>
              <a:t>The most common pathogenetic disorders in stone formation</a:t>
            </a:r>
            <a:r>
              <a:rPr lang="sr-Latn-RS" dirty="0"/>
              <a:t> </a:t>
            </a:r>
            <a:r>
              <a:rPr lang="sr-Cyrl-CS" dirty="0"/>
              <a:t>(%)</a:t>
            </a:r>
            <a:endParaRPr lang="sr-Latn-CS" dirty="0"/>
          </a:p>
        </p:txBody>
      </p:sp>
      <p:sp>
        <p:nvSpPr>
          <p:cNvPr id="5" name="Slide Number Placeholder 4">
            <a:extLst>
              <a:ext uri="{FF2B5EF4-FFF2-40B4-BE49-F238E27FC236}">
                <a16:creationId xmlns:a16="http://schemas.microsoft.com/office/drawing/2014/main" id="{806474A8-9EE0-E3A6-C568-CCD4B3FED69F}"/>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08A58CA-36B5-4ED2-86E5-24E4370102ED}" type="slidenum">
              <a:rPr lang="en-US" altLang="sr-Latn-RS">
                <a:solidFill>
                  <a:srgbClr val="164C6C"/>
                </a:solidFill>
                <a:latin typeface="Georgia" panose="02040502050405020303" pitchFamily="18" charset="0"/>
              </a:rPr>
              <a:pPr eaLnBrk="1" hangingPunct="1"/>
              <a:t>34</a:t>
            </a:fld>
            <a:endParaRPr lang="en-US" altLang="sr-Latn-RS">
              <a:solidFill>
                <a:srgbClr val="164C6C"/>
              </a:solidFill>
              <a:latin typeface="Georgia" panose="02040502050405020303" pitchFamily="18" charset="0"/>
            </a:endParaRPr>
          </a:p>
        </p:txBody>
      </p:sp>
      <p:graphicFrame>
        <p:nvGraphicFramePr>
          <p:cNvPr id="4" name="Table 3">
            <a:extLst>
              <a:ext uri="{FF2B5EF4-FFF2-40B4-BE49-F238E27FC236}">
                <a16:creationId xmlns:a16="http://schemas.microsoft.com/office/drawing/2014/main" id="{01CD01C9-4769-4CC5-F5C3-200476B8166B}"/>
              </a:ext>
            </a:extLst>
          </p:cNvPr>
          <p:cNvGraphicFramePr>
            <a:graphicFrameLocks noGrp="1"/>
          </p:cNvGraphicFramePr>
          <p:nvPr>
            <p:extLst>
              <p:ext uri="{D42A27DB-BD31-4B8C-83A1-F6EECF244321}">
                <p14:modId xmlns:p14="http://schemas.microsoft.com/office/powerpoint/2010/main" val="405903663"/>
              </p:ext>
            </p:extLst>
          </p:nvPr>
        </p:nvGraphicFramePr>
        <p:xfrm>
          <a:off x="990600" y="1508125"/>
          <a:ext cx="7315200" cy="4816472"/>
        </p:xfrm>
        <a:graphic>
          <a:graphicData uri="http://schemas.openxmlformats.org/drawingml/2006/table">
            <a:tbl>
              <a:tblPr/>
              <a:tblGrid>
                <a:gridCol w="5970588">
                  <a:extLst>
                    <a:ext uri="{9D8B030D-6E8A-4147-A177-3AD203B41FA5}">
                      <a16:colId xmlns:a16="http://schemas.microsoft.com/office/drawing/2014/main" val="20000"/>
                    </a:ext>
                  </a:extLst>
                </a:gridCol>
                <a:gridCol w="1344612">
                  <a:extLst>
                    <a:ext uri="{9D8B030D-6E8A-4147-A177-3AD203B41FA5}">
                      <a16:colId xmlns:a16="http://schemas.microsoft.com/office/drawing/2014/main" val="20001"/>
                    </a:ext>
                  </a:extLst>
                </a:gridCol>
              </a:tblGrid>
              <a:tr h="45726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r-Latn-RS" sz="2400" b="0" i="0" u="none" strike="noStrike" cap="none" normalizeH="0" baseline="0" dirty="0">
                          <a:ln>
                            <a:noFill/>
                          </a:ln>
                          <a:solidFill>
                            <a:schemeClr val="bg1"/>
                          </a:solidFill>
                          <a:effectLst/>
                          <a:latin typeface="Cambria" pitchFamily="18" charset="0"/>
                        </a:rPr>
                        <a:t>Absorptive hypercalciuria</a:t>
                      </a:r>
                      <a:endParaRPr kumimoji="0" lang="sr-Latn-CS" sz="2400" b="0" i="0" u="none" strike="noStrike" cap="none" normalizeH="0" baseline="0" dirty="0">
                        <a:ln>
                          <a:noFill/>
                        </a:ln>
                        <a:solidFill>
                          <a:schemeClr val="bg1"/>
                        </a:solidFill>
                        <a:effectLst/>
                        <a:latin typeface="Cambria" pitchFamily="18"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Cyrl-CS" sz="2000" b="1" i="0" u="none" strike="noStrike" cap="none" normalizeH="0" baseline="0">
                          <a:ln>
                            <a:noFill/>
                          </a:ln>
                          <a:solidFill>
                            <a:srgbClr val="FFFFFF"/>
                          </a:solidFill>
                          <a:effectLst/>
                          <a:latin typeface="Cambria" pitchFamily="18" charset="0"/>
                        </a:rPr>
                        <a:t>20</a:t>
                      </a:r>
                      <a:endParaRPr kumimoji="0" lang="sr-Latn-CS" sz="2000" b="1" i="0" u="none" strike="noStrike" cap="none" normalizeH="0" baseline="0">
                        <a:ln>
                          <a:noFill/>
                        </a:ln>
                        <a:solidFill>
                          <a:srgbClr val="FFFFFF"/>
                        </a:solidFill>
                        <a:effectLst/>
                        <a:latin typeface="Cambria" pitchFamily="18"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39629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r-Latn-RS" sz="2000" b="0" i="0" u="none" strike="noStrike" cap="none" normalizeH="0" baseline="0" dirty="0">
                          <a:ln>
                            <a:noFill/>
                          </a:ln>
                          <a:solidFill>
                            <a:srgbClr val="002060"/>
                          </a:solidFill>
                          <a:effectLst/>
                          <a:latin typeface="Cambria" pitchFamily="18" charset="0"/>
                        </a:rPr>
                        <a:t>Idiopathic hypercalciuria</a:t>
                      </a:r>
                      <a:endParaRPr kumimoji="0" lang="sr-Latn-CS" sz="2000" b="0" i="0" u="none" strike="noStrike" cap="none" normalizeH="0" baseline="0" dirty="0">
                        <a:ln>
                          <a:noFill/>
                        </a:ln>
                        <a:solidFill>
                          <a:srgbClr val="000000"/>
                        </a:solidFill>
                        <a:effectLst/>
                        <a:latin typeface="Cambria" pitchFamily="18"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D7E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Cyrl-CS" sz="2000" b="0" i="0" u="none" strike="noStrike" cap="none" normalizeH="0" baseline="0">
                          <a:ln>
                            <a:noFill/>
                          </a:ln>
                          <a:solidFill>
                            <a:srgbClr val="000000"/>
                          </a:solidFill>
                          <a:effectLst/>
                          <a:latin typeface="Cambria" pitchFamily="18" charset="0"/>
                        </a:rPr>
                        <a:t>15</a:t>
                      </a:r>
                      <a:endParaRPr kumimoji="0" lang="sr-Latn-CS" sz="2000" b="0" i="0" u="none" strike="noStrike" cap="none" normalizeH="0" baseline="0">
                        <a:ln>
                          <a:noFill/>
                        </a:ln>
                        <a:solidFill>
                          <a:srgbClr val="000000"/>
                        </a:solidFill>
                        <a:effectLst/>
                        <a:latin typeface="Cambria" pitchFamily="18"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D7E0"/>
                    </a:solidFill>
                  </a:tcPr>
                </a:tc>
                <a:extLst>
                  <a:ext uri="{0D108BD9-81ED-4DB2-BD59-A6C34878D82A}">
                    <a16:rowId xmlns:a16="http://schemas.microsoft.com/office/drawing/2014/main" val="10001"/>
                  </a:ext>
                </a:extLst>
              </a:tr>
              <a:tr h="39629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r-Latn-RS" sz="2000" b="0" i="0" u="none" strike="noStrike" cap="none" normalizeH="0" baseline="0" dirty="0">
                          <a:ln>
                            <a:noFill/>
                          </a:ln>
                          <a:solidFill>
                            <a:srgbClr val="002060"/>
                          </a:solidFill>
                          <a:effectLst/>
                          <a:latin typeface="Cambria" pitchFamily="18" charset="0"/>
                        </a:rPr>
                        <a:t>Urate diathesis</a:t>
                      </a:r>
                      <a:endParaRPr kumimoji="0" lang="sr-Latn-CS" sz="2000" b="0" i="0" u="none" strike="noStrike" cap="none" normalizeH="0" baseline="0" dirty="0">
                        <a:ln>
                          <a:noFill/>
                        </a:ln>
                        <a:solidFill>
                          <a:srgbClr val="000000"/>
                        </a:solidFill>
                        <a:effectLst/>
                        <a:latin typeface="Cambria" pitchFamily="18"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ECF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Cyrl-CS" sz="2000" b="0" i="0" u="none" strike="noStrike" cap="none" normalizeH="0" baseline="0">
                          <a:ln>
                            <a:noFill/>
                          </a:ln>
                          <a:solidFill>
                            <a:srgbClr val="000000"/>
                          </a:solidFill>
                          <a:effectLst/>
                          <a:latin typeface="Cambria" pitchFamily="18" charset="0"/>
                        </a:rPr>
                        <a:t>15</a:t>
                      </a:r>
                      <a:endParaRPr kumimoji="0" lang="sr-Latn-CS" sz="2000" b="0" i="0" u="none" strike="noStrike" cap="none" normalizeH="0" baseline="0">
                        <a:ln>
                          <a:noFill/>
                        </a:ln>
                        <a:solidFill>
                          <a:srgbClr val="000000"/>
                        </a:solidFill>
                        <a:effectLst/>
                        <a:latin typeface="Cambria" pitchFamily="18"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ECF0"/>
                    </a:solidFill>
                  </a:tcPr>
                </a:tc>
                <a:extLst>
                  <a:ext uri="{0D108BD9-81ED-4DB2-BD59-A6C34878D82A}">
                    <a16:rowId xmlns:a16="http://schemas.microsoft.com/office/drawing/2014/main" val="10002"/>
                  </a:ext>
                </a:extLst>
              </a:tr>
              <a:tr h="39629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r-Latn-RS" sz="2000" b="0" i="0" u="none" strike="noStrike" cap="none" normalizeH="0" baseline="0" dirty="0">
                          <a:ln>
                            <a:noFill/>
                          </a:ln>
                          <a:solidFill>
                            <a:srgbClr val="002060"/>
                          </a:solidFill>
                          <a:effectLst/>
                          <a:latin typeface="Cambria" pitchFamily="18" charset="0"/>
                        </a:rPr>
                        <a:t>Hyperuricosuric calcium nephrolithiasis</a:t>
                      </a:r>
                      <a:endParaRPr kumimoji="0" lang="sr-Latn-CS" sz="2000" b="0" i="0" u="none" strike="noStrike" cap="none" normalizeH="0" baseline="0" dirty="0">
                        <a:ln>
                          <a:noFill/>
                        </a:ln>
                        <a:solidFill>
                          <a:srgbClr val="000000"/>
                        </a:solidFill>
                        <a:effectLst/>
                        <a:latin typeface="Cambria" pitchFamily="18"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D7E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Cyrl-CS" sz="2000" b="0" i="0" u="none" strike="noStrike" cap="none" normalizeH="0" baseline="0">
                          <a:ln>
                            <a:noFill/>
                          </a:ln>
                          <a:solidFill>
                            <a:srgbClr val="000000"/>
                          </a:solidFill>
                          <a:effectLst/>
                          <a:latin typeface="Cambria" pitchFamily="18" charset="0"/>
                        </a:rPr>
                        <a:t>10</a:t>
                      </a:r>
                      <a:endParaRPr kumimoji="0" lang="sr-Latn-CS" sz="2000" b="0" i="0" u="none" strike="noStrike" cap="none" normalizeH="0" baseline="0">
                        <a:ln>
                          <a:noFill/>
                        </a:ln>
                        <a:solidFill>
                          <a:srgbClr val="000000"/>
                        </a:solidFill>
                        <a:effectLst/>
                        <a:latin typeface="Cambria" pitchFamily="18"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D7E0"/>
                    </a:solidFill>
                  </a:tcPr>
                </a:tc>
                <a:extLst>
                  <a:ext uri="{0D108BD9-81ED-4DB2-BD59-A6C34878D82A}">
                    <a16:rowId xmlns:a16="http://schemas.microsoft.com/office/drawing/2014/main" val="10003"/>
                  </a:ext>
                </a:extLst>
              </a:tr>
              <a:tr h="39629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r-Latn-CS" sz="2000" b="0" i="0" u="none" strike="noStrike" cap="none" normalizeH="0" baseline="0" dirty="0">
                          <a:ln>
                            <a:noFill/>
                          </a:ln>
                          <a:solidFill>
                            <a:srgbClr val="002060"/>
                          </a:solidFill>
                          <a:effectLst/>
                          <a:latin typeface="Cambria" pitchFamily="18" charset="0"/>
                        </a:rPr>
                        <a:t>Hypocitraturia </a:t>
                      </a:r>
                      <a:endParaRPr kumimoji="0" lang="sr-Latn-CS" sz="2000" b="0" i="0" u="none" strike="noStrike" cap="none" normalizeH="0" baseline="0" dirty="0">
                        <a:ln>
                          <a:noFill/>
                        </a:ln>
                        <a:solidFill>
                          <a:srgbClr val="000000"/>
                        </a:solidFill>
                        <a:effectLst/>
                        <a:latin typeface="Cambria" pitchFamily="18"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ECF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Cyrl-CS" sz="2000" b="0" i="0" u="none" strike="noStrike" cap="none" normalizeH="0" baseline="0">
                          <a:ln>
                            <a:noFill/>
                          </a:ln>
                          <a:solidFill>
                            <a:srgbClr val="000000"/>
                          </a:solidFill>
                          <a:effectLst/>
                          <a:latin typeface="Cambria" pitchFamily="18" charset="0"/>
                        </a:rPr>
                        <a:t>10</a:t>
                      </a:r>
                      <a:endParaRPr kumimoji="0" lang="sr-Latn-CS" sz="2000" b="0" i="0" u="none" strike="noStrike" cap="none" normalizeH="0" baseline="0">
                        <a:ln>
                          <a:noFill/>
                        </a:ln>
                        <a:solidFill>
                          <a:srgbClr val="000000"/>
                        </a:solidFill>
                        <a:effectLst/>
                        <a:latin typeface="Cambria" pitchFamily="18"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ECF0"/>
                    </a:solidFill>
                  </a:tcPr>
                </a:tc>
                <a:extLst>
                  <a:ext uri="{0D108BD9-81ED-4DB2-BD59-A6C34878D82A}">
                    <a16:rowId xmlns:a16="http://schemas.microsoft.com/office/drawing/2014/main" val="10004"/>
                  </a:ext>
                </a:extLst>
              </a:tr>
              <a:tr h="39629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r-Latn-RS" sz="2000" b="0" i="0" u="none" strike="noStrike" cap="none" normalizeH="0" baseline="0" dirty="0">
                          <a:ln>
                            <a:noFill/>
                          </a:ln>
                          <a:solidFill>
                            <a:srgbClr val="002060"/>
                          </a:solidFill>
                          <a:effectLst/>
                          <a:latin typeface="Cambria" pitchFamily="18" charset="0"/>
                        </a:rPr>
                        <a:t>Small volume of urine</a:t>
                      </a:r>
                      <a:endParaRPr kumimoji="0" lang="sr-Latn-CS" sz="2000" b="0" i="0" u="none" strike="noStrike" cap="none" normalizeH="0" baseline="0" dirty="0">
                        <a:ln>
                          <a:noFill/>
                        </a:ln>
                        <a:solidFill>
                          <a:srgbClr val="000000"/>
                        </a:solidFill>
                        <a:effectLst/>
                        <a:latin typeface="Cambria" pitchFamily="18"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D7E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Cyrl-CS" sz="2000" b="0" i="0" u="none" strike="noStrike" cap="none" normalizeH="0" baseline="0">
                          <a:ln>
                            <a:noFill/>
                          </a:ln>
                          <a:solidFill>
                            <a:srgbClr val="000000"/>
                          </a:solidFill>
                          <a:effectLst/>
                          <a:latin typeface="Cambria" pitchFamily="18" charset="0"/>
                        </a:rPr>
                        <a:t>10</a:t>
                      </a:r>
                      <a:endParaRPr kumimoji="0" lang="sr-Latn-CS" sz="2000" b="0" i="0" u="none" strike="noStrike" cap="none" normalizeH="0" baseline="0">
                        <a:ln>
                          <a:noFill/>
                        </a:ln>
                        <a:solidFill>
                          <a:srgbClr val="000000"/>
                        </a:solidFill>
                        <a:effectLst/>
                        <a:latin typeface="Cambria" pitchFamily="18"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D7E0"/>
                    </a:solidFill>
                  </a:tcPr>
                </a:tc>
                <a:extLst>
                  <a:ext uri="{0D108BD9-81ED-4DB2-BD59-A6C34878D82A}">
                    <a16:rowId xmlns:a16="http://schemas.microsoft.com/office/drawing/2014/main" val="10005"/>
                  </a:ext>
                </a:extLst>
              </a:tr>
              <a:tr h="39629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r-Latn-RS" sz="2000" b="0" i="0" u="none" strike="noStrike" cap="none" normalizeH="0" baseline="0" dirty="0">
                          <a:ln>
                            <a:noFill/>
                          </a:ln>
                          <a:solidFill>
                            <a:srgbClr val="002060"/>
                          </a:solidFill>
                          <a:effectLst/>
                          <a:latin typeface="Cambria" pitchFamily="18" charset="0"/>
                        </a:rPr>
                        <a:t>Renal hypercalciuria</a:t>
                      </a:r>
                      <a:endParaRPr kumimoji="0" lang="sr-Latn-CS" sz="2000" b="0" i="0" u="none" strike="noStrike" cap="none" normalizeH="0" baseline="0" dirty="0">
                        <a:ln>
                          <a:noFill/>
                        </a:ln>
                        <a:solidFill>
                          <a:srgbClr val="000000"/>
                        </a:solidFill>
                        <a:effectLst/>
                        <a:latin typeface="Cambria" pitchFamily="18"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ECF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Cyrl-CS" sz="2000" b="0" i="0" u="none" strike="noStrike" cap="none" normalizeH="0" baseline="0">
                          <a:ln>
                            <a:noFill/>
                          </a:ln>
                          <a:solidFill>
                            <a:srgbClr val="000000"/>
                          </a:solidFill>
                          <a:effectLst/>
                          <a:latin typeface="Cambria" pitchFamily="18" charset="0"/>
                        </a:rPr>
                        <a:t>5</a:t>
                      </a:r>
                      <a:endParaRPr kumimoji="0" lang="sr-Latn-CS" sz="2000" b="0" i="0" u="none" strike="noStrike" cap="none" normalizeH="0" baseline="0">
                        <a:ln>
                          <a:noFill/>
                        </a:ln>
                        <a:solidFill>
                          <a:srgbClr val="000000"/>
                        </a:solidFill>
                        <a:effectLst/>
                        <a:latin typeface="Cambria" pitchFamily="18"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ECF0"/>
                    </a:solidFill>
                  </a:tcPr>
                </a:tc>
                <a:extLst>
                  <a:ext uri="{0D108BD9-81ED-4DB2-BD59-A6C34878D82A}">
                    <a16:rowId xmlns:a16="http://schemas.microsoft.com/office/drawing/2014/main" val="10006"/>
                  </a:ext>
                </a:extLst>
              </a:tr>
              <a:tr h="39629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r-Latn-CS" sz="2000" b="0" i="0" u="none" strike="noStrike" cap="none" normalizeH="0" baseline="0" dirty="0">
                          <a:ln>
                            <a:noFill/>
                          </a:ln>
                          <a:solidFill>
                            <a:srgbClr val="002060"/>
                          </a:solidFill>
                          <a:effectLst/>
                          <a:latin typeface="Cambria" pitchFamily="18" charset="0"/>
                        </a:rPr>
                        <a:t>Hypomagnesiuria</a:t>
                      </a:r>
                      <a:endParaRPr kumimoji="0" lang="sr-Latn-CS" sz="2000" b="0" i="0" u="none" strike="noStrike" cap="none" normalizeH="0" baseline="0" dirty="0">
                        <a:ln>
                          <a:noFill/>
                        </a:ln>
                        <a:solidFill>
                          <a:srgbClr val="000000"/>
                        </a:solidFill>
                        <a:effectLst/>
                        <a:latin typeface="Cambria" pitchFamily="18"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D7E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Cyrl-CS" sz="2000" b="0" i="0" u="none" strike="noStrike" cap="none" normalizeH="0" baseline="0">
                          <a:ln>
                            <a:noFill/>
                          </a:ln>
                          <a:solidFill>
                            <a:srgbClr val="000000"/>
                          </a:solidFill>
                          <a:effectLst/>
                          <a:latin typeface="Cambria" pitchFamily="18" charset="0"/>
                        </a:rPr>
                        <a:t>5</a:t>
                      </a:r>
                      <a:endParaRPr kumimoji="0" lang="sr-Latn-CS" sz="2000" b="0" i="0" u="none" strike="noStrike" cap="none" normalizeH="0" baseline="0">
                        <a:ln>
                          <a:noFill/>
                        </a:ln>
                        <a:solidFill>
                          <a:srgbClr val="000000"/>
                        </a:solidFill>
                        <a:effectLst/>
                        <a:latin typeface="Cambria" pitchFamily="18"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D7E0"/>
                    </a:solidFill>
                  </a:tcPr>
                </a:tc>
                <a:extLst>
                  <a:ext uri="{0D108BD9-81ED-4DB2-BD59-A6C34878D82A}">
                    <a16:rowId xmlns:a16="http://schemas.microsoft.com/office/drawing/2014/main" val="10007"/>
                  </a:ext>
                </a:extLst>
              </a:tr>
              <a:tr h="39629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r-Latn-RS" sz="2000" b="0" i="0" u="none" strike="noStrike" cap="none" normalizeH="0" baseline="0" dirty="0">
                          <a:ln>
                            <a:noFill/>
                          </a:ln>
                          <a:solidFill>
                            <a:srgbClr val="002060"/>
                          </a:solidFill>
                          <a:effectLst/>
                          <a:latin typeface="Cambria" pitchFamily="18" charset="0"/>
                        </a:rPr>
                        <a:t>Renal hyperparathyroidism</a:t>
                      </a:r>
                      <a:endParaRPr kumimoji="0" lang="sr-Latn-CS" sz="2000" b="0" i="0" u="none" strike="noStrike" cap="none" normalizeH="0" baseline="0" dirty="0">
                        <a:ln>
                          <a:noFill/>
                        </a:ln>
                        <a:solidFill>
                          <a:srgbClr val="000000"/>
                        </a:solidFill>
                        <a:effectLst/>
                        <a:latin typeface="Cambria" pitchFamily="18"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ECF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Cyrl-CS" sz="2000" b="0" i="0" u="none" strike="noStrike" cap="none" normalizeH="0" baseline="0">
                          <a:ln>
                            <a:noFill/>
                          </a:ln>
                          <a:solidFill>
                            <a:srgbClr val="000000"/>
                          </a:solidFill>
                          <a:effectLst/>
                          <a:latin typeface="Cambria" pitchFamily="18" charset="0"/>
                        </a:rPr>
                        <a:t>3</a:t>
                      </a:r>
                      <a:endParaRPr kumimoji="0" lang="sr-Latn-CS" sz="2000" b="0" i="0" u="none" strike="noStrike" cap="none" normalizeH="0" baseline="0">
                        <a:ln>
                          <a:noFill/>
                        </a:ln>
                        <a:solidFill>
                          <a:srgbClr val="000000"/>
                        </a:solidFill>
                        <a:effectLst/>
                        <a:latin typeface="Cambria" pitchFamily="18"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ECF0"/>
                    </a:solidFill>
                  </a:tcPr>
                </a:tc>
                <a:extLst>
                  <a:ext uri="{0D108BD9-81ED-4DB2-BD59-A6C34878D82A}">
                    <a16:rowId xmlns:a16="http://schemas.microsoft.com/office/drawing/2014/main" val="10008"/>
                  </a:ext>
                </a:extLst>
              </a:tr>
              <a:tr h="39629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r-Latn-CS" sz="2000" b="0" i="0" u="none" strike="noStrike" cap="none" normalizeH="0" baseline="0" dirty="0">
                          <a:ln>
                            <a:noFill/>
                          </a:ln>
                          <a:solidFill>
                            <a:srgbClr val="002060"/>
                          </a:solidFill>
                          <a:effectLst/>
                          <a:latin typeface="Cambria" pitchFamily="18" charset="0"/>
                        </a:rPr>
                        <a:t>Hyperoxaluria</a:t>
                      </a:r>
                      <a:endParaRPr kumimoji="0" lang="sr-Latn-CS" sz="2000" b="0" i="0" u="none" strike="noStrike" cap="none" normalizeH="0" baseline="0" dirty="0">
                        <a:ln>
                          <a:noFill/>
                        </a:ln>
                        <a:solidFill>
                          <a:srgbClr val="000000"/>
                        </a:solidFill>
                        <a:effectLst/>
                        <a:latin typeface="Cambria" pitchFamily="18"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D7E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Cyrl-CS" sz="2000" b="0" i="0" u="none" strike="noStrike" cap="none" normalizeH="0" baseline="0">
                          <a:ln>
                            <a:noFill/>
                          </a:ln>
                          <a:solidFill>
                            <a:srgbClr val="000000"/>
                          </a:solidFill>
                          <a:effectLst/>
                          <a:latin typeface="Cambria" pitchFamily="18" charset="0"/>
                        </a:rPr>
                        <a:t>2</a:t>
                      </a:r>
                      <a:endParaRPr kumimoji="0" lang="sr-Latn-CS" sz="2000" b="0" i="0" u="none" strike="noStrike" cap="none" normalizeH="0" baseline="0">
                        <a:ln>
                          <a:noFill/>
                        </a:ln>
                        <a:solidFill>
                          <a:srgbClr val="000000"/>
                        </a:solidFill>
                        <a:effectLst/>
                        <a:latin typeface="Cambria" pitchFamily="18"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D7E0"/>
                    </a:solidFill>
                  </a:tcPr>
                </a:tc>
                <a:extLst>
                  <a:ext uri="{0D108BD9-81ED-4DB2-BD59-A6C34878D82A}">
                    <a16:rowId xmlns:a16="http://schemas.microsoft.com/office/drawing/2014/main" val="10009"/>
                  </a:ext>
                </a:extLst>
              </a:tr>
              <a:tr h="39629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r-Latn-RS" sz="2000" b="0" i="0" u="none" strike="noStrike" cap="none" normalizeH="0" baseline="0" dirty="0">
                          <a:ln>
                            <a:noFill/>
                          </a:ln>
                          <a:solidFill>
                            <a:srgbClr val="002060"/>
                          </a:solidFill>
                          <a:effectLst/>
                          <a:latin typeface="Cambria" pitchFamily="18" charset="0"/>
                        </a:rPr>
                        <a:t>Infection (struvite stones)</a:t>
                      </a:r>
                      <a:endParaRPr kumimoji="0" lang="sr-Latn-CS" sz="2000" b="0" i="0" u="none" strike="noStrike" cap="none" normalizeH="0" baseline="0" dirty="0">
                        <a:ln>
                          <a:noFill/>
                        </a:ln>
                        <a:solidFill>
                          <a:srgbClr val="000000"/>
                        </a:solidFill>
                        <a:effectLst/>
                        <a:latin typeface="Cambria" pitchFamily="18"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ECF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Cyrl-CS" sz="2000" b="0" i="0" u="none" strike="noStrike" cap="none" normalizeH="0" baseline="0">
                          <a:ln>
                            <a:noFill/>
                          </a:ln>
                          <a:solidFill>
                            <a:srgbClr val="000000"/>
                          </a:solidFill>
                          <a:effectLst/>
                          <a:latin typeface="Cambria" pitchFamily="18" charset="0"/>
                        </a:rPr>
                        <a:t>1</a:t>
                      </a:r>
                      <a:endParaRPr kumimoji="0" lang="sr-Latn-CS" sz="2000" b="0" i="0" u="none" strike="noStrike" cap="none" normalizeH="0" baseline="0">
                        <a:ln>
                          <a:noFill/>
                        </a:ln>
                        <a:solidFill>
                          <a:srgbClr val="000000"/>
                        </a:solidFill>
                        <a:effectLst/>
                        <a:latin typeface="Cambria" pitchFamily="18"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ECF0"/>
                    </a:solidFill>
                  </a:tcPr>
                </a:tc>
                <a:extLst>
                  <a:ext uri="{0D108BD9-81ED-4DB2-BD59-A6C34878D82A}">
                    <a16:rowId xmlns:a16="http://schemas.microsoft.com/office/drawing/2014/main" val="10010"/>
                  </a:ext>
                </a:extLst>
              </a:tr>
              <a:tr h="39629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r-Latn-CS" sz="2000" b="0" i="0" u="none" strike="noStrike" cap="none" normalizeH="0" baseline="0" dirty="0">
                          <a:ln>
                            <a:noFill/>
                          </a:ln>
                          <a:solidFill>
                            <a:srgbClr val="002060"/>
                          </a:solidFill>
                          <a:effectLst/>
                          <a:latin typeface="Cambria" pitchFamily="18" charset="0"/>
                        </a:rPr>
                        <a:t>Cystinuria</a:t>
                      </a:r>
                      <a:endParaRPr kumimoji="0" lang="sr-Latn-CS" sz="2000" b="0" i="0" u="none" strike="noStrike" cap="none" normalizeH="0" baseline="0" dirty="0">
                        <a:ln>
                          <a:noFill/>
                        </a:ln>
                        <a:solidFill>
                          <a:srgbClr val="000000"/>
                        </a:solidFill>
                        <a:effectLst/>
                        <a:latin typeface="Cambria" pitchFamily="18"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D7E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CS" sz="2000" b="0" i="0" u="none" strike="noStrike" cap="none" normalizeH="0" baseline="0" dirty="0">
                          <a:ln>
                            <a:noFill/>
                          </a:ln>
                          <a:solidFill>
                            <a:srgbClr val="002060"/>
                          </a:solidFill>
                          <a:effectLst/>
                          <a:latin typeface="Cambria" pitchFamily="18" charset="0"/>
                        </a:rPr>
                        <a:t>&lt;1</a:t>
                      </a:r>
                      <a:endParaRPr kumimoji="0" lang="sr-Latn-CS" sz="2000" b="0" i="0" u="none" strike="noStrike" cap="none" normalizeH="0" baseline="0" dirty="0">
                        <a:ln>
                          <a:noFill/>
                        </a:ln>
                        <a:solidFill>
                          <a:srgbClr val="000000"/>
                        </a:solidFill>
                        <a:effectLst/>
                        <a:latin typeface="Cambria" pitchFamily="18"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D7E0"/>
                    </a:solidFill>
                  </a:tcPr>
                </a:tc>
                <a:extLst>
                  <a:ext uri="{0D108BD9-81ED-4DB2-BD59-A6C34878D82A}">
                    <a16:rowId xmlns:a16="http://schemas.microsoft.com/office/drawing/2014/main" val="10011"/>
                  </a:ext>
                </a:extLst>
              </a:tr>
            </a:tbl>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a:extLst>
              <a:ext uri="{FF2B5EF4-FFF2-40B4-BE49-F238E27FC236}">
                <a16:creationId xmlns:a16="http://schemas.microsoft.com/office/drawing/2014/main" id="{94438266-19F7-33F0-E249-3774301EDBF7}"/>
              </a:ext>
            </a:extLst>
          </p:cNvPr>
          <p:cNvSpPr>
            <a:spLocks noGrp="1"/>
          </p:cNvSpPr>
          <p:nvPr>
            <p:ph type="title"/>
          </p:nvPr>
        </p:nvSpPr>
        <p:spPr>
          <a:xfrm>
            <a:off x="301625" y="379412"/>
            <a:ext cx="8534400" cy="758825"/>
          </a:xfrm>
        </p:spPr>
        <p:txBody>
          <a:bodyPr/>
          <a:lstStyle/>
          <a:p>
            <a:pPr eaLnBrk="1" hangingPunct="1"/>
            <a:r>
              <a:rPr lang="en-US" altLang="sr-Latn-RS" dirty="0">
                <a:solidFill>
                  <a:srgbClr val="164C6C"/>
                </a:solidFill>
              </a:rPr>
              <a:t>Prevention and </a:t>
            </a:r>
            <a:r>
              <a:rPr lang="en-US" altLang="sr-Latn-RS" dirty="0" err="1">
                <a:solidFill>
                  <a:srgbClr val="164C6C"/>
                </a:solidFill>
              </a:rPr>
              <a:t>Metaphylaxis</a:t>
            </a:r>
            <a:r>
              <a:rPr lang="en-US" altLang="sr-Latn-RS" dirty="0">
                <a:solidFill>
                  <a:srgbClr val="164C6C"/>
                </a:solidFill>
              </a:rPr>
              <a:t> General measures</a:t>
            </a:r>
            <a:endParaRPr lang="sr-Latn-CS" altLang="sr-Latn-RS" dirty="0">
              <a:solidFill>
                <a:srgbClr val="164C6C"/>
              </a:solidFill>
            </a:endParaRPr>
          </a:p>
        </p:txBody>
      </p:sp>
      <p:sp>
        <p:nvSpPr>
          <p:cNvPr id="5" name="Slide Number Placeholder 4">
            <a:extLst>
              <a:ext uri="{FF2B5EF4-FFF2-40B4-BE49-F238E27FC236}">
                <a16:creationId xmlns:a16="http://schemas.microsoft.com/office/drawing/2014/main" id="{92F423E8-E807-8B64-7AE4-8F4C2FC9CD9B}"/>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2458313-E4C8-40FA-B684-DD6B0EEFA9C5}" type="slidenum">
              <a:rPr lang="en-US" altLang="sr-Latn-RS">
                <a:solidFill>
                  <a:srgbClr val="164C6C"/>
                </a:solidFill>
                <a:latin typeface="Georgia" panose="02040502050405020303" pitchFamily="18" charset="0"/>
              </a:rPr>
              <a:pPr eaLnBrk="1" hangingPunct="1"/>
              <a:t>35</a:t>
            </a:fld>
            <a:endParaRPr lang="en-US" altLang="sr-Latn-RS">
              <a:solidFill>
                <a:srgbClr val="164C6C"/>
              </a:solidFill>
              <a:latin typeface="Georgia" panose="02040502050405020303" pitchFamily="18" charset="0"/>
            </a:endParaRPr>
          </a:p>
        </p:txBody>
      </p:sp>
      <p:sp>
        <p:nvSpPr>
          <p:cNvPr id="56323" name="Content Placeholder 2">
            <a:extLst>
              <a:ext uri="{FF2B5EF4-FFF2-40B4-BE49-F238E27FC236}">
                <a16:creationId xmlns:a16="http://schemas.microsoft.com/office/drawing/2014/main" id="{AD09335A-CCCE-92CA-6B2C-F849B8885785}"/>
              </a:ext>
            </a:extLst>
          </p:cNvPr>
          <p:cNvSpPr>
            <a:spLocks noGrp="1"/>
          </p:cNvSpPr>
          <p:nvPr>
            <p:ph sz="quarter" idx="1"/>
          </p:nvPr>
        </p:nvSpPr>
        <p:spPr>
          <a:xfrm>
            <a:off x="301625" y="1527175"/>
            <a:ext cx="8504238" cy="4572000"/>
          </a:xfrm>
        </p:spPr>
        <p:txBody>
          <a:bodyPr>
            <a:normAutofit fontScale="92500" lnSpcReduction="20000"/>
          </a:bodyPr>
          <a:lstStyle/>
          <a:p>
            <a:pPr marL="274320" indent="-274320" eaLnBrk="1" fontAlgn="auto" hangingPunct="1">
              <a:spcAft>
                <a:spcPts val="0"/>
              </a:spcAft>
              <a:buFont typeface="Wingdings 2"/>
              <a:buChar char=""/>
              <a:defRPr/>
            </a:pPr>
            <a:r>
              <a:rPr lang="sr-Latn-RS" dirty="0">
                <a:solidFill>
                  <a:schemeClr val="tx2"/>
                </a:solidFill>
                <a:latin typeface="Cambria" pitchFamily="18" charset="0"/>
              </a:rPr>
              <a:t>Increased fluid intake (Diuresis &gt; 2L)</a:t>
            </a:r>
          </a:p>
          <a:p>
            <a:pPr marL="274320" indent="-274320" eaLnBrk="1" fontAlgn="auto" hangingPunct="1">
              <a:spcAft>
                <a:spcPts val="0"/>
              </a:spcAft>
              <a:buFont typeface="Wingdings 2"/>
              <a:buChar char=""/>
              <a:defRPr/>
            </a:pPr>
            <a:r>
              <a:rPr lang="sr-Latn-RS" dirty="0">
                <a:solidFill>
                  <a:schemeClr val="tx2"/>
                </a:solidFill>
                <a:latin typeface="Cambria" pitchFamily="18" charset="0"/>
              </a:rPr>
              <a:t>Change in urine pH</a:t>
            </a:r>
          </a:p>
          <a:p>
            <a:pPr marL="274320" indent="-274320" eaLnBrk="1" fontAlgn="auto" hangingPunct="1">
              <a:spcAft>
                <a:spcPts val="0"/>
              </a:spcAft>
              <a:buFont typeface="Wingdings 2"/>
              <a:buChar char=""/>
              <a:defRPr/>
            </a:pPr>
            <a:r>
              <a:rPr lang="sr-Latn-RS" dirty="0">
                <a:solidFill>
                  <a:schemeClr val="tx2"/>
                </a:solidFill>
                <a:latin typeface="Cambria" pitchFamily="18" charset="0"/>
              </a:rPr>
              <a:t>Alkalization</a:t>
            </a:r>
          </a:p>
          <a:p>
            <a:pPr marL="274320" indent="-274320" eaLnBrk="1" fontAlgn="auto" hangingPunct="1">
              <a:spcAft>
                <a:spcPts val="0"/>
              </a:spcAft>
              <a:buFont typeface="Wingdings 2"/>
              <a:buChar char=""/>
              <a:defRPr/>
            </a:pPr>
            <a:r>
              <a:rPr lang="sr-Latn-RS" dirty="0">
                <a:solidFill>
                  <a:schemeClr val="tx2"/>
                </a:solidFill>
                <a:latin typeface="Cambria" pitchFamily="18" charset="0"/>
              </a:rPr>
              <a:t>Oxalates, urates pH 6.5</a:t>
            </a:r>
          </a:p>
          <a:p>
            <a:pPr marL="274320" indent="-274320" eaLnBrk="1" fontAlgn="auto" hangingPunct="1">
              <a:spcAft>
                <a:spcPts val="0"/>
              </a:spcAft>
              <a:buFont typeface="Wingdings 2"/>
              <a:buChar char=""/>
              <a:defRPr/>
            </a:pPr>
            <a:r>
              <a:rPr lang="sr-Latn-RS" dirty="0">
                <a:solidFill>
                  <a:schemeClr val="tx2"/>
                </a:solidFill>
                <a:latin typeface="Cambria" pitchFamily="18" charset="0"/>
              </a:rPr>
              <a:t>Cystine, pH 7.5-8</a:t>
            </a:r>
          </a:p>
          <a:p>
            <a:pPr marL="274320" indent="-274320" eaLnBrk="1" fontAlgn="auto" hangingPunct="1">
              <a:spcAft>
                <a:spcPts val="0"/>
              </a:spcAft>
              <a:buFont typeface="Wingdings 2"/>
              <a:buChar char=""/>
              <a:defRPr/>
            </a:pPr>
            <a:r>
              <a:rPr lang="sr-Latn-RS" dirty="0">
                <a:solidFill>
                  <a:schemeClr val="tx2"/>
                </a:solidFill>
                <a:latin typeface="Cambria" pitchFamily="18" charset="0"/>
              </a:rPr>
              <a:t>Acidification</a:t>
            </a:r>
          </a:p>
          <a:p>
            <a:pPr marL="274320" indent="-274320" eaLnBrk="1" fontAlgn="auto" hangingPunct="1">
              <a:spcAft>
                <a:spcPts val="0"/>
              </a:spcAft>
              <a:buFont typeface="Wingdings 2"/>
              <a:buChar char=""/>
              <a:defRPr/>
            </a:pPr>
            <a:r>
              <a:rPr lang="sr-Latn-RS" dirty="0">
                <a:solidFill>
                  <a:schemeClr val="tx2"/>
                </a:solidFill>
                <a:latin typeface="Cambria" pitchFamily="18" charset="0"/>
              </a:rPr>
              <a:t>Struvite, Apatite</a:t>
            </a:r>
          </a:p>
          <a:p>
            <a:pPr marL="274320" indent="-274320" eaLnBrk="1" fontAlgn="auto" hangingPunct="1">
              <a:spcAft>
                <a:spcPts val="0"/>
              </a:spcAft>
              <a:buFont typeface="Wingdings 2"/>
              <a:buChar char=""/>
              <a:defRPr/>
            </a:pPr>
            <a:r>
              <a:rPr lang="sr-Latn-RS" dirty="0">
                <a:solidFill>
                  <a:schemeClr val="tx2"/>
                </a:solidFill>
                <a:latin typeface="Cambria" pitchFamily="18" charset="0"/>
              </a:rPr>
              <a:t>Ammonium chloride 1 gr 2-3x</a:t>
            </a:r>
          </a:p>
          <a:p>
            <a:pPr marL="274320" indent="-274320" eaLnBrk="1" fontAlgn="auto" hangingPunct="1">
              <a:spcAft>
                <a:spcPts val="0"/>
              </a:spcAft>
              <a:buFont typeface="Wingdings 2"/>
              <a:buChar char=""/>
              <a:defRPr/>
            </a:pPr>
            <a:r>
              <a:rPr lang="sr-Latn-RS" dirty="0">
                <a:solidFill>
                  <a:schemeClr val="tx2"/>
                </a:solidFill>
                <a:latin typeface="Cambria" pitchFamily="18" charset="0"/>
              </a:rPr>
              <a:t>Methionine 500 mg 1-2 x 3</a:t>
            </a:r>
          </a:p>
          <a:p>
            <a:pPr marL="274320" indent="-274320" eaLnBrk="1" fontAlgn="auto" hangingPunct="1">
              <a:spcAft>
                <a:spcPts val="0"/>
              </a:spcAft>
              <a:buFont typeface="Wingdings 2"/>
              <a:buChar char=""/>
              <a:defRPr/>
            </a:pPr>
            <a:r>
              <a:rPr lang="sr-Latn-RS" dirty="0">
                <a:solidFill>
                  <a:schemeClr val="tx2"/>
                </a:solidFill>
                <a:latin typeface="Cambria" pitchFamily="18" charset="0"/>
              </a:rPr>
              <a:t>Crystallization inhibitors</a:t>
            </a:r>
          </a:p>
          <a:p>
            <a:pPr marL="274320" indent="-274320" eaLnBrk="1" fontAlgn="auto" hangingPunct="1">
              <a:spcAft>
                <a:spcPts val="0"/>
              </a:spcAft>
              <a:buFont typeface="Wingdings 2"/>
              <a:buChar char=""/>
              <a:defRPr/>
            </a:pPr>
            <a:r>
              <a:rPr lang="sr-Latn-RS" dirty="0">
                <a:solidFill>
                  <a:schemeClr val="tx2"/>
                </a:solidFill>
                <a:latin typeface="Cambria" pitchFamily="18" charset="0"/>
              </a:rPr>
              <a:t>A mixed, balanced diet</a:t>
            </a:r>
            <a:endParaRPr lang="sr-Latn-CS" dirty="0">
              <a:solidFill>
                <a:schemeClr val="tx2"/>
              </a:solidFill>
              <a:latin typeface="Cambria" pitchFamily="18" charset="0"/>
            </a:endParaRPr>
          </a:p>
        </p:txBody>
      </p:sp>
      <p:pic>
        <p:nvPicPr>
          <p:cNvPr id="49157" name="Picture 4">
            <a:extLst>
              <a:ext uri="{FF2B5EF4-FFF2-40B4-BE49-F238E27FC236}">
                <a16:creationId xmlns:a16="http://schemas.microsoft.com/office/drawing/2014/main" id="{53A8A391-86E8-8178-F34F-95BA088E8A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2438400"/>
            <a:ext cx="3429000" cy="210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a:extLst>
              <a:ext uri="{FF2B5EF4-FFF2-40B4-BE49-F238E27FC236}">
                <a16:creationId xmlns:a16="http://schemas.microsoft.com/office/drawing/2014/main" id="{20A8BB37-EF3C-56E7-C6F8-32A1F690A30A}"/>
              </a:ext>
            </a:extLst>
          </p:cNvPr>
          <p:cNvSpPr>
            <a:spLocks noGrp="1"/>
          </p:cNvSpPr>
          <p:nvPr>
            <p:ph type="title"/>
          </p:nvPr>
        </p:nvSpPr>
        <p:spPr/>
        <p:txBody>
          <a:bodyPr/>
          <a:lstStyle/>
          <a:p>
            <a:pPr eaLnBrk="1" hangingPunct="1"/>
            <a:r>
              <a:rPr lang="sr-Latn-RS" altLang="sr-Latn-RS" dirty="0">
                <a:solidFill>
                  <a:srgbClr val="164C6C"/>
                </a:solidFill>
              </a:rPr>
              <a:t>Urine alkalization, Hypocitraturia</a:t>
            </a:r>
            <a:endParaRPr lang="sr-Latn-CS" altLang="sr-Latn-RS" dirty="0">
              <a:solidFill>
                <a:srgbClr val="164C6C"/>
              </a:solidFill>
            </a:endParaRPr>
          </a:p>
        </p:txBody>
      </p:sp>
      <p:sp>
        <p:nvSpPr>
          <p:cNvPr id="10" name="Slide Number Placeholder 9">
            <a:extLst>
              <a:ext uri="{FF2B5EF4-FFF2-40B4-BE49-F238E27FC236}">
                <a16:creationId xmlns:a16="http://schemas.microsoft.com/office/drawing/2014/main" id="{8C981EA4-A812-64E4-DF9F-F32F02CCC59D}"/>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186A2D5-3515-486A-9A03-FC5458F0577E}" type="slidenum">
              <a:rPr lang="en-US" altLang="sr-Latn-RS">
                <a:solidFill>
                  <a:srgbClr val="164C6C"/>
                </a:solidFill>
                <a:latin typeface="Georgia" panose="02040502050405020303" pitchFamily="18" charset="0"/>
              </a:rPr>
              <a:pPr eaLnBrk="1" hangingPunct="1"/>
              <a:t>36</a:t>
            </a:fld>
            <a:endParaRPr lang="en-US" altLang="sr-Latn-RS">
              <a:solidFill>
                <a:srgbClr val="164C6C"/>
              </a:solidFill>
              <a:latin typeface="Georgia" panose="02040502050405020303" pitchFamily="18" charset="0"/>
            </a:endParaRPr>
          </a:p>
        </p:txBody>
      </p:sp>
      <p:sp>
        <p:nvSpPr>
          <p:cNvPr id="50180" name="Content Placeholder 2">
            <a:extLst>
              <a:ext uri="{FF2B5EF4-FFF2-40B4-BE49-F238E27FC236}">
                <a16:creationId xmlns:a16="http://schemas.microsoft.com/office/drawing/2014/main" id="{7C6D8AE9-C815-204D-B2CA-6E356B35A01A}"/>
              </a:ext>
            </a:extLst>
          </p:cNvPr>
          <p:cNvSpPr>
            <a:spLocks noGrp="1"/>
          </p:cNvSpPr>
          <p:nvPr>
            <p:ph sz="quarter" idx="1"/>
          </p:nvPr>
        </p:nvSpPr>
        <p:spPr>
          <a:xfrm>
            <a:off x="301625" y="1527175"/>
            <a:ext cx="8504238" cy="4572000"/>
          </a:xfrm>
        </p:spPr>
        <p:txBody>
          <a:bodyPr/>
          <a:lstStyle/>
          <a:p>
            <a:pPr eaLnBrk="1" hangingPunct="1"/>
            <a:r>
              <a:rPr lang="sr-Latn-CS" altLang="sr-Latn-RS" sz="2400" dirty="0">
                <a:latin typeface="Cambria" panose="02040503050406030204" pitchFamily="18" charset="0"/>
              </a:rPr>
              <a:t>Alkaline citrate</a:t>
            </a:r>
          </a:p>
          <a:p>
            <a:pPr eaLnBrk="1" hangingPunct="1"/>
            <a:r>
              <a:rPr lang="sr-Latn-CS" altLang="sr-Latn-RS" sz="2400" dirty="0">
                <a:latin typeface="Cambria" panose="02040503050406030204" pitchFamily="18" charset="0"/>
              </a:rPr>
              <a:t>K citrate Polycitra-K®, Bicitra®, Na citrate, NaK citrate, KNa hydrogen citrate Uralyt U®, KMg citrate, K bicarbonate, Na bicarbonate</a:t>
            </a:r>
          </a:p>
          <a:p>
            <a:pPr eaLnBrk="1" hangingPunct="1"/>
            <a:r>
              <a:rPr lang="sr-Latn-CS" altLang="sr-Latn-RS" sz="2400" dirty="0">
                <a:latin typeface="Cambria" panose="02040503050406030204" pitchFamily="18" charset="0"/>
              </a:rPr>
              <a:t>Increases urinary pH and citrate excretion</a:t>
            </a:r>
          </a:p>
          <a:p>
            <a:pPr eaLnBrk="1" hangingPunct="1"/>
            <a:r>
              <a:rPr lang="sr-Latn-CS" altLang="sr-Latn-RS" sz="2400" dirty="0">
                <a:latin typeface="Cambria" panose="02040503050406030204" pitchFamily="18" charset="0"/>
              </a:rPr>
              <a:t>Scholl's, Albright's solution:</a:t>
            </a:r>
          </a:p>
          <a:p>
            <a:pPr eaLnBrk="1" hangingPunct="1"/>
            <a:r>
              <a:rPr lang="sr-Latn-CS" altLang="sr-Latn-RS" sz="2400" dirty="0">
                <a:latin typeface="Cambria" panose="02040503050406030204" pitchFamily="18" charset="0"/>
              </a:rPr>
              <a:t>Master preparations</a:t>
            </a:r>
          </a:p>
        </p:txBody>
      </p:sp>
      <p:pic>
        <p:nvPicPr>
          <p:cNvPr id="50181" name="Picture 4">
            <a:extLst>
              <a:ext uri="{FF2B5EF4-FFF2-40B4-BE49-F238E27FC236}">
                <a16:creationId xmlns:a16="http://schemas.microsoft.com/office/drawing/2014/main" id="{CD794A22-88E1-ED0F-5801-486F6526BE6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66088" y="2514600"/>
            <a:ext cx="925512" cy="19050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50182" name="Picture 5">
            <a:extLst>
              <a:ext uri="{FF2B5EF4-FFF2-40B4-BE49-F238E27FC236}">
                <a16:creationId xmlns:a16="http://schemas.microsoft.com/office/drawing/2014/main" id="{35BA8B32-9F9C-7626-0308-BB09E663CE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3600" y="4876800"/>
            <a:ext cx="2771775" cy="14589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50183" name="Picture 6" descr="uralyt-u-granulat-280-gramm_3857655-3857655">
            <a:extLst>
              <a:ext uri="{FF2B5EF4-FFF2-40B4-BE49-F238E27FC236}">
                <a16:creationId xmlns:a16="http://schemas.microsoft.com/office/drawing/2014/main" id="{8224DF48-9D31-6685-3D07-5763B2E8053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4117" r="15294"/>
          <a:stretch>
            <a:fillRect/>
          </a:stretch>
        </p:blipFill>
        <p:spPr bwMode="auto">
          <a:xfrm>
            <a:off x="6858000" y="2743200"/>
            <a:ext cx="1143000" cy="161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4" name="Text Box 7">
            <a:extLst>
              <a:ext uri="{FF2B5EF4-FFF2-40B4-BE49-F238E27FC236}">
                <a16:creationId xmlns:a16="http://schemas.microsoft.com/office/drawing/2014/main" id="{116C00A0-2BEE-EA85-7703-3FC30B04F621}"/>
              </a:ext>
            </a:extLst>
          </p:cNvPr>
          <p:cNvSpPr txBox="1">
            <a:spLocks noChangeArrowheads="1"/>
          </p:cNvSpPr>
          <p:nvPr/>
        </p:nvSpPr>
        <p:spPr bwMode="auto">
          <a:xfrm>
            <a:off x="838200" y="4572000"/>
            <a:ext cx="2219325"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sr-Latn-RS" sz="1600" b="1" dirty="0">
                <a:latin typeface="Cambria" panose="02040503050406030204" pitchFamily="18" charset="0"/>
              </a:rPr>
              <a:t>Citric acids 140</a:t>
            </a:r>
          </a:p>
          <a:p>
            <a:pPr eaLnBrk="1" hangingPunct="1"/>
            <a:r>
              <a:rPr lang="en-US" altLang="sr-Latn-RS" sz="1600" b="1" dirty="0">
                <a:latin typeface="Cambria" panose="02040503050406030204" pitchFamily="18" charset="0"/>
              </a:rPr>
              <a:t>On citric acid 96</a:t>
            </a:r>
          </a:p>
          <a:p>
            <a:pPr eaLnBrk="1" hangingPunct="1"/>
            <a:r>
              <a:rPr lang="en-US" altLang="sr-Latn-RS" sz="1600" b="1" dirty="0">
                <a:latin typeface="Cambria" panose="02040503050406030204" pitchFamily="18" charset="0"/>
              </a:rPr>
              <a:t>Aquae distillate 1000</a:t>
            </a:r>
          </a:p>
          <a:p>
            <a:pPr eaLnBrk="1" hangingPunct="1"/>
            <a:r>
              <a:rPr lang="en-US" altLang="sr-Latn-RS" sz="1600" b="1" dirty="0">
                <a:latin typeface="Cambria" panose="02040503050406030204" pitchFamily="18" charset="0"/>
              </a:rPr>
              <a:t>S. 50-100/day</a:t>
            </a:r>
          </a:p>
        </p:txBody>
      </p:sp>
      <p:sp>
        <p:nvSpPr>
          <p:cNvPr id="50185" name="Rectangle 8">
            <a:extLst>
              <a:ext uri="{FF2B5EF4-FFF2-40B4-BE49-F238E27FC236}">
                <a16:creationId xmlns:a16="http://schemas.microsoft.com/office/drawing/2014/main" id="{9F43F9DB-0C23-3D68-6E7B-AE43CF8EBCC8}"/>
              </a:ext>
            </a:extLst>
          </p:cNvPr>
          <p:cNvSpPr>
            <a:spLocks noChangeArrowheads="1"/>
          </p:cNvSpPr>
          <p:nvPr/>
        </p:nvSpPr>
        <p:spPr bwMode="auto">
          <a:xfrm>
            <a:off x="3276600" y="4491038"/>
            <a:ext cx="24003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sr-Latn-CS" altLang="sr-Latn-RS" sz="1600" b="1" dirty="0">
                <a:latin typeface="Cambria" panose="02040503050406030204" pitchFamily="18" charset="0"/>
              </a:rPr>
              <a:t>On citrate 75 g</a:t>
            </a:r>
          </a:p>
          <a:p>
            <a:pPr eaLnBrk="1" hangingPunct="1"/>
            <a:r>
              <a:rPr lang="sr-Latn-CS" altLang="sr-Latn-RS" sz="1600" b="1" dirty="0">
                <a:latin typeface="Cambria" panose="02040503050406030204" pitchFamily="18" charset="0"/>
              </a:rPr>
              <a:t>K citrate 25 g,</a:t>
            </a:r>
          </a:p>
          <a:p>
            <a:pPr eaLnBrk="1" hangingPunct="1"/>
            <a:r>
              <a:rPr lang="sr-Latn-CS" altLang="sr-Latn-RS" sz="1600" b="1" dirty="0">
                <a:latin typeface="Cambria" panose="02040503050406030204" pitchFamily="18" charset="0"/>
              </a:rPr>
              <a:t>Acidum citricum 140 g,</a:t>
            </a:r>
          </a:p>
          <a:p>
            <a:pPr eaLnBrk="1" hangingPunct="1"/>
            <a:r>
              <a:rPr lang="sr-Latn-CS" altLang="sr-Latn-RS" sz="1600" b="1" dirty="0">
                <a:latin typeface="Cambria" panose="02040503050406030204" pitchFamily="18" charset="0"/>
              </a:rPr>
              <a:t>Aquae 1000 ml;</a:t>
            </a:r>
          </a:p>
          <a:p>
            <a:pPr eaLnBrk="1" hangingPunct="1"/>
            <a:r>
              <a:rPr lang="sr-Latn-CS" altLang="sr-Latn-RS" sz="1600" b="1" dirty="0">
                <a:latin typeface="Cambria" panose="02040503050406030204" pitchFamily="18" charset="0"/>
              </a:rPr>
              <a:t>S. 3-4 x 15 ml.</a:t>
            </a:r>
            <a:endParaRPr lang="en-US" altLang="sr-Latn-RS" sz="1600" b="1" dirty="0">
              <a:latin typeface="Cambria" panose="02040503050406030204" pitchFamily="18" charset="0"/>
            </a:endParaRPr>
          </a:p>
        </p:txBody>
      </p:sp>
      <p:sp>
        <p:nvSpPr>
          <p:cNvPr id="50186" name="Text Box 9">
            <a:extLst>
              <a:ext uri="{FF2B5EF4-FFF2-40B4-BE49-F238E27FC236}">
                <a16:creationId xmlns:a16="http://schemas.microsoft.com/office/drawing/2014/main" id="{5CD847A5-C38D-997C-3757-25476CF855A0}"/>
              </a:ext>
            </a:extLst>
          </p:cNvPr>
          <p:cNvSpPr txBox="1">
            <a:spLocks noChangeArrowheads="1"/>
          </p:cNvSpPr>
          <p:nvPr/>
        </p:nvSpPr>
        <p:spPr bwMode="auto">
          <a:xfrm>
            <a:off x="6046788" y="4433888"/>
            <a:ext cx="128811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sr-Latn-RS" altLang="sr-Latn-RS" b="1" dirty="0">
                <a:latin typeface="Cambria" panose="02040503050406030204" pitchFamily="18" charset="0"/>
              </a:rPr>
              <a:t>Test strips</a:t>
            </a:r>
            <a:endParaRPr lang="en-US" altLang="sr-Latn-RS" b="1" dirty="0">
              <a:latin typeface="Cambria" panose="02040503050406030204" pitchFamily="18"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a:extLst>
              <a:ext uri="{FF2B5EF4-FFF2-40B4-BE49-F238E27FC236}">
                <a16:creationId xmlns:a16="http://schemas.microsoft.com/office/drawing/2014/main" id="{B93F306B-53DB-79F8-DE54-51C6968D843F}"/>
              </a:ext>
            </a:extLst>
          </p:cNvPr>
          <p:cNvSpPr>
            <a:spLocks noGrp="1"/>
          </p:cNvSpPr>
          <p:nvPr>
            <p:ph type="title"/>
          </p:nvPr>
        </p:nvSpPr>
        <p:spPr/>
        <p:txBody>
          <a:bodyPr/>
          <a:lstStyle/>
          <a:p>
            <a:pPr eaLnBrk="1" hangingPunct="1"/>
            <a:r>
              <a:rPr lang="sr-Latn-RS" altLang="sr-Latn-RS" dirty="0">
                <a:solidFill>
                  <a:srgbClr val="164C6C"/>
                </a:solidFill>
              </a:rPr>
              <a:t>Crystallization inhibitors</a:t>
            </a:r>
            <a:endParaRPr lang="sr-Latn-CS" altLang="sr-Latn-RS" dirty="0">
              <a:solidFill>
                <a:srgbClr val="164C6C"/>
              </a:solidFill>
            </a:endParaRPr>
          </a:p>
        </p:txBody>
      </p:sp>
      <p:sp>
        <p:nvSpPr>
          <p:cNvPr id="7" name="Slide Number Placeholder 6">
            <a:extLst>
              <a:ext uri="{FF2B5EF4-FFF2-40B4-BE49-F238E27FC236}">
                <a16:creationId xmlns:a16="http://schemas.microsoft.com/office/drawing/2014/main" id="{8A4C79AE-6293-D08D-B421-2AD64CF7B26D}"/>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0FFDFE0-B3B2-412C-91CD-8165328C6D7A}" type="slidenum">
              <a:rPr lang="en-US" altLang="sr-Latn-RS">
                <a:solidFill>
                  <a:srgbClr val="164C6C"/>
                </a:solidFill>
                <a:latin typeface="Georgia" panose="02040502050405020303" pitchFamily="18" charset="0"/>
              </a:rPr>
              <a:pPr eaLnBrk="1" hangingPunct="1"/>
              <a:t>37</a:t>
            </a:fld>
            <a:endParaRPr lang="en-US" altLang="sr-Latn-RS">
              <a:solidFill>
                <a:srgbClr val="164C6C"/>
              </a:solidFill>
              <a:latin typeface="Georgia" panose="02040502050405020303" pitchFamily="18" charset="0"/>
            </a:endParaRPr>
          </a:p>
        </p:txBody>
      </p:sp>
      <p:sp>
        <p:nvSpPr>
          <p:cNvPr id="51204" name="Content Placeholder 2">
            <a:extLst>
              <a:ext uri="{FF2B5EF4-FFF2-40B4-BE49-F238E27FC236}">
                <a16:creationId xmlns:a16="http://schemas.microsoft.com/office/drawing/2014/main" id="{085D9423-7739-A817-543D-3D51B55D8FA8}"/>
              </a:ext>
            </a:extLst>
          </p:cNvPr>
          <p:cNvSpPr>
            <a:spLocks noGrp="1"/>
          </p:cNvSpPr>
          <p:nvPr>
            <p:ph sz="quarter" idx="1"/>
          </p:nvPr>
        </p:nvSpPr>
        <p:spPr>
          <a:xfrm>
            <a:off x="73025" y="1447800"/>
            <a:ext cx="9299575" cy="4572000"/>
          </a:xfrm>
        </p:spPr>
        <p:txBody>
          <a:bodyPr/>
          <a:lstStyle/>
          <a:p>
            <a:pPr eaLnBrk="1" hangingPunct="1">
              <a:lnSpc>
                <a:spcPct val="80000"/>
              </a:lnSpc>
            </a:pPr>
            <a:r>
              <a:rPr lang="sr-Latn-RS" altLang="sr-Latn-RS" sz="2000" b="1" dirty="0">
                <a:solidFill>
                  <a:schemeClr val="tx2"/>
                </a:solidFill>
                <a:latin typeface="Cambria" panose="02040503050406030204" pitchFamily="18" charset="0"/>
              </a:rPr>
              <a:t>Citrates - Hypocitraturia</a:t>
            </a:r>
          </a:p>
          <a:p>
            <a:pPr eaLnBrk="1" hangingPunct="1">
              <a:lnSpc>
                <a:spcPct val="80000"/>
              </a:lnSpc>
            </a:pPr>
            <a:r>
              <a:rPr lang="sr-Latn-RS" altLang="sr-Latn-RS" sz="2000" b="1" dirty="0">
                <a:solidFill>
                  <a:schemeClr val="tx2"/>
                </a:solidFill>
                <a:latin typeface="Cambria" panose="02040503050406030204" pitchFamily="18" charset="0"/>
              </a:rPr>
              <a:t>Responsible for approximately 50% of calcium stones</a:t>
            </a:r>
          </a:p>
          <a:p>
            <a:pPr eaLnBrk="1" hangingPunct="1">
              <a:lnSpc>
                <a:spcPct val="80000"/>
              </a:lnSpc>
            </a:pPr>
            <a:r>
              <a:rPr lang="sr-Latn-RS" altLang="sr-Latn-RS" sz="2000" b="1" dirty="0">
                <a:solidFill>
                  <a:schemeClr val="tx2"/>
                </a:solidFill>
                <a:latin typeface="Cambria" panose="02040503050406030204" pitchFamily="18" charset="0"/>
              </a:rPr>
              <a:t>It inhibits the nucleation of CaOx and CaP crystals</a:t>
            </a:r>
          </a:p>
          <a:p>
            <a:pPr eaLnBrk="1" hangingPunct="1">
              <a:lnSpc>
                <a:spcPct val="80000"/>
              </a:lnSpc>
            </a:pPr>
            <a:r>
              <a:rPr lang="sr-Latn-RS" altLang="sr-Latn-RS" sz="2000" b="1" dirty="0">
                <a:solidFill>
                  <a:schemeClr val="tx2"/>
                </a:solidFill>
                <a:latin typeface="Cambria" panose="02040503050406030204" pitchFamily="18" charset="0"/>
              </a:rPr>
              <a:t>Acidosis</a:t>
            </a:r>
          </a:p>
          <a:p>
            <a:pPr eaLnBrk="1" hangingPunct="1">
              <a:lnSpc>
                <a:spcPct val="80000"/>
              </a:lnSpc>
            </a:pPr>
            <a:r>
              <a:rPr lang="sr-Latn-RS" altLang="sr-Latn-RS" sz="2000" b="1" dirty="0">
                <a:solidFill>
                  <a:schemeClr val="tx2"/>
                </a:solidFill>
                <a:latin typeface="Cambria" panose="02040503050406030204" pitchFamily="18" charset="0"/>
              </a:rPr>
              <a:t>Decreased secretion</a:t>
            </a:r>
          </a:p>
          <a:p>
            <a:pPr eaLnBrk="1" hangingPunct="1">
              <a:lnSpc>
                <a:spcPct val="80000"/>
              </a:lnSpc>
            </a:pPr>
            <a:r>
              <a:rPr lang="sr-Latn-RS" altLang="sr-Latn-RS" sz="2000" b="1" dirty="0">
                <a:solidFill>
                  <a:schemeClr val="tx2"/>
                </a:solidFill>
                <a:latin typeface="Cambria" panose="02040503050406030204" pitchFamily="18" charset="0"/>
              </a:rPr>
              <a:t>Increased reabsorption</a:t>
            </a:r>
          </a:p>
          <a:p>
            <a:pPr eaLnBrk="1" hangingPunct="1">
              <a:lnSpc>
                <a:spcPct val="80000"/>
              </a:lnSpc>
            </a:pPr>
            <a:endParaRPr lang="sr-Latn-RS" altLang="sr-Latn-RS" sz="2000" b="1" dirty="0">
              <a:solidFill>
                <a:schemeClr val="tx2"/>
              </a:solidFill>
              <a:latin typeface="Cambria" panose="02040503050406030204" pitchFamily="18" charset="0"/>
            </a:endParaRPr>
          </a:p>
          <a:p>
            <a:pPr eaLnBrk="1" hangingPunct="1">
              <a:lnSpc>
                <a:spcPct val="80000"/>
              </a:lnSpc>
            </a:pPr>
            <a:r>
              <a:rPr lang="sr-Latn-RS" altLang="sr-Latn-RS" sz="2000" b="1" dirty="0">
                <a:solidFill>
                  <a:schemeClr val="tx2"/>
                </a:solidFill>
                <a:latin typeface="Cambria" panose="02040503050406030204" pitchFamily="18" charset="0"/>
              </a:rPr>
              <a:t>Magnesium</a:t>
            </a:r>
          </a:p>
          <a:p>
            <a:pPr eaLnBrk="1" hangingPunct="1">
              <a:lnSpc>
                <a:spcPct val="80000"/>
              </a:lnSpc>
            </a:pPr>
            <a:r>
              <a:rPr lang="sr-Latn-RS" altLang="sr-Latn-RS" sz="2000" b="1" dirty="0">
                <a:solidFill>
                  <a:schemeClr val="tx2"/>
                </a:solidFill>
                <a:latin typeface="Cambria" panose="02040503050406030204" pitchFamily="18" charset="0"/>
              </a:rPr>
              <a:t>weak crystallization inhibitor</a:t>
            </a:r>
          </a:p>
          <a:p>
            <a:pPr eaLnBrk="1" hangingPunct="1">
              <a:lnSpc>
                <a:spcPct val="80000"/>
              </a:lnSpc>
            </a:pPr>
            <a:r>
              <a:rPr lang="sr-Latn-RS" altLang="sr-Latn-RS" sz="2000" b="1" dirty="0">
                <a:solidFill>
                  <a:schemeClr val="tx2"/>
                </a:solidFill>
                <a:latin typeface="Cambria" panose="02040503050406030204" pitchFamily="18" charset="0"/>
              </a:rPr>
              <a:t>with oxalates it creates a more soluble compound</a:t>
            </a:r>
          </a:p>
          <a:p>
            <a:pPr eaLnBrk="1" hangingPunct="1">
              <a:lnSpc>
                <a:spcPct val="80000"/>
              </a:lnSpc>
            </a:pPr>
            <a:r>
              <a:rPr lang="sr-Latn-RS" altLang="sr-Latn-RS" sz="2000" b="1" dirty="0">
                <a:solidFill>
                  <a:schemeClr val="tx2"/>
                </a:solidFill>
                <a:latin typeface="Cambria" panose="02040503050406030204" pitchFamily="18" charset="0"/>
              </a:rPr>
              <a:t>Chronic diarrhea and malabsorption syndrome, reduced food intake</a:t>
            </a:r>
          </a:p>
          <a:p>
            <a:pPr eaLnBrk="1" hangingPunct="1">
              <a:lnSpc>
                <a:spcPct val="80000"/>
              </a:lnSpc>
            </a:pPr>
            <a:r>
              <a:rPr lang="sr-Latn-RS" altLang="sr-Latn-RS" sz="2000" b="1" dirty="0">
                <a:solidFill>
                  <a:schemeClr val="tx2"/>
                </a:solidFill>
                <a:latin typeface="Cambria" panose="02040503050406030204" pitchFamily="18" charset="0"/>
              </a:rPr>
              <a:t>Mg oxide Nutri Mag®, Mg hydroxide, KMg citrate, Mg aspartate</a:t>
            </a:r>
            <a:endParaRPr lang="sr-Cyrl-CS" altLang="sr-Latn-RS" sz="2000" dirty="0">
              <a:latin typeface="Cambria" panose="02040503050406030204" pitchFamily="18" charset="0"/>
            </a:endParaRPr>
          </a:p>
        </p:txBody>
      </p:sp>
      <p:pic>
        <p:nvPicPr>
          <p:cNvPr id="51205" name="Picture 4" descr="Vidapharm, Nebojšina 53, Beograd, Vračar, Veleprodaja lekova, ">
            <a:hlinkClick r:id="rId2"/>
            <a:extLst>
              <a:ext uri="{FF2B5EF4-FFF2-40B4-BE49-F238E27FC236}">
                <a16:creationId xmlns:a16="http://schemas.microsoft.com/office/drawing/2014/main" id="{8257CF58-EBB3-BCD3-7771-EB84E90CC7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2800" y="3100388"/>
            <a:ext cx="1547813" cy="154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a:extLst>
              <a:ext uri="{FF2B5EF4-FFF2-40B4-BE49-F238E27FC236}">
                <a16:creationId xmlns:a16="http://schemas.microsoft.com/office/drawing/2014/main" id="{3516D6E4-CF71-44D1-5936-7ECDC2BB368C}"/>
              </a:ext>
            </a:extLst>
          </p:cNvPr>
          <p:cNvSpPr>
            <a:spLocks noGrp="1"/>
          </p:cNvSpPr>
          <p:nvPr>
            <p:ph type="title"/>
          </p:nvPr>
        </p:nvSpPr>
        <p:spPr/>
        <p:txBody>
          <a:bodyPr anchor="ctr">
            <a:normAutofit fontScale="90000"/>
          </a:bodyPr>
          <a:lstStyle/>
          <a:p>
            <a:pPr eaLnBrk="1" fontAlgn="auto" hangingPunct="1">
              <a:spcAft>
                <a:spcPts val="0"/>
              </a:spcAft>
              <a:defRPr/>
            </a:pPr>
            <a:r>
              <a:rPr lang="en-US" dirty="0"/>
              <a:t>Prevention and </a:t>
            </a:r>
            <a:r>
              <a:rPr lang="en-US" dirty="0" err="1"/>
              <a:t>Metaphylaxis</a:t>
            </a:r>
            <a:r>
              <a:rPr lang="en-US" dirty="0"/>
              <a:t> Specific measures</a:t>
            </a:r>
            <a:endParaRPr lang="sr-Latn-CS" dirty="0"/>
          </a:p>
        </p:txBody>
      </p:sp>
      <p:sp>
        <p:nvSpPr>
          <p:cNvPr id="5" name="Slide Number Placeholder 4">
            <a:extLst>
              <a:ext uri="{FF2B5EF4-FFF2-40B4-BE49-F238E27FC236}">
                <a16:creationId xmlns:a16="http://schemas.microsoft.com/office/drawing/2014/main" id="{2128A08E-9158-F2AF-BF08-F38D321086B0}"/>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7ADAE08-55FB-473E-83FB-3EC4FE132AC7}" type="slidenum">
              <a:rPr lang="en-US" altLang="sr-Latn-RS">
                <a:solidFill>
                  <a:srgbClr val="164C6C"/>
                </a:solidFill>
                <a:latin typeface="Georgia" panose="02040502050405020303" pitchFamily="18" charset="0"/>
              </a:rPr>
              <a:pPr eaLnBrk="1" hangingPunct="1"/>
              <a:t>38</a:t>
            </a:fld>
            <a:endParaRPr lang="en-US" altLang="sr-Latn-RS">
              <a:solidFill>
                <a:srgbClr val="164C6C"/>
              </a:solidFill>
              <a:latin typeface="Georgia" panose="02040502050405020303" pitchFamily="18" charset="0"/>
            </a:endParaRPr>
          </a:p>
        </p:txBody>
      </p:sp>
      <p:sp>
        <p:nvSpPr>
          <p:cNvPr id="3" name="Content Placeholder 2">
            <a:extLst>
              <a:ext uri="{FF2B5EF4-FFF2-40B4-BE49-F238E27FC236}">
                <a16:creationId xmlns:a16="http://schemas.microsoft.com/office/drawing/2014/main" id="{31F6D8C1-3FE6-9595-1C8E-8E100FE9A96F}"/>
              </a:ext>
            </a:extLst>
          </p:cNvPr>
          <p:cNvSpPr>
            <a:spLocks noGrp="1"/>
          </p:cNvSpPr>
          <p:nvPr>
            <p:ph sz="quarter" idx="1"/>
          </p:nvPr>
        </p:nvSpPr>
        <p:spPr>
          <a:xfrm>
            <a:off x="301625" y="1527175"/>
            <a:ext cx="8504238" cy="4797425"/>
          </a:xfrm>
        </p:spPr>
        <p:txBody>
          <a:bodyPr>
            <a:normAutofit fontScale="85000" lnSpcReduction="20000"/>
          </a:bodyPr>
          <a:lstStyle/>
          <a:p>
            <a:pPr marL="274320" indent="-274320" eaLnBrk="1" fontAlgn="auto" hangingPunct="1">
              <a:spcAft>
                <a:spcPts val="0"/>
              </a:spcAft>
              <a:buFont typeface="Wingdings 2"/>
              <a:buChar char=""/>
              <a:defRPr/>
            </a:pPr>
            <a:r>
              <a:rPr lang="sr-Latn-RS" sz="2400" dirty="0">
                <a:latin typeface="Cambria" pitchFamily="18" charset="0"/>
              </a:rPr>
              <a:t>Hypercalciuria</a:t>
            </a:r>
          </a:p>
          <a:p>
            <a:pPr marL="274320" indent="-274320" eaLnBrk="1" fontAlgn="auto" hangingPunct="1">
              <a:spcAft>
                <a:spcPts val="0"/>
              </a:spcAft>
              <a:buFont typeface="Wingdings 2"/>
              <a:buChar char=""/>
              <a:defRPr/>
            </a:pPr>
            <a:r>
              <a:rPr lang="sr-Latn-RS" sz="2400" dirty="0">
                <a:latin typeface="Cambria" pitchFamily="18" charset="0"/>
              </a:rPr>
              <a:t>Vitamin C up to 4 g/day</a:t>
            </a:r>
          </a:p>
          <a:p>
            <a:pPr marL="274320" indent="-274320" eaLnBrk="1" fontAlgn="auto" hangingPunct="1">
              <a:spcAft>
                <a:spcPts val="0"/>
              </a:spcAft>
              <a:buFont typeface="Wingdings 2"/>
              <a:buChar char=""/>
              <a:defRPr/>
            </a:pPr>
            <a:r>
              <a:rPr lang="sr-Latn-RS" sz="2400" dirty="0">
                <a:latin typeface="Cambria" pitchFamily="18" charset="0"/>
              </a:rPr>
              <a:t>Thiazide diuretics</a:t>
            </a:r>
          </a:p>
          <a:p>
            <a:pPr marL="274320" indent="-274320" eaLnBrk="1" fontAlgn="auto" hangingPunct="1">
              <a:spcAft>
                <a:spcPts val="0"/>
              </a:spcAft>
              <a:buFont typeface="Wingdings 2"/>
              <a:buChar char=""/>
              <a:defRPr/>
            </a:pPr>
            <a:r>
              <a:rPr lang="sr-Latn-RS" sz="2400" dirty="0">
                <a:latin typeface="Cambria" pitchFamily="18" charset="0"/>
              </a:rPr>
              <a:t>Reduced tolerance contributes to high discontinuation rates</a:t>
            </a:r>
          </a:p>
          <a:p>
            <a:pPr marL="274320" indent="-274320" eaLnBrk="1" fontAlgn="auto" hangingPunct="1">
              <a:spcAft>
                <a:spcPts val="0"/>
              </a:spcAft>
              <a:buFont typeface="Wingdings 2"/>
              <a:buChar char=""/>
              <a:defRPr/>
            </a:pPr>
            <a:r>
              <a:rPr lang="sr-Latn-RS" sz="2400" dirty="0">
                <a:latin typeface="Cambria" pitchFamily="18" charset="0"/>
              </a:rPr>
              <a:t>Hyperoxaluria</a:t>
            </a:r>
          </a:p>
          <a:p>
            <a:pPr marL="274320" indent="-274320" eaLnBrk="1" fontAlgn="auto" hangingPunct="1">
              <a:spcAft>
                <a:spcPts val="0"/>
              </a:spcAft>
              <a:buFont typeface="Wingdings 2"/>
              <a:buChar char=""/>
              <a:defRPr/>
            </a:pPr>
            <a:r>
              <a:rPr lang="sr-Latn-RS" sz="2400" dirty="0">
                <a:latin typeface="Cambria" pitchFamily="18" charset="0"/>
              </a:rPr>
              <a:t>Pyridoxine – B6 (10-450 mg/day-Primary)</a:t>
            </a:r>
          </a:p>
          <a:p>
            <a:pPr marL="274320" indent="-274320" eaLnBrk="1" fontAlgn="auto" hangingPunct="1">
              <a:spcAft>
                <a:spcPts val="0"/>
              </a:spcAft>
              <a:buFont typeface="Wingdings 2"/>
              <a:buChar char=""/>
              <a:defRPr/>
            </a:pPr>
            <a:r>
              <a:rPr lang="sr-Latn-RS" sz="2400" dirty="0">
                <a:latin typeface="Cambria" pitchFamily="18" charset="0"/>
              </a:rPr>
              <a:t>Hyperuricosuria</a:t>
            </a:r>
          </a:p>
          <a:p>
            <a:pPr marL="274320" indent="-274320" eaLnBrk="1" fontAlgn="auto" hangingPunct="1">
              <a:spcAft>
                <a:spcPts val="0"/>
              </a:spcAft>
              <a:buFont typeface="Wingdings 2"/>
              <a:buChar char=""/>
              <a:defRPr/>
            </a:pPr>
            <a:r>
              <a:rPr lang="sr-Latn-RS" sz="2400" dirty="0">
                <a:latin typeface="Cambria" pitchFamily="18" charset="0"/>
              </a:rPr>
              <a:t>Allopurinol 100-300 mg/day</a:t>
            </a:r>
          </a:p>
          <a:p>
            <a:pPr marL="274320" indent="-274320" eaLnBrk="1" fontAlgn="auto" hangingPunct="1">
              <a:spcAft>
                <a:spcPts val="0"/>
              </a:spcAft>
              <a:buFont typeface="Wingdings 2"/>
              <a:buChar char=""/>
              <a:defRPr/>
            </a:pPr>
            <a:r>
              <a:rPr lang="sr-Latn-RS" sz="2400" dirty="0">
                <a:latin typeface="Cambria" pitchFamily="18" charset="0"/>
              </a:rPr>
              <a:t>Cystinuria</a:t>
            </a:r>
          </a:p>
          <a:p>
            <a:pPr marL="274320" indent="-274320" eaLnBrk="1" fontAlgn="auto" hangingPunct="1">
              <a:spcAft>
                <a:spcPts val="0"/>
              </a:spcAft>
              <a:buFont typeface="Wingdings 2"/>
              <a:buChar char=""/>
              <a:defRPr/>
            </a:pPr>
            <a:r>
              <a:rPr lang="sr-Latn-RS" sz="2400" dirty="0">
                <a:latin typeface="Cambria" pitchFamily="18" charset="0"/>
              </a:rPr>
              <a:t>D-penicillamine Metalcaptase®</a:t>
            </a:r>
          </a:p>
          <a:p>
            <a:pPr marL="274320" indent="-274320" eaLnBrk="1" fontAlgn="auto" hangingPunct="1">
              <a:spcAft>
                <a:spcPts val="0"/>
              </a:spcAft>
              <a:buFont typeface="Wingdings 2"/>
              <a:buChar char=""/>
              <a:defRPr/>
            </a:pPr>
            <a:r>
              <a:rPr lang="sr-Latn-RS" sz="2400" dirty="0">
                <a:latin typeface="Cambria" pitchFamily="18" charset="0"/>
              </a:rPr>
              <a:t>Alpha-mercaptopropyonylglycine Thiola®</a:t>
            </a:r>
          </a:p>
          <a:p>
            <a:pPr marL="274320" indent="-274320" eaLnBrk="1" fontAlgn="auto" hangingPunct="1">
              <a:spcAft>
                <a:spcPts val="0"/>
              </a:spcAft>
              <a:buFont typeface="Wingdings 2"/>
              <a:buChar char=""/>
              <a:defRPr/>
            </a:pPr>
            <a:r>
              <a:rPr lang="sr-Latn-RS" sz="2400" dirty="0">
                <a:latin typeface="Cambria" pitchFamily="18" charset="0"/>
              </a:rPr>
              <a:t>Captopril</a:t>
            </a:r>
          </a:p>
          <a:p>
            <a:pPr marL="274320" indent="-274320" eaLnBrk="1" fontAlgn="auto" hangingPunct="1">
              <a:spcAft>
                <a:spcPts val="0"/>
              </a:spcAft>
              <a:buFont typeface="Wingdings 2"/>
              <a:buChar char=""/>
              <a:defRPr/>
            </a:pPr>
            <a:r>
              <a:rPr lang="sr-Latn-RS" sz="2400" dirty="0">
                <a:latin typeface="Cambria" pitchFamily="18" charset="0"/>
              </a:rPr>
              <a:t>Infectious calculosis</a:t>
            </a:r>
          </a:p>
          <a:p>
            <a:pPr marL="274320" indent="-274320" eaLnBrk="1" fontAlgn="auto" hangingPunct="1">
              <a:spcAft>
                <a:spcPts val="0"/>
              </a:spcAft>
              <a:buFont typeface="Wingdings 2"/>
              <a:buChar char=""/>
              <a:defRPr/>
            </a:pPr>
            <a:r>
              <a:rPr lang="sr-Latn-RS" sz="2400" dirty="0">
                <a:latin typeface="Cambria" pitchFamily="18" charset="0"/>
              </a:rPr>
              <a:t>Calculus removal, antimicrobial treatment, urease inhibitors: acetohydroxamic acid</a:t>
            </a:r>
            <a:endParaRPr lang="sr-Latn-CS" sz="2000" dirty="0">
              <a:latin typeface="Cambria" pitchFamily="18" charset="0"/>
            </a:endParaRPr>
          </a:p>
        </p:txBody>
      </p:sp>
      <p:sp>
        <p:nvSpPr>
          <p:cNvPr id="52229" name="Text Box 17">
            <a:extLst>
              <a:ext uri="{FF2B5EF4-FFF2-40B4-BE49-F238E27FC236}">
                <a16:creationId xmlns:a16="http://schemas.microsoft.com/office/drawing/2014/main" id="{A44CFD60-DD77-F0D3-AEC4-A8F3FE4E0F0F}"/>
              </a:ext>
            </a:extLst>
          </p:cNvPr>
          <p:cNvSpPr txBox="1">
            <a:spLocks noChangeArrowheads="1"/>
          </p:cNvSpPr>
          <p:nvPr/>
        </p:nvSpPr>
        <p:spPr bwMode="auto">
          <a:xfrm>
            <a:off x="5486400" y="4462463"/>
            <a:ext cx="257064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sr-Latn-RS" altLang="sr-Latn-RS" dirty="0">
                <a:latin typeface="Cambria" panose="02040503050406030204" pitchFamily="18" charset="0"/>
              </a:rPr>
              <a:t>Soluble cystine disulfide</a:t>
            </a:r>
            <a:endParaRPr lang="en-US" altLang="sr-Latn-RS" dirty="0">
              <a:latin typeface="Cambria" panose="02040503050406030204" pitchFamily="18"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a:extLst>
              <a:ext uri="{FF2B5EF4-FFF2-40B4-BE49-F238E27FC236}">
                <a16:creationId xmlns:a16="http://schemas.microsoft.com/office/drawing/2014/main" id="{6CCE7A19-AF6E-A267-031A-EA7C6DECD7BE}"/>
              </a:ext>
            </a:extLst>
          </p:cNvPr>
          <p:cNvSpPr>
            <a:spLocks noGrp="1"/>
          </p:cNvSpPr>
          <p:nvPr>
            <p:ph type="title"/>
          </p:nvPr>
        </p:nvSpPr>
        <p:spPr/>
        <p:txBody>
          <a:bodyPr/>
          <a:lstStyle/>
          <a:p>
            <a:pPr eaLnBrk="1" hangingPunct="1"/>
            <a:r>
              <a:rPr lang="sr-Latn-RS" altLang="sr-Latn-RS" dirty="0">
                <a:solidFill>
                  <a:srgbClr val="164C6C"/>
                </a:solidFill>
              </a:rPr>
              <a:t>Diet</a:t>
            </a:r>
            <a:r>
              <a:rPr lang="sr-Cyrl-CS" altLang="sr-Latn-RS" dirty="0">
                <a:solidFill>
                  <a:srgbClr val="164C6C"/>
                </a:solidFill>
              </a:rPr>
              <a:t> </a:t>
            </a:r>
            <a:endParaRPr lang="sr-Latn-CS" altLang="sr-Latn-RS" dirty="0">
              <a:solidFill>
                <a:srgbClr val="164C6C"/>
              </a:solidFill>
            </a:endParaRPr>
          </a:p>
        </p:txBody>
      </p:sp>
      <p:sp>
        <p:nvSpPr>
          <p:cNvPr id="11" name="Slide Number Placeholder 10">
            <a:extLst>
              <a:ext uri="{FF2B5EF4-FFF2-40B4-BE49-F238E27FC236}">
                <a16:creationId xmlns:a16="http://schemas.microsoft.com/office/drawing/2014/main" id="{847C1F58-E87B-012D-00BF-97EDB76B983B}"/>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205DB82-7286-4627-92BC-737CB0C0EDB8}" type="slidenum">
              <a:rPr lang="en-US" altLang="sr-Latn-RS">
                <a:solidFill>
                  <a:srgbClr val="164C6C"/>
                </a:solidFill>
                <a:latin typeface="Georgia" panose="02040502050405020303" pitchFamily="18" charset="0"/>
              </a:rPr>
              <a:pPr eaLnBrk="1" hangingPunct="1"/>
              <a:t>39</a:t>
            </a:fld>
            <a:endParaRPr lang="en-US" altLang="sr-Latn-RS">
              <a:solidFill>
                <a:srgbClr val="164C6C"/>
              </a:solidFill>
              <a:latin typeface="Georgia" panose="02040502050405020303" pitchFamily="18" charset="0"/>
            </a:endParaRPr>
          </a:p>
        </p:txBody>
      </p:sp>
      <p:sp>
        <p:nvSpPr>
          <p:cNvPr id="53252" name="Content Placeholder 2">
            <a:extLst>
              <a:ext uri="{FF2B5EF4-FFF2-40B4-BE49-F238E27FC236}">
                <a16:creationId xmlns:a16="http://schemas.microsoft.com/office/drawing/2014/main" id="{0DA29979-DC64-3DC9-8DE9-7451569D4185}"/>
              </a:ext>
            </a:extLst>
          </p:cNvPr>
          <p:cNvSpPr>
            <a:spLocks noGrp="1"/>
          </p:cNvSpPr>
          <p:nvPr>
            <p:ph sz="quarter" idx="1"/>
          </p:nvPr>
        </p:nvSpPr>
        <p:spPr>
          <a:xfrm>
            <a:off x="411825" y="1217759"/>
            <a:ext cx="8504238" cy="4572000"/>
          </a:xfrm>
        </p:spPr>
        <p:txBody>
          <a:bodyPr/>
          <a:lstStyle/>
          <a:p>
            <a:pPr eaLnBrk="1" hangingPunct="1"/>
            <a:r>
              <a:rPr lang="sr-Latn-RS" altLang="sr-Latn-RS" sz="2400" dirty="0">
                <a:latin typeface="Cambria" panose="02040503050406030204" pitchFamily="18" charset="0"/>
              </a:rPr>
              <a:t>Absorptive hypercalciuria</a:t>
            </a:r>
          </a:p>
          <a:p>
            <a:pPr eaLnBrk="1" hangingPunct="1"/>
            <a:r>
              <a:rPr lang="sr-Latn-RS" altLang="sr-Latn-RS" sz="2400" dirty="0">
                <a:latin typeface="Cambria" panose="02040503050406030204" pitchFamily="18" charset="0"/>
              </a:rPr>
              <a:t>Without milk and dairy products</a:t>
            </a:r>
          </a:p>
          <a:p>
            <a:pPr eaLnBrk="1" hangingPunct="1"/>
            <a:r>
              <a:rPr lang="sr-Latn-RS" altLang="sr-Latn-RS" sz="2400" dirty="0">
                <a:latin typeface="Cambria" panose="02040503050406030204" pitchFamily="18" charset="0"/>
              </a:rPr>
              <a:t>Animal proteins up to 150 gr/d</a:t>
            </a:r>
          </a:p>
          <a:p>
            <a:pPr eaLnBrk="1" hangingPunct="1"/>
            <a:r>
              <a:rPr lang="sr-Latn-RS" altLang="sr-Latn-RS" sz="2400" dirty="0">
                <a:latin typeface="Cambria" panose="02040503050406030204" pitchFamily="18" charset="0"/>
              </a:rPr>
              <a:t>Cystinuria</a:t>
            </a:r>
          </a:p>
          <a:p>
            <a:pPr eaLnBrk="1" hangingPunct="1"/>
            <a:r>
              <a:rPr lang="sr-Latn-RS" altLang="sr-Latn-RS" sz="2400" dirty="0">
                <a:latin typeface="Cambria" panose="02040503050406030204" pitchFamily="18" charset="0"/>
              </a:rPr>
              <a:t>Diet without methionine</a:t>
            </a:r>
          </a:p>
          <a:p>
            <a:pPr eaLnBrk="1" hangingPunct="1"/>
            <a:r>
              <a:rPr lang="sr-Latn-RS" altLang="sr-Latn-RS" sz="2400" dirty="0">
                <a:latin typeface="Cambria" panose="02040503050406030204" pitchFamily="18" charset="0"/>
              </a:rPr>
              <a:t>Meat, eggs, milk, cheese</a:t>
            </a:r>
          </a:p>
          <a:p>
            <a:pPr eaLnBrk="1" hangingPunct="1"/>
            <a:r>
              <a:rPr lang="sr-Latn-RS" altLang="sr-Latn-RS" sz="2400" dirty="0">
                <a:latin typeface="Cambria" panose="02040503050406030204" pitchFamily="18" charset="0"/>
              </a:rPr>
              <a:t>Hyperoxaluria</a:t>
            </a:r>
          </a:p>
          <a:p>
            <a:pPr eaLnBrk="1" hangingPunct="1"/>
            <a:r>
              <a:rPr lang="sr-Latn-RS" altLang="sr-Latn-RS" sz="2400" dirty="0">
                <a:latin typeface="Cambria" panose="02040503050406030204" pitchFamily="18" charset="0"/>
              </a:rPr>
              <a:t>Hyperuricosuria</a:t>
            </a:r>
            <a:endParaRPr lang="sr-Latn-CS" altLang="sr-Latn-RS" sz="2400" dirty="0">
              <a:latin typeface="Cambria" panose="02040503050406030204" pitchFamily="18" charset="0"/>
            </a:endParaRPr>
          </a:p>
        </p:txBody>
      </p:sp>
      <p:sp>
        <p:nvSpPr>
          <p:cNvPr id="53253" name="Text Box 4">
            <a:extLst>
              <a:ext uri="{FF2B5EF4-FFF2-40B4-BE49-F238E27FC236}">
                <a16:creationId xmlns:a16="http://schemas.microsoft.com/office/drawing/2014/main" id="{79BA2CF7-AAE9-98F9-9428-CCDDC32265AA}"/>
              </a:ext>
            </a:extLst>
          </p:cNvPr>
          <p:cNvSpPr txBox="1">
            <a:spLocks noChangeArrowheads="1"/>
          </p:cNvSpPr>
          <p:nvPr/>
        </p:nvSpPr>
        <p:spPr bwMode="auto">
          <a:xfrm>
            <a:off x="5181600" y="3429000"/>
            <a:ext cx="37338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sr-Latn-RS" altLang="sr-Latn-RS" sz="1600" dirty="0">
                <a:latin typeface="Cambria" panose="02040503050406030204" pitchFamily="18" charset="0"/>
              </a:rPr>
              <a:t>wheat bran,</a:t>
            </a:r>
          </a:p>
          <a:p>
            <a:pPr eaLnBrk="1" hangingPunct="1"/>
            <a:r>
              <a:rPr lang="sr-Latn-RS" altLang="sr-Latn-RS" sz="1600" dirty="0">
                <a:latin typeface="Cambria" panose="02040503050406030204" pitchFamily="18" charset="0"/>
              </a:rPr>
              <a:t>Rhubarb, Beetroot,</a:t>
            </a:r>
          </a:p>
          <a:p>
            <a:pPr eaLnBrk="1" hangingPunct="1"/>
            <a:r>
              <a:rPr lang="sr-Latn-RS" altLang="sr-Latn-RS" sz="1600" dirty="0">
                <a:latin typeface="Cambria" panose="02040503050406030204" pitchFamily="18" charset="0"/>
              </a:rPr>
              <a:t>Coca-Cola, Blueberry, Raspberries, Plums, Apples, Walnuts</a:t>
            </a:r>
            <a:endParaRPr lang="en-US" altLang="sr-Latn-RS" sz="1600" dirty="0">
              <a:latin typeface="Cambria" panose="02040503050406030204" pitchFamily="18" charset="0"/>
            </a:endParaRPr>
          </a:p>
        </p:txBody>
      </p:sp>
      <p:sp>
        <p:nvSpPr>
          <p:cNvPr id="53254" name="Text Box 5">
            <a:extLst>
              <a:ext uri="{FF2B5EF4-FFF2-40B4-BE49-F238E27FC236}">
                <a16:creationId xmlns:a16="http://schemas.microsoft.com/office/drawing/2014/main" id="{42F8A3C8-3D6A-18B2-0FF3-2CD8CCF2AC27}"/>
              </a:ext>
            </a:extLst>
          </p:cNvPr>
          <p:cNvSpPr txBox="1">
            <a:spLocks noChangeArrowheads="1"/>
          </p:cNvSpPr>
          <p:nvPr/>
        </p:nvSpPr>
        <p:spPr bwMode="auto">
          <a:xfrm>
            <a:off x="5410200" y="3048000"/>
            <a:ext cx="25423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sr-Latn-RS" altLang="sr-Latn-RS" sz="2000" dirty="0">
                <a:latin typeface="Cambria" panose="02040503050406030204" pitchFamily="18" charset="0"/>
              </a:rPr>
              <a:t>Foods rich in oxalates</a:t>
            </a:r>
            <a:endParaRPr lang="en-US" altLang="sr-Latn-RS" sz="2000" dirty="0">
              <a:latin typeface="Cambria" panose="02040503050406030204" pitchFamily="18" charset="0"/>
            </a:endParaRPr>
          </a:p>
        </p:txBody>
      </p:sp>
      <p:sp>
        <p:nvSpPr>
          <p:cNvPr id="53255" name="Rectangle 6">
            <a:extLst>
              <a:ext uri="{FF2B5EF4-FFF2-40B4-BE49-F238E27FC236}">
                <a16:creationId xmlns:a16="http://schemas.microsoft.com/office/drawing/2014/main" id="{93C43063-AE87-879F-5BEC-F9228EDD05C3}"/>
              </a:ext>
            </a:extLst>
          </p:cNvPr>
          <p:cNvSpPr>
            <a:spLocks noChangeArrowheads="1"/>
          </p:cNvSpPr>
          <p:nvPr/>
        </p:nvSpPr>
        <p:spPr bwMode="auto">
          <a:xfrm>
            <a:off x="5181600" y="5254625"/>
            <a:ext cx="37338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sr-Latn-RS" altLang="sr-Latn-RS" sz="1600" dirty="0">
                <a:latin typeface="Cambria" panose="02040503050406030204" pitchFamily="18" charset="0"/>
              </a:rPr>
              <a:t>Meat, meat soups,</a:t>
            </a:r>
          </a:p>
          <a:p>
            <a:pPr eaLnBrk="1" hangingPunct="1"/>
            <a:r>
              <a:rPr lang="sr-Latn-RS" altLang="sr-Latn-RS" sz="1600" dirty="0">
                <a:latin typeface="Cambria" panose="02040503050406030204" pitchFamily="18" charset="0"/>
              </a:rPr>
              <a:t>Offal - liver, brain, kidneys,</a:t>
            </a:r>
          </a:p>
          <a:p>
            <a:pPr eaLnBrk="1" hangingPunct="1"/>
            <a:r>
              <a:rPr lang="sr-Latn-RS" altLang="sr-Latn-RS" sz="1600" dirty="0">
                <a:latin typeface="Cambria" panose="02040503050406030204" pitchFamily="18" charset="0"/>
              </a:rPr>
              <a:t>Sardines, salicylates,</a:t>
            </a:r>
          </a:p>
          <a:p>
            <a:pPr eaLnBrk="1" hangingPunct="1"/>
            <a:r>
              <a:rPr lang="sr-Latn-RS" altLang="sr-Latn-RS" sz="1600" dirty="0">
                <a:latin typeface="Cambria" panose="02040503050406030204" pitchFamily="18" charset="0"/>
              </a:rPr>
              <a:t>Peas, beans, lentils, coffee</a:t>
            </a:r>
            <a:endParaRPr lang="en-US" altLang="sr-Latn-RS" sz="1600" dirty="0">
              <a:latin typeface="Cambria" panose="02040503050406030204" pitchFamily="18" charset="0"/>
            </a:endParaRPr>
          </a:p>
        </p:txBody>
      </p:sp>
      <p:sp>
        <p:nvSpPr>
          <p:cNvPr id="7" name="Text Box 7">
            <a:extLst>
              <a:ext uri="{FF2B5EF4-FFF2-40B4-BE49-F238E27FC236}">
                <a16:creationId xmlns:a16="http://schemas.microsoft.com/office/drawing/2014/main" id="{ADF1190D-98E0-F377-50B5-BAD10D28DF71}"/>
              </a:ext>
            </a:extLst>
          </p:cNvPr>
          <p:cNvSpPr txBox="1">
            <a:spLocks noChangeArrowheads="1"/>
          </p:cNvSpPr>
          <p:nvPr/>
        </p:nvSpPr>
        <p:spPr bwMode="auto">
          <a:xfrm>
            <a:off x="5410200" y="4876800"/>
            <a:ext cx="2489399" cy="400110"/>
          </a:xfrm>
          <a:prstGeom prst="rect">
            <a:avLst/>
          </a:prstGeom>
          <a:noFill/>
          <a:ln w="9525">
            <a:noFill/>
            <a:miter lim="800000"/>
            <a:headEnd/>
            <a:tailEnd/>
          </a:ln>
          <a:effectLst/>
        </p:spPr>
        <p:txBody>
          <a:bodyPr wrap="none">
            <a:spAutoFit/>
          </a:bodyPr>
          <a:lstStyle/>
          <a:p>
            <a:pPr fontAlgn="auto">
              <a:spcBef>
                <a:spcPts val="0"/>
              </a:spcBef>
              <a:spcAft>
                <a:spcPts val="0"/>
              </a:spcAft>
              <a:defRPr/>
            </a:pPr>
            <a:r>
              <a:rPr lang="sr-Latn-RS" sz="2000" dirty="0">
                <a:latin typeface="Cambria" pitchFamily="18" charset="0"/>
              </a:rPr>
              <a:t>Foods rich in purines</a:t>
            </a:r>
            <a:endParaRPr lang="en-US" sz="2000" b="1" dirty="0">
              <a:solidFill>
                <a:srgbClr val="66FFFF"/>
              </a:solidFill>
              <a:effectLst>
                <a:outerShdw blurRad="38100" dist="38100" dir="2700000" algn="tl">
                  <a:srgbClr val="000000"/>
                </a:outerShdw>
              </a:effectLst>
              <a:latin typeface="Arial" charset="0"/>
            </a:endParaRPr>
          </a:p>
        </p:txBody>
      </p:sp>
      <p:sp>
        <p:nvSpPr>
          <p:cNvPr id="8" name="Text Box 8">
            <a:extLst>
              <a:ext uri="{FF2B5EF4-FFF2-40B4-BE49-F238E27FC236}">
                <a16:creationId xmlns:a16="http://schemas.microsoft.com/office/drawing/2014/main" id="{C2CAC86D-11C5-F621-CBC6-9919FF19118F}"/>
              </a:ext>
            </a:extLst>
          </p:cNvPr>
          <p:cNvSpPr txBox="1">
            <a:spLocks noChangeArrowheads="1"/>
          </p:cNvSpPr>
          <p:nvPr/>
        </p:nvSpPr>
        <p:spPr bwMode="auto">
          <a:xfrm>
            <a:off x="304800" y="4933950"/>
            <a:ext cx="3792705" cy="400110"/>
          </a:xfrm>
          <a:prstGeom prst="rect">
            <a:avLst/>
          </a:prstGeom>
          <a:noFill/>
          <a:ln w="9525">
            <a:noFill/>
            <a:miter lim="800000"/>
            <a:headEnd/>
            <a:tailEnd/>
          </a:ln>
          <a:effectLst/>
        </p:spPr>
        <p:txBody>
          <a:bodyPr wrap="none">
            <a:spAutoFit/>
          </a:bodyPr>
          <a:lstStyle/>
          <a:p>
            <a:pPr fontAlgn="auto">
              <a:spcBef>
                <a:spcPts val="0"/>
              </a:spcBef>
              <a:spcAft>
                <a:spcPts val="0"/>
              </a:spcAft>
              <a:defRPr/>
            </a:pPr>
            <a:r>
              <a:rPr lang="en-US" sz="2000" dirty="0">
                <a:latin typeface="Cambria" pitchFamily="18" charset="0"/>
              </a:rPr>
              <a:t>Food rich in oxalates and purines</a:t>
            </a:r>
            <a:endParaRPr lang="en-US" sz="2000" b="1" dirty="0">
              <a:solidFill>
                <a:srgbClr val="66FFFF"/>
              </a:solidFill>
              <a:effectLst>
                <a:outerShdw blurRad="38100" dist="38100" dir="2700000" algn="tl">
                  <a:srgbClr val="000000"/>
                </a:outerShdw>
              </a:effectLst>
              <a:latin typeface="Arial" charset="0"/>
            </a:endParaRPr>
          </a:p>
        </p:txBody>
      </p:sp>
      <p:sp>
        <p:nvSpPr>
          <p:cNvPr id="53258" name="Text Box 9">
            <a:extLst>
              <a:ext uri="{FF2B5EF4-FFF2-40B4-BE49-F238E27FC236}">
                <a16:creationId xmlns:a16="http://schemas.microsoft.com/office/drawing/2014/main" id="{33C9BC79-3801-3E22-AD4F-D9C7729BCD0F}"/>
              </a:ext>
            </a:extLst>
          </p:cNvPr>
          <p:cNvSpPr txBox="1">
            <a:spLocks noChangeArrowheads="1"/>
          </p:cNvSpPr>
          <p:nvPr/>
        </p:nvSpPr>
        <p:spPr bwMode="auto">
          <a:xfrm>
            <a:off x="1143000" y="5257800"/>
            <a:ext cx="30480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sr-Latn-RS" sz="1600" dirty="0">
                <a:latin typeface="Cambria" panose="02040503050406030204" pitchFamily="18" charset="0"/>
              </a:rPr>
              <a:t>spinach,</a:t>
            </a:r>
          </a:p>
          <a:p>
            <a:pPr eaLnBrk="1" hangingPunct="1"/>
            <a:r>
              <a:rPr lang="en-US" altLang="sr-Latn-RS" sz="1600" dirty="0">
                <a:latin typeface="Cambria" panose="02040503050406030204" pitchFamily="18" charset="0"/>
              </a:rPr>
              <a:t>Chocolate, Cocoa,</a:t>
            </a:r>
          </a:p>
          <a:p>
            <a:pPr eaLnBrk="1" hangingPunct="1"/>
            <a:r>
              <a:rPr lang="en-US" altLang="sr-Latn-RS" sz="1600" dirty="0">
                <a:latin typeface="Cambria" panose="02040503050406030204" pitchFamily="18" charset="0"/>
              </a:rPr>
              <a:t>Alcoholic drinks,</a:t>
            </a:r>
          </a:p>
          <a:p>
            <a:pPr eaLnBrk="1" hangingPunct="1"/>
            <a:r>
              <a:rPr lang="en-US" altLang="sr-Latn-RS" sz="1600" dirty="0">
                <a:latin typeface="Cambria" panose="02040503050406030204" pitchFamily="18" charset="0"/>
              </a:rPr>
              <a:t>Green, Black tea</a:t>
            </a:r>
          </a:p>
        </p:txBody>
      </p:sp>
      <p:pic>
        <p:nvPicPr>
          <p:cNvPr id="53259" name="Picture 10" descr="rabarbara">
            <a:extLst>
              <a:ext uri="{FF2B5EF4-FFF2-40B4-BE49-F238E27FC236}">
                <a16:creationId xmlns:a16="http://schemas.microsoft.com/office/drawing/2014/main" id="{BED12C6A-7828-5F85-B5C5-75151223CD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0" y="1600200"/>
            <a:ext cx="2052638" cy="136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64FCCB17-96C7-F759-57A6-709225354A04}"/>
              </a:ext>
            </a:extLst>
          </p:cNvPr>
          <p:cNvSpPr>
            <a:spLocks noGrp="1"/>
          </p:cNvSpPr>
          <p:nvPr>
            <p:ph type="title"/>
          </p:nvPr>
        </p:nvSpPr>
        <p:spPr/>
        <p:txBody>
          <a:bodyPr/>
          <a:lstStyle/>
          <a:p>
            <a:pPr eaLnBrk="1" hangingPunct="1"/>
            <a:r>
              <a:rPr lang="sr-Latn-RS" altLang="sr-Latn-RS" dirty="0">
                <a:solidFill>
                  <a:srgbClr val="164C6C"/>
                </a:solidFill>
              </a:rPr>
              <a:t>Importance</a:t>
            </a:r>
            <a:r>
              <a:rPr lang="sr-Cyrl-CS" altLang="sr-Latn-RS" dirty="0">
                <a:solidFill>
                  <a:srgbClr val="164C6C"/>
                </a:solidFill>
              </a:rPr>
              <a:t> </a:t>
            </a:r>
            <a:endParaRPr lang="sr-Latn-CS" altLang="sr-Latn-RS" dirty="0">
              <a:solidFill>
                <a:srgbClr val="164C6C"/>
              </a:solidFill>
            </a:endParaRPr>
          </a:p>
        </p:txBody>
      </p:sp>
      <p:sp>
        <p:nvSpPr>
          <p:cNvPr id="4" name="Slide Number Placeholder 3">
            <a:extLst>
              <a:ext uri="{FF2B5EF4-FFF2-40B4-BE49-F238E27FC236}">
                <a16:creationId xmlns:a16="http://schemas.microsoft.com/office/drawing/2014/main" id="{8F9A2928-EE56-2AD5-4F8C-A8AE7DE40B5A}"/>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AC16629-9831-4FB1-A895-ADC0262214F0}" type="slidenum">
              <a:rPr lang="en-US" altLang="sr-Latn-RS">
                <a:solidFill>
                  <a:srgbClr val="164C6C"/>
                </a:solidFill>
                <a:latin typeface="Georgia" panose="02040502050405020303" pitchFamily="18" charset="0"/>
              </a:rPr>
              <a:pPr eaLnBrk="1" hangingPunct="1"/>
              <a:t>4</a:t>
            </a:fld>
            <a:endParaRPr lang="en-US" altLang="sr-Latn-RS">
              <a:solidFill>
                <a:srgbClr val="164C6C"/>
              </a:solidFill>
              <a:latin typeface="Georgia" panose="02040502050405020303" pitchFamily="18" charset="0"/>
            </a:endParaRPr>
          </a:p>
        </p:txBody>
      </p:sp>
      <p:sp>
        <p:nvSpPr>
          <p:cNvPr id="17412" name="Content Placeholder 2">
            <a:extLst>
              <a:ext uri="{FF2B5EF4-FFF2-40B4-BE49-F238E27FC236}">
                <a16:creationId xmlns:a16="http://schemas.microsoft.com/office/drawing/2014/main" id="{6B83FCE9-F5C7-E9D9-C2E9-17188AC92BEF}"/>
              </a:ext>
            </a:extLst>
          </p:cNvPr>
          <p:cNvSpPr>
            <a:spLocks noGrp="1"/>
          </p:cNvSpPr>
          <p:nvPr>
            <p:ph sz="quarter" idx="1"/>
          </p:nvPr>
        </p:nvSpPr>
        <p:spPr>
          <a:xfrm>
            <a:off x="301625" y="1295400"/>
            <a:ext cx="8504238" cy="4572000"/>
          </a:xfrm>
        </p:spPr>
        <p:txBody>
          <a:bodyPr/>
          <a:lstStyle/>
          <a:p>
            <a:pPr eaLnBrk="1" hangingPunct="1"/>
            <a:r>
              <a:rPr lang="en-US" altLang="sr-Latn-RS" dirty="0">
                <a:solidFill>
                  <a:schemeClr val="tx2"/>
                </a:solidFill>
                <a:latin typeface="Cambria" panose="02040503050406030204" pitchFamily="18" charset="0"/>
              </a:rPr>
              <a:t>Recurrent disease:</a:t>
            </a:r>
          </a:p>
          <a:p>
            <a:pPr eaLnBrk="1" hangingPunct="1"/>
            <a:r>
              <a:rPr lang="en-US" altLang="sr-Latn-RS" dirty="0">
                <a:solidFill>
                  <a:schemeClr val="tx2"/>
                </a:solidFill>
                <a:latin typeface="Cambria" panose="02040503050406030204" pitchFamily="18" charset="0"/>
              </a:rPr>
              <a:t>Untreated</a:t>
            </a:r>
          </a:p>
          <a:p>
            <a:pPr eaLnBrk="1" hangingPunct="1"/>
            <a:r>
              <a:rPr lang="en-US" altLang="sr-Latn-RS" dirty="0">
                <a:solidFill>
                  <a:schemeClr val="tx2"/>
                </a:solidFill>
                <a:latin typeface="Cambria" panose="02040503050406030204" pitchFamily="18" charset="0"/>
              </a:rPr>
              <a:t>50% in 5-10 years.</a:t>
            </a:r>
          </a:p>
          <a:p>
            <a:pPr eaLnBrk="1" hangingPunct="1"/>
            <a:r>
              <a:rPr lang="en-US" altLang="sr-Latn-RS" dirty="0">
                <a:solidFill>
                  <a:schemeClr val="tx2"/>
                </a:solidFill>
                <a:latin typeface="Cambria" panose="02040503050406030204" pitchFamily="18" charset="0"/>
              </a:rPr>
              <a:t>75% in 20 years.</a:t>
            </a:r>
          </a:p>
          <a:p>
            <a:pPr eaLnBrk="1" hangingPunct="1"/>
            <a:r>
              <a:rPr lang="en-US" altLang="sr-Latn-RS" dirty="0">
                <a:solidFill>
                  <a:schemeClr val="tx2"/>
                </a:solidFill>
                <a:latin typeface="Cambria" panose="02040503050406030204" pitchFamily="18" charset="0"/>
              </a:rPr>
              <a:t>Treated 10-15%</a:t>
            </a:r>
          </a:p>
          <a:p>
            <a:pPr eaLnBrk="1" hangingPunct="1"/>
            <a:r>
              <a:rPr lang="en-US" altLang="sr-Latn-RS" dirty="0">
                <a:solidFill>
                  <a:schemeClr val="tx2"/>
                </a:solidFill>
                <a:latin typeface="Cambria" panose="02040503050406030204" pitchFamily="18" charset="0"/>
              </a:rPr>
              <a:t>Increased risk of arterial hypertension, osteoporosis and CV diseases</a:t>
            </a:r>
          </a:p>
          <a:p>
            <a:pPr eaLnBrk="1" hangingPunct="1"/>
            <a:r>
              <a:rPr lang="en-US" altLang="sr-Latn-RS" dirty="0">
                <a:solidFill>
                  <a:schemeClr val="tx2"/>
                </a:solidFill>
                <a:latin typeface="Cambria" panose="02040503050406030204" pitchFamily="18" charset="0"/>
              </a:rPr>
              <a:t>Chronic renal failure 4-8%</a:t>
            </a:r>
          </a:p>
          <a:p>
            <a:pPr eaLnBrk="1" hangingPunct="1"/>
            <a:r>
              <a:rPr lang="en-US" altLang="sr-Latn-RS" sz="2000" dirty="0">
                <a:solidFill>
                  <a:schemeClr val="tx2"/>
                </a:solidFill>
                <a:latin typeface="Cambria" panose="02040503050406030204" pitchFamily="18" charset="0"/>
              </a:rPr>
              <a:t>Recurrent calculus</a:t>
            </a:r>
          </a:p>
          <a:p>
            <a:pPr eaLnBrk="1" hangingPunct="1"/>
            <a:r>
              <a:rPr lang="en-US" altLang="sr-Latn-RS" sz="2000" dirty="0">
                <a:solidFill>
                  <a:schemeClr val="tx2"/>
                </a:solidFill>
                <a:latin typeface="Cambria" panose="02040503050406030204" pitchFamily="18" charset="0"/>
              </a:rPr>
              <a:t>Inadequately treated</a:t>
            </a:r>
          </a:p>
          <a:p>
            <a:pPr eaLnBrk="1" hangingPunct="1"/>
            <a:r>
              <a:rPr lang="en-US" altLang="sr-Latn-RS" sz="2000" dirty="0">
                <a:solidFill>
                  <a:schemeClr val="tx2"/>
                </a:solidFill>
                <a:latin typeface="Cambria" panose="02040503050406030204" pitchFamily="18" charset="0"/>
              </a:rPr>
              <a:t>Metabolic syndromes</a:t>
            </a:r>
            <a:endParaRPr lang="sr-Latn-CS" altLang="sr-Latn-RS" sz="2000" dirty="0"/>
          </a:p>
        </p:txBody>
      </p:sp>
      <p:pic>
        <p:nvPicPr>
          <p:cNvPr id="17413" name="Picture 8">
            <a:extLst>
              <a:ext uri="{FF2B5EF4-FFF2-40B4-BE49-F238E27FC236}">
                <a16:creationId xmlns:a16="http://schemas.microsoft.com/office/drawing/2014/main" id="{748C0A15-CBAD-2B88-05BE-93349ED335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99225" y="4257675"/>
            <a:ext cx="2339975" cy="191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9" name="Table 8">
            <a:extLst>
              <a:ext uri="{FF2B5EF4-FFF2-40B4-BE49-F238E27FC236}">
                <a16:creationId xmlns:a16="http://schemas.microsoft.com/office/drawing/2014/main" id="{9E724C3C-4EDB-E5B8-FB0C-D296A1BEAEF1}"/>
              </a:ext>
            </a:extLst>
          </p:cNvPr>
          <p:cNvGraphicFramePr>
            <a:graphicFrameLocks noGrp="1"/>
          </p:cNvGraphicFramePr>
          <p:nvPr>
            <p:extLst>
              <p:ext uri="{D42A27DB-BD31-4B8C-83A1-F6EECF244321}">
                <p14:modId xmlns:p14="http://schemas.microsoft.com/office/powerpoint/2010/main" val="3188845079"/>
              </p:ext>
            </p:extLst>
          </p:nvPr>
        </p:nvGraphicFramePr>
        <p:xfrm>
          <a:off x="4267200" y="4906963"/>
          <a:ext cx="2209800" cy="1341436"/>
        </p:xfrm>
        <a:graphic>
          <a:graphicData uri="http://schemas.openxmlformats.org/drawingml/2006/table">
            <a:tbl>
              <a:tblPr bandRow="1">
                <a:tableStyleId>{5C22544A-7EE6-4342-B048-85BDC9FD1C3A}</a:tableStyleId>
              </a:tblPr>
              <a:tblGrid>
                <a:gridCol w="1453621">
                  <a:extLst>
                    <a:ext uri="{9D8B030D-6E8A-4147-A177-3AD203B41FA5}">
                      <a16:colId xmlns:a16="http://schemas.microsoft.com/office/drawing/2014/main" val="20000"/>
                    </a:ext>
                  </a:extLst>
                </a:gridCol>
                <a:gridCol w="756179">
                  <a:extLst>
                    <a:ext uri="{9D8B030D-6E8A-4147-A177-3AD203B41FA5}">
                      <a16:colId xmlns:a16="http://schemas.microsoft.com/office/drawing/2014/main" val="20001"/>
                    </a:ext>
                  </a:extLst>
                </a:gridCol>
              </a:tblGrid>
              <a:tr h="335359">
                <a:tc>
                  <a:txBody>
                    <a:bodyPr/>
                    <a:lstStyle/>
                    <a:p>
                      <a:r>
                        <a:rPr lang="sr-Latn-RS" sz="1600" dirty="0"/>
                        <a:t>Struvite</a:t>
                      </a:r>
                      <a:endParaRPr lang="en-US" sz="1600" dirty="0"/>
                    </a:p>
                  </a:txBody>
                  <a:tcPr marL="91462" marR="91462" marT="45731" marB="45731"/>
                </a:tc>
                <a:tc>
                  <a:txBody>
                    <a:bodyPr/>
                    <a:lstStyle/>
                    <a:p>
                      <a:r>
                        <a:rPr lang="sr-Cyrl-CS" sz="1600" dirty="0"/>
                        <a:t>42%</a:t>
                      </a:r>
                      <a:endParaRPr lang="en-US" sz="1600" dirty="0"/>
                    </a:p>
                  </a:txBody>
                  <a:tcPr marL="91462" marR="91462" marT="45731" marB="45731"/>
                </a:tc>
                <a:extLst>
                  <a:ext uri="{0D108BD9-81ED-4DB2-BD59-A6C34878D82A}">
                    <a16:rowId xmlns:a16="http://schemas.microsoft.com/office/drawing/2014/main" val="10000"/>
                  </a:ext>
                </a:extLst>
              </a:tr>
              <a:tr h="335359">
                <a:tc>
                  <a:txBody>
                    <a:bodyPr/>
                    <a:lstStyle/>
                    <a:p>
                      <a:r>
                        <a:rPr lang="sr-Latn-RS" sz="1600" dirty="0"/>
                        <a:t>Calcium</a:t>
                      </a:r>
                      <a:endParaRPr lang="en-US" sz="1600" dirty="0"/>
                    </a:p>
                  </a:txBody>
                  <a:tcPr marL="91462" marR="91462" marT="45731" marB="45731"/>
                </a:tc>
                <a:tc>
                  <a:txBody>
                    <a:bodyPr/>
                    <a:lstStyle/>
                    <a:p>
                      <a:r>
                        <a:rPr lang="sr-Cyrl-CS" sz="1600" dirty="0"/>
                        <a:t>27%</a:t>
                      </a:r>
                      <a:endParaRPr lang="en-US" sz="1600" dirty="0"/>
                    </a:p>
                  </a:txBody>
                  <a:tcPr marL="91462" marR="91462" marT="45731" marB="45731"/>
                </a:tc>
                <a:extLst>
                  <a:ext uri="{0D108BD9-81ED-4DB2-BD59-A6C34878D82A}">
                    <a16:rowId xmlns:a16="http://schemas.microsoft.com/office/drawing/2014/main" val="10001"/>
                  </a:ext>
                </a:extLst>
              </a:tr>
              <a:tr h="335359">
                <a:tc>
                  <a:txBody>
                    <a:bodyPr/>
                    <a:lstStyle/>
                    <a:p>
                      <a:r>
                        <a:rPr lang="sr-Latn-RS" sz="1600" dirty="0"/>
                        <a:t>U. acid</a:t>
                      </a:r>
                      <a:endParaRPr lang="en-US" sz="1600" dirty="0"/>
                    </a:p>
                  </a:txBody>
                  <a:tcPr marL="91462" marR="91462" marT="45731" marB="45731"/>
                </a:tc>
                <a:tc>
                  <a:txBody>
                    <a:bodyPr/>
                    <a:lstStyle/>
                    <a:p>
                      <a:r>
                        <a:rPr lang="sr-Cyrl-CS" sz="1600" dirty="0"/>
                        <a:t>18%</a:t>
                      </a:r>
                      <a:endParaRPr lang="en-US" sz="1600" dirty="0"/>
                    </a:p>
                  </a:txBody>
                  <a:tcPr marL="91462" marR="91462" marT="45731" marB="45731"/>
                </a:tc>
                <a:extLst>
                  <a:ext uri="{0D108BD9-81ED-4DB2-BD59-A6C34878D82A}">
                    <a16:rowId xmlns:a16="http://schemas.microsoft.com/office/drawing/2014/main" val="10002"/>
                  </a:ext>
                </a:extLst>
              </a:tr>
              <a:tr h="335359">
                <a:tc>
                  <a:txBody>
                    <a:bodyPr/>
                    <a:lstStyle/>
                    <a:p>
                      <a:r>
                        <a:rPr lang="sr-Latn-RS" sz="1600" dirty="0"/>
                        <a:t>Hereditary</a:t>
                      </a:r>
                      <a:r>
                        <a:rPr lang="sr-Cyrl-CS" sz="1600" dirty="0"/>
                        <a:t> </a:t>
                      </a:r>
                      <a:endParaRPr lang="en-US" sz="1600" dirty="0"/>
                    </a:p>
                  </a:txBody>
                  <a:tcPr marL="91462" marR="91462" marT="45731" marB="45731"/>
                </a:tc>
                <a:tc>
                  <a:txBody>
                    <a:bodyPr/>
                    <a:lstStyle/>
                    <a:p>
                      <a:r>
                        <a:rPr lang="sr-Cyrl-CS" sz="1600" dirty="0"/>
                        <a:t>13%</a:t>
                      </a:r>
                      <a:endParaRPr lang="en-US" sz="1600" dirty="0"/>
                    </a:p>
                  </a:txBody>
                  <a:tcPr marL="91462" marR="91462" marT="45731" marB="45731"/>
                </a:tc>
                <a:extLst>
                  <a:ext uri="{0D108BD9-81ED-4DB2-BD59-A6C34878D82A}">
                    <a16:rowId xmlns:a16="http://schemas.microsoft.com/office/drawing/2014/main" val="10003"/>
                  </a:ext>
                </a:extLst>
              </a:tr>
            </a:tbl>
          </a:graphicData>
        </a:graphic>
      </p:graphicFrame>
      <p:pic>
        <p:nvPicPr>
          <p:cNvPr id="17431" name="Picture 24">
            <a:extLst>
              <a:ext uri="{FF2B5EF4-FFF2-40B4-BE49-F238E27FC236}">
                <a16:creationId xmlns:a16="http://schemas.microsoft.com/office/drawing/2014/main" id="{F457CAFB-8E82-18EB-DFC2-B180C20F512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1200" y="1506538"/>
            <a:ext cx="3060700" cy="192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32" name="Rectangle 9">
            <a:extLst>
              <a:ext uri="{FF2B5EF4-FFF2-40B4-BE49-F238E27FC236}">
                <a16:creationId xmlns:a16="http://schemas.microsoft.com/office/drawing/2014/main" id="{DE3322F0-15DA-8B34-D794-CDBFAEE94460}"/>
              </a:ext>
            </a:extLst>
          </p:cNvPr>
          <p:cNvSpPr>
            <a:spLocks noChangeArrowheads="1"/>
          </p:cNvSpPr>
          <p:nvPr/>
        </p:nvSpPr>
        <p:spPr bwMode="auto">
          <a:xfrm>
            <a:off x="6469063" y="1371600"/>
            <a:ext cx="1989137"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sr-Latn-RS" sz="1400">
                <a:latin typeface="Cambria" panose="02040503050406030204" pitchFamily="18" charset="0"/>
              </a:rPr>
              <a:t>Chronic</a:t>
            </a:r>
            <a:r>
              <a:rPr lang="sr-Latn-CS" altLang="sr-Latn-RS" sz="1400">
                <a:latin typeface="Cambria" panose="02040503050406030204" pitchFamily="18" charset="0"/>
              </a:rPr>
              <a:t> </a:t>
            </a:r>
            <a:r>
              <a:rPr lang="en-US" altLang="sr-Latn-RS" sz="1400">
                <a:latin typeface="Cambria" panose="02040503050406030204" pitchFamily="18" charset="0"/>
              </a:rPr>
              <a:t> kidney disease</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39AFD856-34BC-41E2-E079-E25A875E5209}"/>
              </a:ext>
            </a:extLst>
          </p:cNvPr>
          <p:cNvSpPr>
            <a:spLocks noGrp="1"/>
          </p:cNvSpPr>
          <p:nvPr>
            <p:ph type="body" idx="1"/>
          </p:nvPr>
        </p:nvSpPr>
        <p:spPr>
          <a:xfrm>
            <a:off x="1368425" y="2743200"/>
            <a:ext cx="6480175" cy="1673225"/>
          </a:xfrm>
        </p:spPr>
        <p:txBody>
          <a:bodyPr/>
          <a:lstStyle/>
          <a:p>
            <a:pPr>
              <a:defRPr/>
            </a:pPr>
            <a:endParaRPr lang="en-US"/>
          </a:p>
        </p:txBody>
      </p:sp>
      <p:sp>
        <p:nvSpPr>
          <p:cNvPr id="54275" name="Title 4">
            <a:extLst>
              <a:ext uri="{FF2B5EF4-FFF2-40B4-BE49-F238E27FC236}">
                <a16:creationId xmlns:a16="http://schemas.microsoft.com/office/drawing/2014/main" id="{6B2B649A-154A-B3AF-7341-F795A68D4333}"/>
              </a:ext>
            </a:extLst>
          </p:cNvPr>
          <p:cNvSpPr>
            <a:spLocks noGrp="1"/>
          </p:cNvSpPr>
          <p:nvPr>
            <p:ph type="title"/>
          </p:nvPr>
        </p:nvSpPr>
        <p:spPr/>
        <p:txBody>
          <a:bodyPr/>
          <a:lstStyle/>
          <a:p>
            <a:r>
              <a:rPr lang="sr-Latn-RS" altLang="sr-Latn-RS" dirty="0"/>
              <a:t>Active treatment of urolithiasis</a:t>
            </a:r>
            <a:endParaRPr lang="en-US" altLang="sr-Latn-RS" dirty="0"/>
          </a:p>
        </p:txBody>
      </p:sp>
      <p:sp>
        <p:nvSpPr>
          <p:cNvPr id="4" name="Slide Number Placeholder 3">
            <a:extLst>
              <a:ext uri="{FF2B5EF4-FFF2-40B4-BE49-F238E27FC236}">
                <a16:creationId xmlns:a16="http://schemas.microsoft.com/office/drawing/2014/main" id="{BABBD4D4-18CD-109A-A7A5-AC4690C753D0}"/>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3565383-A6C8-44C7-9D46-0F23943C0FF0}" type="slidenum">
              <a:rPr lang="en-US" altLang="sr-Latn-RS">
                <a:solidFill>
                  <a:srgbClr val="164C6C"/>
                </a:solidFill>
                <a:latin typeface="Georgia" panose="02040502050405020303" pitchFamily="18" charset="0"/>
              </a:rPr>
              <a:pPr eaLnBrk="1" hangingPunct="1"/>
              <a:t>40</a:t>
            </a:fld>
            <a:endParaRPr lang="en-US" altLang="sr-Latn-RS">
              <a:solidFill>
                <a:srgbClr val="164C6C"/>
              </a:solidFill>
              <a:latin typeface="Georgia" panose="02040502050405020303" pitchFamily="18"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a:extLst>
              <a:ext uri="{FF2B5EF4-FFF2-40B4-BE49-F238E27FC236}">
                <a16:creationId xmlns:a16="http://schemas.microsoft.com/office/drawing/2014/main" id="{A21DF1E6-A768-254E-6709-88E6846FC161}"/>
              </a:ext>
            </a:extLst>
          </p:cNvPr>
          <p:cNvSpPr>
            <a:spLocks noGrp="1"/>
          </p:cNvSpPr>
          <p:nvPr>
            <p:ph type="title"/>
          </p:nvPr>
        </p:nvSpPr>
        <p:spPr/>
        <p:txBody>
          <a:bodyPr/>
          <a:lstStyle/>
          <a:p>
            <a:pPr eaLnBrk="1" hangingPunct="1"/>
            <a:r>
              <a:rPr lang="sr-Latn-RS" altLang="sr-Latn-RS" dirty="0">
                <a:solidFill>
                  <a:srgbClr val="164C6C"/>
                </a:solidFill>
              </a:rPr>
              <a:t>Methods of disintegration</a:t>
            </a:r>
            <a:endParaRPr lang="sr-Latn-CS" altLang="sr-Latn-RS" dirty="0">
              <a:solidFill>
                <a:srgbClr val="164C6C"/>
              </a:solidFill>
            </a:endParaRPr>
          </a:p>
        </p:txBody>
      </p:sp>
      <p:sp>
        <p:nvSpPr>
          <p:cNvPr id="10" name="Slide Number Placeholder 9">
            <a:extLst>
              <a:ext uri="{FF2B5EF4-FFF2-40B4-BE49-F238E27FC236}">
                <a16:creationId xmlns:a16="http://schemas.microsoft.com/office/drawing/2014/main" id="{C13588D4-5C84-EC11-F5F1-68CD741192F2}"/>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3E0A5BF-117B-4B79-A1FB-4E4F441A63F5}" type="slidenum">
              <a:rPr lang="en-US" altLang="sr-Latn-RS">
                <a:solidFill>
                  <a:srgbClr val="164C6C"/>
                </a:solidFill>
                <a:latin typeface="Georgia" panose="02040502050405020303" pitchFamily="18" charset="0"/>
              </a:rPr>
              <a:pPr eaLnBrk="1" hangingPunct="1"/>
              <a:t>41</a:t>
            </a:fld>
            <a:endParaRPr lang="en-US" altLang="sr-Latn-RS">
              <a:solidFill>
                <a:srgbClr val="164C6C"/>
              </a:solidFill>
              <a:latin typeface="Georgia" panose="02040502050405020303" pitchFamily="18" charset="0"/>
            </a:endParaRPr>
          </a:p>
        </p:txBody>
      </p:sp>
      <p:sp>
        <p:nvSpPr>
          <p:cNvPr id="55300" name="Content Placeholder 4">
            <a:extLst>
              <a:ext uri="{FF2B5EF4-FFF2-40B4-BE49-F238E27FC236}">
                <a16:creationId xmlns:a16="http://schemas.microsoft.com/office/drawing/2014/main" id="{40CD8168-6B79-B43C-633A-0FA790E4A4D4}"/>
              </a:ext>
            </a:extLst>
          </p:cNvPr>
          <p:cNvSpPr>
            <a:spLocks noGrp="1"/>
          </p:cNvSpPr>
          <p:nvPr>
            <p:ph sz="quarter" idx="1"/>
          </p:nvPr>
        </p:nvSpPr>
        <p:spPr>
          <a:xfrm>
            <a:off x="301625" y="1527175"/>
            <a:ext cx="8504238" cy="4572000"/>
          </a:xfrm>
        </p:spPr>
        <p:txBody>
          <a:bodyPr/>
          <a:lstStyle/>
          <a:p>
            <a:pPr eaLnBrk="1" hangingPunct="1"/>
            <a:r>
              <a:rPr lang="sr-Latn-RS" altLang="sr-Latn-RS" dirty="0">
                <a:solidFill>
                  <a:schemeClr val="tx2"/>
                </a:solidFill>
                <a:latin typeface="Cambria" panose="02040503050406030204" pitchFamily="18" charset="0"/>
              </a:rPr>
              <a:t>25% require intervention or 500/million</a:t>
            </a:r>
          </a:p>
          <a:p>
            <a:pPr eaLnBrk="1" hangingPunct="1"/>
            <a:endParaRPr lang="sr-Latn-RS" altLang="sr-Latn-RS" dirty="0">
              <a:solidFill>
                <a:schemeClr val="tx2"/>
              </a:solidFill>
              <a:latin typeface="Cambria" panose="02040503050406030204" pitchFamily="18" charset="0"/>
            </a:endParaRPr>
          </a:p>
          <a:p>
            <a:pPr eaLnBrk="1" hangingPunct="1"/>
            <a:r>
              <a:rPr lang="sr-Latn-RS" altLang="sr-Latn-RS" dirty="0">
                <a:solidFill>
                  <a:schemeClr val="tx2"/>
                </a:solidFill>
                <a:latin typeface="Cambria" panose="02040503050406030204" pitchFamily="18" charset="0"/>
              </a:rPr>
              <a:t>ESWL shock wave lithotripsy</a:t>
            </a:r>
          </a:p>
          <a:p>
            <a:pPr eaLnBrk="1" hangingPunct="1"/>
            <a:r>
              <a:rPr lang="sr-Latn-RS" altLang="sr-Latn-RS" dirty="0">
                <a:solidFill>
                  <a:schemeClr val="tx2"/>
                </a:solidFill>
                <a:latin typeface="Cambria" panose="02040503050406030204" pitchFamily="18" charset="0"/>
              </a:rPr>
              <a:t>Percutaneous nephrolithotripsy PCNL</a:t>
            </a:r>
          </a:p>
          <a:p>
            <a:pPr eaLnBrk="1" hangingPunct="1"/>
            <a:r>
              <a:rPr lang="sr-Latn-RS" altLang="sr-Latn-RS" dirty="0">
                <a:solidFill>
                  <a:schemeClr val="tx2"/>
                </a:solidFill>
                <a:latin typeface="Cambria" panose="02040503050406030204" pitchFamily="18" charset="0"/>
              </a:rPr>
              <a:t>Nephro/Ureterolithotripsy NURL</a:t>
            </a:r>
          </a:p>
          <a:p>
            <a:pPr eaLnBrk="1" hangingPunct="1"/>
            <a:r>
              <a:rPr lang="sr-Latn-RS" altLang="sr-Latn-RS" dirty="0">
                <a:solidFill>
                  <a:schemeClr val="tx2"/>
                </a:solidFill>
                <a:latin typeface="Cambria" panose="02040503050406030204" pitchFamily="18" charset="0"/>
              </a:rPr>
              <a:t>Sandwich therapy (combination)</a:t>
            </a:r>
          </a:p>
          <a:p>
            <a:pPr eaLnBrk="1" hangingPunct="1"/>
            <a:endParaRPr lang="sr-Latn-RS" altLang="sr-Latn-RS" dirty="0">
              <a:solidFill>
                <a:schemeClr val="tx2"/>
              </a:solidFill>
              <a:latin typeface="Cambria" panose="02040503050406030204" pitchFamily="18" charset="0"/>
            </a:endParaRPr>
          </a:p>
          <a:p>
            <a:pPr eaLnBrk="1" hangingPunct="1"/>
            <a:r>
              <a:rPr lang="sr-Latn-RS" altLang="sr-Latn-RS" dirty="0">
                <a:solidFill>
                  <a:schemeClr val="tx2"/>
                </a:solidFill>
                <a:latin typeface="Cambria" panose="02040503050406030204" pitchFamily="18" charset="0"/>
              </a:rPr>
              <a:t>Open operation</a:t>
            </a:r>
            <a:endParaRPr lang="sr-Cyrl-CS" altLang="sr-Latn-RS" dirty="0">
              <a:latin typeface="Cambria" panose="02040503050406030204" pitchFamily="18" charset="0"/>
            </a:endParaRPr>
          </a:p>
          <a:p>
            <a:pPr eaLnBrk="1" hangingPunct="1">
              <a:lnSpc>
                <a:spcPct val="70000"/>
              </a:lnSpc>
              <a:spcBef>
                <a:spcPts val="1000"/>
              </a:spcBef>
              <a:buClr>
                <a:srgbClr val="66FFFF"/>
              </a:buClr>
              <a:buFont typeface="Wingdings" panose="05000000000000000000" pitchFamily="2" charset="2"/>
              <a:buNone/>
            </a:pPr>
            <a:endParaRPr lang="sr-Latn-CS" altLang="sr-Latn-RS" dirty="0">
              <a:solidFill>
                <a:schemeClr val="tx2"/>
              </a:solidFill>
              <a:latin typeface="Cambria" panose="02040503050406030204" pitchFamily="18" charset="0"/>
            </a:endParaRPr>
          </a:p>
        </p:txBody>
      </p:sp>
      <p:pic>
        <p:nvPicPr>
          <p:cNvPr id="55301" name="Picture 5">
            <a:extLst>
              <a:ext uri="{FF2B5EF4-FFF2-40B4-BE49-F238E27FC236}">
                <a16:creationId xmlns:a16="http://schemas.microsoft.com/office/drawing/2014/main" id="{D97914FB-3505-4697-34B7-13DE64DC19E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49062"/>
          <a:stretch>
            <a:fillRect/>
          </a:stretch>
        </p:blipFill>
        <p:spPr bwMode="auto">
          <a:xfrm>
            <a:off x="6477000" y="4187825"/>
            <a:ext cx="2160588"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55302" name="Picture 4">
            <a:extLst>
              <a:ext uri="{FF2B5EF4-FFF2-40B4-BE49-F238E27FC236}">
                <a16:creationId xmlns:a16="http://schemas.microsoft.com/office/drawing/2014/main" id="{43D0B10B-CB44-96AC-4862-2EFCC2751A4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50941" b="17714"/>
          <a:stretch>
            <a:fillRect/>
          </a:stretch>
        </p:blipFill>
        <p:spPr bwMode="auto">
          <a:xfrm>
            <a:off x="6477000" y="5053013"/>
            <a:ext cx="2124075"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55303" name="Picture 3">
            <a:extLst>
              <a:ext uri="{FF2B5EF4-FFF2-40B4-BE49-F238E27FC236}">
                <a16:creationId xmlns:a16="http://schemas.microsoft.com/office/drawing/2014/main" id="{0C29F009-CF76-AB2E-46B8-B7C496AAAB1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78371"/>
          <a:stretch>
            <a:fillRect/>
          </a:stretch>
        </p:blipFill>
        <p:spPr bwMode="auto">
          <a:xfrm>
            <a:off x="6477000" y="5510213"/>
            <a:ext cx="2160588"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55304" name="Text Box 6">
            <a:extLst>
              <a:ext uri="{FF2B5EF4-FFF2-40B4-BE49-F238E27FC236}">
                <a16:creationId xmlns:a16="http://schemas.microsoft.com/office/drawing/2014/main" id="{1C93014F-7E58-9ACF-F0FE-8733E4A71A09}"/>
              </a:ext>
            </a:extLst>
          </p:cNvPr>
          <p:cNvSpPr txBox="1">
            <a:spLocks noChangeArrowheads="1"/>
          </p:cNvSpPr>
          <p:nvPr/>
        </p:nvSpPr>
        <p:spPr bwMode="auto">
          <a:xfrm>
            <a:off x="7827963" y="3962400"/>
            <a:ext cx="80962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eaLnBrk="1" hangingPunct="1">
              <a:buClr>
                <a:srgbClr val="FFFFFF"/>
              </a:buClr>
              <a:buFont typeface="Arial" panose="020B0604020202020204" pitchFamily="34" charset="0"/>
              <a:buNone/>
            </a:pPr>
            <a:r>
              <a:rPr lang="en-GB" altLang="sr-Latn-RS" b="1">
                <a:solidFill>
                  <a:schemeClr val="tx2"/>
                </a:solidFill>
                <a:latin typeface="Georgia" panose="02040502050405020303" pitchFamily="18" charset="0"/>
              </a:rPr>
              <a:t>PCNL</a:t>
            </a:r>
          </a:p>
        </p:txBody>
      </p:sp>
      <p:sp>
        <p:nvSpPr>
          <p:cNvPr id="55305" name="Text Box 7">
            <a:extLst>
              <a:ext uri="{FF2B5EF4-FFF2-40B4-BE49-F238E27FC236}">
                <a16:creationId xmlns:a16="http://schemas.microsoft.com/office/drawing/2014/main" id="{97BD4C32-342E-82CD-169D-02228159747A}"/>
              </a:ext>
            </a:extLst>
          </p:cNvPr>
          <p:cNvSpPr txBox="1">
            <a:spLocks noChangeArrowheads="1"/>
          </p:cNvSpPr>
          <p:nvPr/>
        </p:nvSpPr>
        <p:spPr bwMode="auto">
          <a:xfrm>
            <a:off x="8104188" y="4724400"/>
            <a:ext cx="849312"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eaLnBrk="1" hangingPunct="1">
              <a:buClr>
                <a:srgbClr val="FFFFFF"/>
              </a:buClr>
              <a:buFont typeface="Arial" panose="020B0604020202020204" pitchFamily="34" charset="0"/>
              <a:buNone/>
            </a:pPr>
            <a:r>
              <a:rPr lang="en-GB" altLang="sr-Latn-RS" b="1">
                <a:solidFill>
                  <a:schemeClr val="tx2"/>
                </a:solidFill>
                <a:latin typeface="Georgia" panose="02040502050405020303" pitchFamily="18" charset="0"/>
              </a:rPr>
              <a:t>ESWL</a:t>
            </a:r>
          </a:p>
        </p:txBody>
      </p:sp>
      <p:sp>
        <p:nvSpPr>
          <p:cNvPr id="55306" name="Text Box 8">
            <a:extLst>
              <a:ext uri="{FF2B5EF4-FFF2-40B4-BE49-F238E27FC236}">
                <a16:creationId xmlns:a16="http://schemas.microsoft.com/office/drawing/2014/main" id="{2441A7CE-5DAC-36FA-C5A3-E98A3959D133}"/>
              </a:ext>
            </a:extLst>
          </p:cNvPr>
          <p:cNvSpPr txBox="1">
            <a:spLocks noChangeArrowheads="1"/>
          </p:cNvSpPr>
          <p:nvPr/>
        </p:nvSpPr>
        <p:spPr bwMode="auto">
          <a:xfrm>
            <a:off x="7853363" y="5715000"/>
            <a:ext cx="93662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eaLnBrk="1" hangingPunct="1">
              <a:buClr>
                <a:srgbClr val="FFFFFF"/>
              </a:buClr>
              <a:buFont typeface="Arial" panose="020B0604020202020204" pitchFamily="34" charset="0"/>
              <a:buNone/>
            </a:pPr>
            <a:r>
              <a:rPr lang="en-GB" altLang="sr-Latn-RS" b="1">
                <a:solidFill>
                  <a:schemeClr val="tx2"/>
                </a:solidFill>
                <a:latin typeface="Georgia" panose="02040502050405020303" pitchFamily="18" charset="0"/>
              </a:rPr>
              <a:t>NURL</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22D1D4E2-D0A8-3AD8-F06A-0597EC819DAC}"/>
              </a:ext>
            </a:extLst>
          </p:cNvPr>
          <p:cNvSpPr>
            <a:spLocks noGrp="1"/>
          </p:cNvSpPr>
          <p:nvPr>
            <p:ph type="title"/>
          </p:nvPr>
        </p:nvSpPr>
        <p:spPr/>
        <p:txBody>
          <a:bodyPr anchor="ctr">
            <a:normAutofit fontScale="90000"/>
          </a:bodyPr>
          <a:lstStyle/>
          <a:p>
            <a:pPr eaLnBrk="1" fontAlgn="auto" hangingPunct="1">
              <a:spcAft>
                <a:spcPts val="0"/>
              </a:spcAft>
              <a:defRPr/>
            </a:pPr>
            <a:r>
              <a:rPr lang="en-US" dirty="0"/>
              <a:t>Extracorporeal shock wave lithotripsy - ESWL</a:t>
            </a:r>
            <a:endParaRPr lang="sr-Latn-CS" dirty="0"/>
          </a:p>
        </p:txBody>
      </p:sp>
      <p:sp>
        <p:nvSpPr>
          <p:cNvPr id="10" name="Slide Number Placeholder 5">
            <a:extLst>
              <a:ext uri="{FF2B5EF4-FFF2-40B4-BE49-F238E27FC236}">
                <a16:creationId xmlns:a16="http://schemas.microsoft.com/office/drawing/2014/main" id="{1606E16C-462C-9DFB-86C1-D2B44BA59A5F}"/>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DBE8334-2036-4AA9-B8D6-54ABC0D71D0C}" type="slidenum">
              <a:rPr lang="en-US" altLang="sr-Latn-RS">
                <a:solidFill>
                  <a:srgbClr val="164C6C"/>
                </a:solidFill>
                <a:latin typeface="Georgia" panose="02040502050405020303" pitchFamily="18" charset="0"/>
              </a:rPr>
              <a:pPr eaLnBrk="1" hangingPunct="1"/>
              <a:t>42</a:t>
            </a:fld>
            <a:endParaRPr lang="en-US" altLang="sr-Latn-RS">
              <a:solidFill>
                <a:srgbClr val="164C6C"/>
              </a:solidFill>
              <a:latin typeface="Georgia" panose="02040502050405020303" pitchFamily="18" charset="0"/>
            </a:endParaRPr>
          </a:p>
        </p:txBody>
      </p:sp>
      <p:sp>
        <p:nvSpPr>
          <p:cNvPr id="12" name="Content Placeholder 11">
            <a:extLst>
              <a:ext uri="{FF2B5EF4-FFF2-40B4-BE49-F238E27FC236}">
                <a16:creationId xmlns:a16="http://schemas.microsoft.com/office/drawing/2014/main" id="{170C6C66-A2D0-81FC-B5F2-C23DF644F927}"/>
              </a:ext>
            </a:extLst>
          </p:cNvPr>
          <p:cNvSpPr>
            <a:spLocks noGrp="1"/>
          </p:cNvSpPr>
          <p:nvPr>
            <p:ph sz="quarter" idx="1"/>
          </p:nvPr>
        </p:nvSpPr>
        <p:spPr>
          <a:xfrm>
            <a:off x="301625" y="1527175"/>
            <a:ext cx="8496300" cy="4572000"/>
          </a:xfrm>
        </p:spPr>
        <p:txBody>
          <a:bodyPr>
            <a:normAutofit fontScale="77500" lnSpcReduction="20000"/>
          </a:bodyPr>
          <a:lstStyle/>
          <a:p>
            <a:pPr marL="274320" indent="-274320" eaLnBrk="1" fontAlgn="auto" hangingPunct="1">
              <a:spcAft>
                <a:spcPts val="0"/>
              </a:spcAft>
              <a:buFont typeface="Wingdings 2"/>
              <a:buChar char=""/>
              <a:defRPr/>
            </a:pPr>
            <a:r>
              <a:rPr lang="en-US" sz="2400" dirty="0"/>
              <a:t>It can be applied in more than 90% of adults</a:t>
            </a:r>
          </a:p>
          <a:p>
            <a:pPr marL="274320" indent="-274320" eaLnBrk="1" fontAlgn="auto" hangingPunct="1">
              <a:spcAft>
                <a:spcPts val="0"/>
              </a:spcAft>
              <a:buFont typeface="Wingdings 2"/>
              <a:buChar char=""/>
              <a:defRPr/>
            </a:pPr>
            <a:r>
              <a:rPr lang="en-US" sz="2400" dirty="0"/>
              <a:t>Indications</a:t>
            </a:r>
          </a:p>
          <a:p>
            <a:pPr marL="274320" indent="-274320" eaLnBrk="1" fontAlgn="auto" hangingPunct="1">
              <a:spcAft>
                <a:spcPts val="0"/>
              </a:spcAft>
              <a:buFont typeface="Wingdings 2"/>
              <a:buChar char=""/>
              <a:defRPr/>
            </a:pPr>
            <a:r>
              <a:rPr lang="en-US" sz="2400" dirty="0"/>
              <a:t>In the kidney</a:t>
            </a:r>
          </a:p>
          <a:p>
            <a:pPr marL="274320" indent="-274320" eaLnBrk="1" fontAlgn="auto" hangingPunct="1">
              <a:spcAft>
                <a:spcPts val="0"/>
              </a:spcAft>
              <a:buFont typeface="Wingdings 2"/>
              <a:buChar char=""/>
              <a:defRPr/>
            </a:pPr>
            <a:r>
              <a:rPr lang="en-US" sz="2400" dirty="0"/>
              <a:t>Proximal ureter</a:t>
            </a:r>
          </a:p>
          <a:p>
            <a:pPr marL="274320" indent="-274320" eaLnBrk="1" fontAlgn="auto" hangingPunct="1">
              <a:spcAft>
                <a:spcPts val="0"/>
              </a:spcAft>
              <a:buFont typeface="Wingdings 2"/>
              <a:buChar char=""/>
              <a:defRPr/>
            </a:pPr>
            <a:r>
              <a:rPr lang="en-US" sz="2400" dirty="0"/>
              <a:t>Efficiency</a:t>
            </a:r>
          </a:p>
          <a:p>
            <a:pPr marL="274320" indent="-274320" eaLnBrk="1" fontAlgn="auto" hangingPunct="1">
              <a:spcAft>
                <a:spcPts val="0"/>
              </a:spcAft>
              <a:buFont typeface="Wingdings 2"/>
              <a:buChar char=""/>
              <a:defRPr/>
            </a:pPr>
            <a:r>
              <a:rPr lang="en-US" sz="2400" dirty="0"/>
              <a:t>size (volume)</a:t>
            </a:r>
          </a:p>
          <a:p>
            <a:pPr marL="274320" indent="-274320" eaLnBrk="1" fontAlgn="auto" hangingPunct="1">
              <a:spcAft>
                <a:spcPts val="0"/>
              </a:spcAft>
              <a:buFont typeface="Wingdings 2"/>
              <a:buChar char=""/>
              <a:defRPr/>
            </a:pPr>
            <a:r>
              <a:rPr lang="en-US" sz="2400" dirty="0"/>
              <a:t>Number</a:t>
            </a:r>
          </a:p>
          <a:p>
            <a:pPr marL="274320" indent="-274320" eaLnBrk="1" fontAlgn="auto" hangingPunct="1">
              <a:spcAft>
                <a:spcPts val="0"/>
              </a:spcAft>
              <a:buFont typeface="Wingdings 2"/>
              <a:buChar char=""/>
              <a:defRPr/>
            </a:pPr>
            <a:r>
              <a:rPr lang="en-US" sz="2400" dirty="0"/>
              <a:t>Localization</a:t>
            </a:r>
          </a:p>
          <a:p>
            <a:pPr marL="274320" indent="-274320" eaLnBrk="1" fontAlgn="auto" hangingPunct="1">
              <a:spcAft>
                <a:spcPts val="0"/>
              </a:spcAft>
              <a:buFont typeface="Wingdings 2"/>
              <a:buChar char=""/>
              <a:defRPr/>
            </a:pPr>
            <a:r>
              <a:rPr lang="en-US" sz="2400" dirty="0"/>
              <a:t>Hardness</a:t>
            </a:r>
          </a:p>
          <a:p>
            <a:pPr marL="274320" indent="-274320" eaLnBrk="1" fontAlgn="auto" hangingPunct="1">
              <a:spcAft>
                <a:spcPts val="0"/>
              </a:spcAft>
              <a:buFont typeface="Wingdings 2"/>
              <a:buChar char=""/>
              <a:defRPr/>
            </a:pPr>
            <a:r>
              <a:rPr lang="en-US" sz="2400" dirty="0"/>
              <a:t>The best results calculus up to 20 mm</a:t>
            </a:r>
          </a:p>
          <a:p>
            <a:pPr marL="274320" indent="-274320" eaLnBrk="1" fontAlgn="auto" hangingPunct="1">
              <a:spcAft>
                <a:spcPts val="0"/>
              </a:spcAft>
              <a:buFont typeface="Wingdings 2"/>
              <a:buChar char=""/>
              <a:defRPr/>
            </a:pPr>
            <a:r>
              <a:rPr lang="en-US" sz="2400" dirty="0"/>
              <a:t>Disintegration about 90%</a:t>
            </a:r>
          </a:p>
          <a:p>
            <a:pPr marL="274320" indent="-274320" eaLnBrk="1" fontAlgn="auto" hangingPunct="1">
              <a:spcAft>
                <a:spcPts val="0"/>
              </a:spcAft>
              <a:buFont typeface="Wingdings 2"/>
              <a:buChar char=""/>
              <a:defRPr/>
            </a:pPr>
            <a:r>
              <a:rPr lang="en-US" sz="2400" dirty="0"/>
              <a:t> without calculus 70%</a:t>
            </a:r>
          </a:p>
          <a:p>
            <a:pPr marL="274320" indent="-274320" eaLnBrk="1" fontAlgn="auto" hangingPunct="1">
              <a:spcAft>
                <a:spcPts val="0"/>
              </a:spcAft>
              <a:buFont typeface="Wingdings 2"/>
              <a:buChar char=""/>
              <a:defRPr/>
            </a:pPr>
            <a:r>
              <a:rPr lang="en-US" sz="2400" dirty="0"/>
              <a:t>Re-ESWL about 10.5%</a:t>
            </a:r>
          </a:p>
          <a:p>
            <a:pPr marL="274320" indent="-274320" eaLnBrk="1" fontAlgn="auto" hangingPunct="1">
              <a:spcAft>
                <a:spcPts val="0"/>
              </a:spcAft>
              <a:buFont typeface="Wingdings 2"/>
              <a:buChar char=""/>
              <a:defRPr/>
            </a:pPr>
            <a:r>
              <a:rPr lang="en-US" sz="2400" dirty="0"/>
              <a:t>Contraindications</a:t>
            </a:r>
          </a:p>
          <a:p>
            <a:pPr marL="274320" indent="-274320" eaLnBrk="1" fontAlgn="auto" hangingPunct="1">
              <a:spcAft>
                <a:spcPts val="0"/>
              </a:spcAft>
              <a:buFont typeface="Wingdings 2"/>
              <a:buChar char=""/>
              <a:defRPr/>
            </a:pPr>
            <a:r>
              <a:rPr lang="en-US" sz="2400" dirty="0"/>
              <a:t>Pregnancy, obesity, coagulation disorder</a:t>
            </a:r>
            <a:endParaRPr lang="sr-Cyrl-CS" sz="1900" dirty="0"/>
          </a:p>
        </p:txBody>
      </p:sp>
      <p:pic>
        <p:nvPicPr>
          <p:cNvPr id="56325" name="Picture 4" descr="Stone">
            <a:extLst>
              <a:ext uri="{FF2B5EF4-FFF2-40B4-BE49-F238E27FC236}">
                <a16:creationId xmlns:a16="http://schemas.microsoft.com/office/drawing/2014/main" id="{F9CF2044-FFC2-A7D8-4677-0F2D0E81DE0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3800" y="1905000"/>
            <a:ext cx="2447925"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6" name="Picture 5" descr="MMHE_11_148_02_eps">
            <a:extLst>
              <a:ext uri="{FF2B5EF4-FFF2-40B4-BE49-F238E27FC236}">
                <a16:creationId xmlns:a16="http://schemas.microsoft.com/office/drawing/2014/main" id="{1FDEA870-C83C-4F68-8956-A0A5219DD10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34200" y="1600200"/>
            <a:ext cx="1692275" cy="275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7" name="Picture 8">
            <a:extLst>
              <a:ext uri="{FF2B5EF4-FFF2-40B4-BE49-F238E27FC236}">
                <a16:creationId xmlns:a16="http://schemas.microsoft.com/office/drawing/2014/main" id="{29009715-E0BE-C0B2-A32E-A60688FBC3E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73888" y="4495800"/>
            <a:ext cx="1728787" cy="177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a:extLst>
              <a:ext uri="{FF2B5EF4-FFF2-40B4-BE49-F238E27FC236}">
                <a16:creationId xmlns:a16="http://schemas.microsoft.com/office/drawing/2014/main" id="{A19A197C-7759-22A2-1A71-5B47300533AB}"/>
              </a:ext>
            </a:extLst>
          </p:cNvPr>
          <p:cNvSpPr>
            <a:spLocks noGrp="1" noChangeArrowheads="1"/>
          </p:cNvSpPr>
          <p:nvPr>
            <p:ph type="title"/>
          </p:nvPr>
        </p:nvSpPr>
        <p:spPr>
          <a:xfrm>
            <a:off x="609600" y="228600"/>
            <a:ext cx="8001000" cy="835025"/>
          </a:xfrm>
        </p:spPr>
        <p:txBody>
          <a:bodyPr>
            <a:normAutofit/>
          </a:bodyPr>
          <a:lstStyle/>
          <a:p>
            <a:pPr eaLnBrk="1" fontAlgn="auto" hangingPunct="1">
              <a:spcAft>
                <a:spcPts val="0"/>
              </a:spcAft>
              <a:defRPr/>
            </a:pPr>
            <a:r>
              <a:rPr lang="sr-Latn-RS" sz="3600" dirty="0">
                <a:solidFill>
                  <a:srgbClr val="164C6C"/>
                </a:solidFill>
              </a:rPr>
              <a:t>Percutaneous nephrolithotripsy PCNL</a:t>
            </a:r>
            <a:endParaRPr lang="sr-Latn-CS" sz="3600" dirty="0">
              <a:solidFill>
                <a:srgbClr val="164C6C"/>
              </a:solidFill>
            </a:endParaRPr>
          </a:p>
        </p:txBody>
      </p:sp>
      <p:sp>
        <p:nvSpPr>
          <p:cNvPr id="10" name="Slide Number Placeholder 5">
            <a:extLst>
              <a:ext uri="{FF2B5EF4-FFF2-40B4-BE49-F238E27FC236}">
                <a16:creationId xmlns:a16="http://schemas.microsoft.com/office/drawing/2014/main" id="{9E6DB28E-F1C6-4E59-31C2-E257329841FF}"/>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250E3B3-7A55-4A3E-9B69-A33D7B7959C5}" type="slidenum">
              <a:rPr lang="en-US" altLang="sr-Latn-RS">
                <a:solidFill>
                  <a:srgbClr val="164C6C"/>
                </a:solidFill>
                <a:latin typeface="Georgia" panose="02040502050405020303" pitchFamily="18" charset="0"/>
              </a:rPr>
              <a:pPr eaLnBrk="1" hangingPunct="1"/>
              <a:t>43</a:t>
            </a:fld>
            <a:endParaRPr lang="en-US" altLang="sr-Latn-RS">
              <a:solidFill>
                <a:srgbClr val="164C6C"/>
              </a:solidFill>
              <a:latin typeface="Georgia" panose="02040502050405020303" pitchFamily="18" charset="0"/>
            </a:endParaRPr>
          </a:p>
        </p:txBody>
      </p:sp>
      <p:pic>
        <p:nvPicPr>
          <p:cNvPr id="57348" name="Picture 3" descr="fig2_186">
            <a:extLst>
              <a:ext uri="{FF2B5EF4-FFF2-40B4-BE49-F238E27FC236}">
                <a16:creationId xmlns:a16="http://schemas.microsoft.com/office/drawing/2014/main" id="{B88551CB-6FEF-920B-BFF1-38FB127A5AC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6713" y="1417638"/>
            <a:ext cx="2376487" cy="2392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49" name="Picture 4" descr="stonesA">
            <a:extLst>
              <a:ext uri="{FF2B5EF4-FFF2-40B4-BE49-F238E27FC236}">
                <a16:creationId xmlns:a16="http://schemas.microsoft.com/office/drawing/2014/main" id="{85D3C22A-E00D-7692-D185-403367F1B1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29250" y="1905000"/>
            <a:ext cx="3409950" cy="2557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50" name="Rectangle 5">
            <a:extLst>
              <a:ext uri="{FF2B5EF4-FFF2-40B4-BE49-F238E27FC236}">
                <a16:creationId xmlns:a16="http://schemas.microsoft.com/office/drawing/2014/main" id="{AA480E64-2C39-60D2-6861-728FE1BF799F}"/>
              </a:ext>
            </a:extLst>
          </p:cNvPr>
          <p:cNvSpPr>
            <a:spLocks noChangeArrowheads="1"/>
          </p:cNvSpPr>
          <p:nvPr/>
        </p:nvSpPr>
        <p:spPr bwMode="auto">
          <a:xfrm>
            <a:off x="3124200" y="1447800"/>
            <a:ext cx="424827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Wingdings" panose="05000000000000000000" pitchFamily="2" charset="2"/>
              <a:buChar char="Ø"/>
            </a:pPr>
            <a:r>
              <a:rPr lang="en-US" altLang="sr-Latn-RS" dirty="0">
                <a:latin typeface="Georgia" panose="02040502050405020303" pitchFamily="18" charset="0"/>
              </a:rPr>
              <a:t>2.5 cm, CORAL CALCULUS, CISTINE</a:t>
            </a:r>
          </a:p>
          <a:p>
            <a:pPr eaLnBrk="1" hangingPunct="1">
              <a:buFont typeface="Wingdings" panose="05000000000000000000" pitchFamily="2" charset="2"/>
              <a:buChar char="Ø"/>
            </a:pPr>
            <a:r>
              <a:rPr lang="en-US" altLang="sr-Latn-RS" dirty="0">
                <a:latin typeface="Georgia" panose="02040502050405020303" pitchFamily="18" charset="0"/>
              </a:rPr>
              <a:t>Obstruction behind calculus</a:t>
            </a:r>
          </a:p>
        </p:txBody>
      </p:sp>
      <p:pic>
        <p:nvPicPr>
          <p:cNvPr id="57351" name="Picture 6">
            <a:extLst>
              <a:ext uri="{FF2B5EF4-FFF2-40B4-BE49-F238E27FC236}">
                <a16:creationId xmlns:a16="http://schemas.microsoft.com/office/drawing/2014/main" id="{E7CF778D-B127-BA35-B87C-5438E883F6C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1788" y="3886200"/>
            <a:ext cx="2411412" cy="239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52" name="Picture 7">
            <a:extLst>
              <a:ext uri="{FF2B5EF4-FFF2-40B4-BE49-F238E27FC236}">
                <a16:creationId xmlns:a16="http://schemas.microsoft.com/office/drawing/2014/main" id="{08E39C2F-CAF3-82FE-C763-5ACE58370CE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52800" y="4495800"/>
            <a:ext cx="5029200" cy="181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53" name="Rectangle 8">
            <a:extLst>
              <a:ext uri="{FF2B5EF4-FFF2-40B4-BE49-F238E27FC236}">
                <a16:creationId xmlns:a16="http://schemas.microsoft.com/office/drawing/2014/main" id="{6FB2E801-FBCD-3F55-E2B1-AB0407A8F030}"/>
              </a:ext>
            </a:extLst>
          </p:cNvPr>
          <p:cNvSpPr>
            <a:spLocks noChangeArrowheads="1"/>
          </p:cNvSpPr>
          <p:nvPr/>
        </p:nvSpPr>
        <p:spPr bwMode="auto">
          <a:xfrm>
            <a:off x="2667000" y="2438400"/>
            <a:ext cx="2071401"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sr-Latn-RS" sz="2000" dirty="0">
                <a:latin typeface="Georgia" panose="02040502050405020303" pitchFamily="18" charset="0"/>
              </a:rPr>
              <a:t>Mechanically</a:t>
            </a:r>
          </a:p>
          <a:p>
            <a:pPr eaLnBrk="1" hangingPunct="1"/>
            <a:r>
              <a:rPr lang="en-US" altLang="sr-Latn-RS" sz="2000" dirty="0">
                <a:latin typeface="Georgia" panose="02040502050405020303" pitchFamily="18" charset="0"/>
              </a:rPr>
              <a:t>Electrohydraulic</a:t>
            </a:r>
          </a:p>
          <a:p>
            <a:pPr eaLnBrk="1" hangingPunct="1"/>
            <a:r>
              <a:rPr lang="en-US" altLang="sr-Latn-RS" sz="2000" dirty="0">
                <a:latin typeface="Georgia" panose="02040502050405020303" pitchFamily="18" charset="0"/>
              </a:rPr>
              <a:t>Ultrasonic</a:t>
            </a:r>
          </a:p>
          <a:p>
            <a:pPr eaLnBrk="1" hangingPunct="1"/>
            <a:r>
              <a:rPr lang="en-US" altLang="sr-Latn-RS" sz="2000" dirty="0">
                <a:latin typeface="Georgia" panose="02040502050405020303" pitchFamily="18" charset="0"/>
              </a:rPr>
              <a:t>Laser waves</a:t>
            </a:r>
            <a:endParaRPr lang="sr-Latn-CS" altLang="sr-Latn-RS" sz="2000" dirty="0">
              <a:latin typeface="Georgia" panose="02040502050405020303" pitchFamily="18"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a:extLst>
              <a:ext uri="{FF2B5EF4-FFF2-40B4-BE49-F238E27FC236}">
                <a16:creationId xmlns:a16="http://schemas.microsoft.com/office/drawing/2014/main" id="{A8814C72-548A-0DD8-87FA-A90CE9432D8D}"/>
              </a:ext>
            </a:extLst>
          </p:cNvPr>
          <p:cNvSpPr>
            <a:spLocks noGrp="1" noChangeArrowheads="1"/>
          </p:cNvSpPr>
          <p:nvPr>
            <p:ph type="title"/>
          </p:nvPr>
        </p:nvSpPr>
        <p:spPr/>
        <p:txBody>
          <a:bodyPr/>
          <a:lstStyle/>
          <a:p>
            <a:pPr eaLnBrk="1" hangingPunct="1"/>
            <a:r>
              <a:rPr lang="sr-Latn-RS" altLang="sr-Latn-RS" sz="3600" dirty="0">
                <a:solidFill>
                  <a:srgbClr val="164C6C"/>
                </a:solidFill>
              </a:rPr>
              <a:t>Uretero/nephrolitotripsy</a:t>
            </a:r>
            <a:endParaRPr lang="en-US" altLang="sr-Latn-RS" sz="3600" dirty="0">
              <a:solidFill>
                <a:srgbClr val="164C6C"/>
              </a:solidFill>
            </a:endParaRPr>
          </a:p>
        </p:txBody>
      </p:sp>
      <p:sp>
        <p:nvSpPr>
          <p:cNvPr id="10" name="Slide Number Placeholder 5">
            <a:extLst>
              <a:ext uri="{FF2B5EF4-FFF2-40B4-BE49-F238E27FC236}">
                <a16:creationId xmlns:a16="http://schemas.microsoft.com/office/drawing/2014/main" id="{DAE25671-EC9A-06B4-2F13-AC065C1C1A7A}"/>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171D5FE-5F7B-4300-972F-7E414AE1F95A}" type="slidenum">
              <a:rPr lang="en-US" altLang="sr-Latn-RS">
                <a:solidFill>
                  <a:srgbClr val="164C6C"/>
                </a:solidFill>
                <a:latin typeface="Georgia" panose="02040502050405020303" pitchFamily="18" charset="0"/>
              </a:rPr>
              <a:pPr eaLnBrk="1" hangingPunct="1"/>
              <a:t>44</a:t>
            </a:fld>
            <a:endParaRPr lang="en-US" altLang="sr-Latn-RS">
              <a:solidFill>
                <a:srgbClr val="164C6C"/>
              </a:solidFill>
              <a:latin typeface="Georgia" panose="02040502050405020303" pitchFamily="18" charset="0"/>
            </a:endParaRPr>
          </a:p>
        </p:txBody>
      </p:sp>
      <p:sp>
        <p:nvSpPr>
          <p:cNvPr id="58372" name="Content Placeholder 10">
            <a:extLst>
              <a:ext uri="{FF2B5EF4-FFF2-40B4-BE49-F238E27FC236}">
                <a16:creationId xmlns:a16="http://schemas.microsoft.com/office/drawing/2014/main" id="{E4EDACF1-71DA-D245-264D-2901312AE365}"/>
              </a:ext>
            </a:extLst>
          </p:cNvPr>
          <p:cNvSpPr>
            <a:spLocks noGrp="1"/>
          </p:cNvSpPr>
          <p:nvPr>
            <p:ph sz="quarter" idx="1"/>
          </p:nvPr>
        </p:nvSpPr>
        <p:spPr>
          <a:xfrm>
            <a:off x="301625" y="1527175"/>
            <a:ext cx="8504238" cy="4572000"/>
          </a:xfrm>
        </p:spPr>
        <p:txBody>
          <a:bodyPr/>
          <a:lstStyle/>
          <a:p>
            <a:pPr eaLnBrk="1" hangingPunct="1"/>
            <a:r>
              <a:rPr lang="en-US" altLang="sr-Latn-RS" dirty="0"/>
              <a:t>Stone in the ureter (distal)</a:t>
            </a:r>
          </a:p>
          <a:p>
            <a:pPr eaLnBrk="1" hangingPunct="1"/>
            <a:r>
              <a:rPr lang="en-US" altLang="sr-Latn-RS" dirty="0"/>
              <a:t>Semirigid</a:t>
            </a:r>
          </a:p>
          <a:p>
            <a:pPr eaLnBrk="1" hangingPunct="1"/>
            <a:r>
              <a:rPr lang="en-US" altLang="sr-Latn-RS" dirty="0"/>
              <a:t>Flexible</a:t>
            </a:r>
          </a:p>
          <a:p>
            <a:pPr eaLnBrk="1" hangingPunct="1"/>
            <a:r>
              <a:rPr lang="en-US" altLang="sr-Latn-RS" dirty="0"/>
              <a:t>And in the kidney</a:t>
            </a:r>
            <a:endParaRPr lang="sr-Latn-CS" altLang="sr-Latn-RS" dirty="0"/>
          </a:p>
        </p:txBody>
      </p:sp>
      <p:pic>
        <p:nvPicPr>
          <p:cNvPr id="58373" name="Picture 3" descr="EP9802077_22101998_pub_pfx">
            <a:extLst>
              <a:ext uri="{FF2B5EF4-FFF2-40B4-BE49-F238E27FC236}">
                <a16:creationId xmlns:a16="http://schemas.microsoft.com/office/drawing/2014/main" id="{683F6C93-2191-EF5B-6216-B52624DF13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5013" y="4038600"/>
            <a:ext cx="2160587" cy="230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4" name="Picture 4" descr="uro_ncompass">
            <a:extLst>
              <a:ext uri="{FF2B5EF4-FFF2-40B4-BE49-F238E27FC236}">
                <a16:creationId xmlns:a16="http://schemas.microsoft.com/office/drawing/2014/main" id="{19B04994-56EE-3C68-1CB7-82BF2AEB3E7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75388" y="1474788"/>
            <a:ext cx="2411412" cy="241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5" name="Picture 5" descr="Distal ureteral stone observed through a small, r...">
            <a:extLst>
              <a:ext uri="{FF2B5EF4-FFF2-40B4-BE49-F238E27FC236}">
                <a16:creationId xmlns:a16="http://schemas.microsoft.com/office/drawing/2014/main" id="{45133C6B-DA91-D1AA-DB33-69C662313B6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6600" y="2033588"/>
            <a:ext cx="2555875" cy="192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6" name="Picture 6" descr="Lithotripsy procedure">
            <a:extLst>
              <a:ext uri="{FF2B5EF4-FFF2-40B4-BE49-F238E27FC236}">
                <a16:creationId xmlns:a16="http://schemas.microsoft.com/office/drawing/2014/main" id="{C19F6DBE-F0FA-0528-D5D7-CADE1828185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71800" y="4038600"/>
            <a:ext cx="2879725" cy="230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7" name="Picture 8" descr="Dur-81">
            <a:extLst>
              <a:ext uri="{FF2B5EF4-FFF2-40B4-BE49-F238E27FC236}">
                <a16:creationId xmlns:a16="http://schemas.microsoft.com/office/drawing/2014/main" id="{D37BDA10-F3CD-66E8-7614-1B9C64C2EA8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43600" y="4054475"/>
            <a:ext cx="2952750" cy="227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1">
            <a:extLst>
              <a:ext uri="{FF2B5EF4-FFF2-40B4-BE49-F238E27FC236}">
                <a16:creationId xmlns:a16="http://schemas.microsoft.com/office/drawing/2014/main" id="{67EA1C0E-5EA3-B4E7-84CC-AA4D78E97E8A}"/>
              </a:ext>
            </a:extLst>
          </p:cNvPr>
          <p:cNvSpPr>
            <a:spLocks noGrp="1"/>
          </p:cNvSpPr>
          <p:nvPr>
            <p:ph type="title"/>
          </p:nvPr>
        </p:nvSpPr>
        <p:spPr/>
        <p:txBody>
          <a:bodyPr/>
          <a:lstStyle/>
          <a:p>
            <a:pPr eaLnBrk="1" hangingPunct="1"/>
            <a:r>
              <a:rPr lang="sr-Latn-RS" altLang="sr-Latn-RS" dirty="0">
                <a:solidFill>
                  <a:srgbClr val="164C6C"/>
                </a:solidFill>
              </a:rPr>
              <a:t>Surgical treatment 1-5.4%</a:t>
            </a:r>
            <a:endParaRPr lang="sr-Latn-CS" altLang="sr-Latn-RS" dirty="0">
              <a:solidFill>
                <a:srgbClr val="164C6C"/>
              </a:solidFill>
            </a:endParaRPr>
          </a:p>
        </p:txBody>
      </p:sp>
      <p:sp>
        <p:nvSpPr>
          <p:cNvPr id="11" name="Slide Number Placeholder 5">
            <a:extLst>
              <a:ext uri="{FF2B5EF4-FFF2-40B4-BE49-F238E27FC236}">
                <a16:creationId xmlns:a16="http://schemas.microsoft.com/office/drawing/2014/main" id="{BA56E79E-DFEE-F9C9-A601-E658CCD8F11A}"/>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E23853D-B565-4341-ACE0-C850E83CA8DA}" type="slidenum">
              <a:rPr lang="en-US" altLang="sr-Latn-RS">
                <a:solidFill>
                  <a:srgbClr val="164C6C"/>
                </a:solidFill>
                <a:latin typeface="Georgia" panose="02040502050405020303" pitchFamily="18" charset="0"/>
              </a:rPr>
              <a:pPr eaLnBrk="1" hangingPunct="1"/>
              <a:t>45</a:t>
            </a:fld>
            <a:endParaRPr lang="en-US" altLang="sr-Latn-RS">
              <a:solidFill>
                <a:srgbClr val="164C6C"/>
              </a:solidFill>
              <a:latin typeface="Georgia" panose="02040502050405020303" pitchFamily="18" charset="0"/>
            </a:endParaRPr>
          </a:p>
        </p:txBody>
      </p:sp>
      <p:sp>
        <p:nvSpPr>
          <p:cNvPr id="13" name="Content Placeholder 12">
            <a:extLst>
              <a:ext uri="{FF2B5EF4-FFF2-40B4-BE49-F238E27FC236}">
                <a16:creationId xmlns:a16="http://schemas.microsoft.com/office/drawing/2014/main" id="{59967944-4295-069C-3274-6B56A332007D}"/>
              </a:ext>
            </a:extLst>
          </p:cNvPr>
          <p:cNvSpPr>
            <a:spLocks noGrp="1"/>
          </p:cNvSpPr>
          <p:nvPr>
            <p:ph sz="quarter" idx="1"/>
          </p:nvPr>
        </p:nvSpPr>
        <p:spPr>
          <a:xfrm>
            <a:off x="301625" y="1527175"/>
            <a:ext cx="8504238" cy="4572000"/>
          </a:xfrm>
        </p:spPr>
        <p:txBody>
          <a:bodyPr>
            <a:normAutofit fontScale="92500" lnSpcReduction="20000"/>
          </a:bodyPr>
          <a:lstStyle/>
          <a:p>
            <a:pPr marL="274320" indent="-274320" eaLnBrk="1" fontAlgn="auto" hangingPunct="1">
              <a:spcAft>
                <a:spcPts val="0"/>
              </a:spcAft>
              <a:buFont typeface="Wingdings 2"/>
              <a:buChar char=""/>
              <a:defRPr/>
            </a:pPr>
            <a:r>
              <a:rPr lang="sr-Latn-RS" dirty="0"/>
              <a:t>Indications</a:t>
            </a:r>
          </a:p>
          <a:p>
            <a:pPr marL="274320" indent="-274320" eaLnBrk="1" fontAlgn="auto" hangingPunct="1">
              <a:spcAft>
                <a:spcPts val="0"/>
              </a:spcAft>
              <a:buFont typeface="Wingdings 2"/>
              <a:buChar char=""/>
              <a:defRPr/>
            </a:pPr>
            <a:r>
              <a:rPr lang="sr-Latn-RS" dirty="0"/>
              <a:t>Complex calculosis</a:t>
            </a:r>
          </a:p>
          <a:p>
            <a:pPr marL="274320" indent="-274320" eaLnBrk="1" fontAlgn="auto" hangingPunct="1">
              <a:spcAft>
                <a:spcPts val="0"/>
              </a:spcAft>
              <a:buFont typeface="Wingdings 2"/>
              <a:buChar char=""/>
              <a:defRPr/>
            </a:pPr>
            <a:r>
              <a:rPr lang="sr-Latn-RS" dirty="0"/>
              <a:t>Anatomical abnormalities</a:t>
            </a:r>
          </a:p>
          <a:p>
            <a:pPr marL="274320" indent="-274320" eaLnBrk="1" fontAlgn="auto" hangingPunct="1">
              <a:spcAft>
                <a:spcPts val="0"/>
              </a:spcAft>
              <a:buFont typeface="Wingdings 2"/>
              <a:buChar char=""/>
              <a:defRPr/>
            </a:pPr>
            <a:r>
              <a:rPr lang="sr-Latn-RS" dirty="0"/>
              <a:t>Failure of minimally invasive</a:t>
            </a:r>
          </a:p>
          <a:p>
            <a:pPr marL="274320" indent="-274320" eaLnBrk="1" fontAlgn="auto" hangingPunct="1">
              <a:spcAft>
                <a:spcPts val="0"/>
              </a:spcAft>
              <a:buFont typeface="Wingdings 2"/>
              <a:buChar char=""/>
              <a:defRPr/>
            </a:pPr>
            <a:r>
              <a:rPr lang="sr-Latn-RS" dirty="0"/>
              <a:t>Operations</a:t>
            </a:r>
          </a:p>
          <a:p>
            <a:pPr marL="274320" indent="-274320" eaLnBrk="1" fontAlgn="auto" hangingPunct="1">
              <a:spcAft>
                <a:spcPts val="0"/>
              </a:spcAft>
              <a:buFont typeface="Wingdings 2"/>
              <a:buChar char=""/>
              <a:defRPr/>
            </a:pPr>
            <a:r>
              <a:rPr lang="sr-Latn-RS" dirty="0"/>
              <a:t>Pyelolithotomy, Nephrolithotomy,</a:t>
            </a:r>
          </a:p>
          <a:p>
            <a:pPr marL="274320" indent="-274320" eaLnBrk="1" fontAlgn="auto" hangingPunct="1">
              <a:spcAft>
                <a:spcPts val="0"/>
              </a:spcAft>
              <a:buFont typeface="Wingdings 2"/>
              <a:buChar char=""/>
              <a:defRPr/>
            </a:pPr>
            <a:r>
              <a:rPr lang="sr-Latn-RS" dirty="0"/>
              <a:t>Ureterolithotomy, Pyeloplastica,</a:t>
            </a:r>
          </a:p>
          <a:p>
            <a:pPr marL="274320" indent="-274320" eaLnBrk="1" fontAlgn="auto" hangingPunct="1">
              <a:spcAft>
                <a:spcPts val="0"/>
              </a:spcAft>
              <a:buFont typeface="Wingdings 2"/>
              <a:buChar char=""/>
              <a:defRPr/>
            </a:pPr>
            <a:r>
              <a:rPr lang="sr-Latn-RS" dirty="0"/>
              <a:t>Partial nephrectomia, Nephrectomia,</a:t>
            </a:r>
          </a:p>
          <a:p>
            <a:pPr marL="274320" indent="-274320" eaLnBrk="1" fontAlgn="auto" hangingPunct="1">
              <a:spcAft>
                <a:spcPts val="0"/>
              </a:spcAft>
              <a:buFont typeface="Wingdings 2"/>
              <a:buChar char=""/>
              <a:defRPr/>
            </a:pPr>
            <a:r>
              <a:rPr lang="sr-Latn-RS" dirty="0"/>
              <a:t>Cystolithotomy</a:t>
            </a:r>
          </a:p>
          <a:p>
            <a:pPr marL="274320" indent="-274320" eaLnBrk="1" fontAlgn="auto" hangingPunct="1">
              <a:spcAft>
                <a:spcPts val="0"/>
              </a:spcAft>
              <a:buFont typeface="Wingdings 2"/>
              <a:buChar char=""/>
              <a:defRPr/>
            </a:pPr>
            <a:r>
              <a:rPr lang="sr-Latn-RS" dirty="0"/>
              <a:t>Open</a:t>
            </a:r>
          </a:p>
          <a:p>
            <a:pPr marL="274320" indent="-274320" eaLnBrk="1" fontAlgn="auto" hangingPunct="1">
              <a:spcAft>
                <a:spcPts val="0"/>
              </a:spcAft>
              <a:buFont typeface="Wingdings 2"/>
              <a:buChar char=""/>
              <a:defRPr/>
            </a:pPr>
            <a:r>
              <a:rPr lang="sr-Latn-RS" dirty="0"/>
              <a:t>Laparoscopic</a:t>
            </a:r>
            <a:endParaRPr lang="sr-Latn-CS" dirty="0"/>
          </a:p>
        </p:txBody>
      </p:sp>
      <p:pic>
        <p:nvPicPr>
          <p:cNvPr id="59397" name="Picture 7" descr="Lapa2">
            <a:extLst>
              <a:ext uri="{FF2B5EF4-FFF2-40B4-BE49-F238E27FC236}">
                <a16:creationId xmlns:a16="http://schemas.microsoft.com/office/drawing/2014/main" id="{386D14EB-2251-AEF0-2359-14585EF5337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80138" y="4191000"/>
            <a:ext cx="2735262" cy="195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8" name="Picture 8">
            <a:extLst>
              <a:ext uri="{FF2B5EF4-FFF2-40B4-BE49-F238E27FC236}">
                <a16:creationId xmlns:a16="http://schemas.microsoft.com/office/drawing/2014/main" id="{A1768D9A-E280-84D2-D795-D492C7418B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3125" y="1401763"/>
            <a:ext cx="1692275" cy="2408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9" name="Picture 9">
            <a:extLst>
              <a:ext uri="{FF2B5EF4-FFF2-40B4-BE49-F238E27FC236}">
                <a16:creationId xmlns:a16="http://schemas.microsoft.com/office/drawing/2014/main" id="{73348F47-211A-8B06-0CAE-F2DAE02A057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38800" y="1397000"/>
            <a:ext cx="1619250" cy="242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a:extLst>
              <a:ext uri="{FF2B5EF4-FFF2-40B4-BE49-F238E27FC236}">
                <a16:creationId xmlns:a16="http://schemas.microsoft.com/office/drawing/2014/main" id="{EB2BF742-50F5-7365-02B7-EA97B941187B}"/>
              </a:ext>
            </a:extLst>
          </p:cNvPr>
          <p:cNvSpPr>
            <a:spLocks noGrp="1" noChangeArrowheads="1"/>
          </p:cNvSpPr>
          <p:nvPr>
            <p:ph type="title"/>
          </p:nvPr>
        </p:nvSpPr>
        <p:spPr/>
        <p:txBody>
          <a:bodyPr/>
          <a:lstStyle/>
          <a:p>
            <a:pPr eaLnBrk="1" hangingPunct="1"/>
            <a:r>
              <a:rPr lang="sr-Latn-RS" altLang="sr-Latn-RS" sz="3600" dirty="0">
                <a:solidFill>
                  <a:srgbClr val="164C6C"/>
                </a:solidFill>
              </a:rPr>
              <a:t>Bladder stone</a:t>
            </a:r>
            <a:endParaRPr lang="en-US" altLang="sr-Latn-RS" sz="3600" dirty="0">
              <a:solidFill>
                <a:srgbClr val="164C6C"/>
              </a:solidFill>
            </a:endParaRPr>
          </a:p>
        </p:txBody>
      </p:sp>
      <p:sp>
        <p:nvSpPr>
          <p:cNvPr id="9" name="Slide Number Placeholder 5">
            <a:extLst>
              <a:ext uri="{FF2B5EF4-FFF2-40B4-BE49-F238E27FC236}">
                <a16:creationId xmlns:a16="http://schemas.microsoft.com/office/drawing/2014/main" id="{DEAB4877-9D21-478A-F302-057005E2E699}"/>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C88D2E6-1AC2-486E-84AA-FC28112C7A20}" type="slidenum">
              <a:rPr lang="en-US" altLang="sr-Latn-RS">
                <a:solidFill>
                  <a:srgbClr val="164C6C"/>
                </a:solidFill>
                <a:latin typeface="Georgia" panose="02040502050405020303" pitchFamily="18" charset="0"/>
              </a:rPr>
              <a:pPr eaLnBrk="1" hangingPunct="1"/>
              <a:t>46</a:t>
            </a:fld>
            <a:endParaRPr lang="en-US" altLang="sr-Latn-RS">
              <a:solidFill>
                <a:srgbClr val="164C6C"/>
              </a:solidFill>
              <a:latin typeface="Georgia" panose="02040502050405020303" pitchFamily="18" charset="0"/>
            </a:endParaRPr>
          </a:p>
        </p:txBody>
      </p:sp>
      <p:sp>
        <p:nvSpPr>
          <p:cNvPr id="60420" name="Rectangle 3">
            <a:extLst>
              <a:ext uri="{FF2B5EF4-FFF2-40B4-BE49-F238E27FC236}">
                <a16:creationId xmlns:a16="http://schemas.microsoft.com/office/drawing/2014/main" id="{9FE21B7E-ECD5-4039-0249-1FECF1363386}"/>
              </a:ext>
            </a:extLst>
          </p:cNvPr>
          <p:cNvSpPr>
            <a:spLocks noGrp="1" noChangeArrowheads="1"/>
          </p:cNvSpPr>
          <p:nvPr>
            <p:ph sz="quarter" idx="1"/>
          </p:nvPr>
        </p:nvSpPr>
        <p:spPr>
          <a:xfrm>
            <a:off x="338931" y="1508126"/>
            <a:ext cx="8504238" cy="4572000"/>
          </a:xfrm>
        </p:spPr>
        <p:txBody>
          <a:bodyPr/>
          <a:lstStyle/>
          <a:p>
            <a:pPr eaLnBrk="1" hangingPunct="1"/>
            <a:r>
              <a:rPr lang="sr-Latn-RS" altLang="sr-Latn-RS" sz="2000" dirty="0"/>
              <a:t>Primary</a:t>
            </a:r>
          </a:p>
          <a:p>
            <a:pPr eaLnBrk="1" hangingPunct="1"/>
            <a:r>
              <a:rPr lang="sr-Latn-RS" altLang="sr-Latn-RS" sz="2000" dirty="0"/>
              <a:t>Rarely, children with hypoproteinemia, vitamin A deficiency</a:t>
            </a:r>
          </a:p>
          <a:p>
            <a:pPr eaLnBrk="1" hangingPunct="1"/>
            <a:r>
              <a:rPr lang="sr-Latn-RS" altLang="sr-Latn-RS" sz="2000" dirty="0"/>
              <a:t>Secondary</a:t>
            </a:r>
          </a:p>
          <a:p>
            <a:pPr eaLnBrk="1" hangingPunct="1"/>
            <a:r>
              <a:rPr lang="sr-Latn-RS" altLang="sr-Latn-RS" sz="2000" dirty="0"/>
              <a:t>Subvesical obstruction</a:t>
            </a:r>
          </a:p>
          <a:p>
            <a:pPr eaLnBrk="1" hangingPunct="1"/>
            <a:r>
              <a:rPr lang="sr-Latn-RS" altLang="sr-Latn-RS" sz="2000" dirty="0"/>
              <a:t>Neurogenic bladder</a:t>
            </a:r>
          </a:p>
          <a:p>
            <a:pPr eaLnBrk="1" hangingPunct="1"/>
            <a:r>
              <a:rPr lang="sr-Latn-RS" altLang="sr-Latn-RS" sz="2000" dirty="0"/>
              <a:t>Postradiation cystitis</a:t>
            </a:r>
          </a:p>
          <a:p>
            <a:pPr eaLnBrk="1" hangingPunct="1"/>
            <a:r>
              <a:rPr lang="sr-Latn-RS" altLang="sr-Latn-RS" sz="2000" dirty="0"/>
              <a:t>Around a foreign body</a:t>
            </a:r>
          </a:p>
          <a:p>
            <a:pPr eaLnBrk="1" hangingPunct="1"/>
            <a:r>
              <a:rPr lang="sr-Latn-RS" altLang="sr-Latn-RS" sz="2000" dirty="0"/>
              <a:t>Symptoms</a:t>
            </a:r>
          </a:p>
          <a:p>
            <a:pPr eaLnBrk="1" hangingPunct="1"/>
            <a:r>
              <a:rPr lang="sr-Latn-RS" altLang="sr-Latn-RS" sz="2000" dirty="0"/>
              <a:t>Suprapubic pains</a:t>
            </a:r>
          </a:p>
          <a:p>
            <a:pPr eaLnBrk="1" hangingPunct="1"/>
            <a:r>
              <a:rPr lang="sr-Latn-RS" altLang="sr-Latn-RS" sz="2000" dirty="0"/>
              <a:t>Interruptions in urination, retention</a:t>
            </a:r>
          </a:p>
          <a:p>
            <a:pPr eaLnBrk="1" hangingPunct="1"/>
            <a:r>
              <a:rPr lang="sr-Latn-RS" altLang="sr-Latn-RS" sz="2000" dirty="0"/>
              <a:t>Symptoms of infection</a:t>
            </a:r>
          </a:p>
          <a:p>
            <a:pPr eaLnBrk="1" hangingPunct="1"/>
            <a:r>
              <a:rPr lang="sr-Latn-RS" altLang="sr-Latn-RS" sz="2000" dirty="0"/>
              <a:t>Hematuria</a:t>
            </a:r>
            <a:endParaRPr lang="sr-Cyrl-CS" altLang="sr-Latn-RS" sz="2000" dirty="0"/>
          </a:p>
          <a:p>
            <a:pPr eaLnBrk="1" hangingPunct="1">
              <a:buFont typeface="Wingdings 2" panose="05020102010507070707" pitchFamily="18" charset="2"/>
              <a:buNone/>
            </a:pPr>
            <a:endParaRPr lang="sr-Latn-CS" altLang="sr-Latn-RS" sz="2000" dirty="0"/>
          </a:p>
        </p:txBody>
      </p:sp>
      <p:pic>
        <p:nvPicPr>
          <p:cNvPr id="60421" name="Picture 6" descr="calculus-fig3">
            <a:extLst>
              <a:ext uri="{FF2B5EF4-FFF2-40B4-BE49-F238E27FC236}">
                <a16:creationId xmlns:a16="http://schemas.microsoft.com/office/drawing/2014/main" id="{2E9DAD44-B3DF-57E8-5DBC-FD41FADF982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2276475"/>
            <a:ext cx="2484438"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2" name="Picture 7" descr="Bladder%20Calculi%20">
            <a:extLst>
              <a:ext uri="{FF2B5EF4-FFF2-40B4-BE49-F238E27FC236}">
                <a16:creationId xmlns:a16="http://schemas.microsoft.com/office/drawing/2014/main" id="{73C00D5F-7323-132C-A8E8-7B55A4327F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86438" y="4433888"/>
            <a:ext cx="2482850" cy="186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5">
            <a:extLst>
              <a:ext uri="{FF2B5EF4-FFF2-40B4-BE49-F238E27FC236}">
                <a16:creationId xmlns:a16="http://schemas.microsoft.com/office/drawing/2014/main" id="{26719E95-E016-E64E-F482-5EE0785AD523}"/>
              </a:ext>
            </a:extLst>
          </p:cNvPr>
          <p:cNvSpPr>
            <a:spLocks noGrp="1" noChangeArrowheads="1"/>
          </p:cNvSpPr>
          <p:nvPr>
            <p:ph type="title"/>
          </p:nvPr>
        </p:nvSpPr>
        <p:spPr/>
        <p:txBody>
          <a:bodyPr/>
          <a:lstStyle/>
          <a:p>
            <a:pPr eaLnBrk="1" hangingPunct="1"/>
            <a:r>
              <a:rPr lang="sr-Latn-RS" altLang="sr-Latn-RS" sz="3600" dirty="0">
                <a:solidFill>
                  <a:srgbClr val="164C6C"/>
                </a:solidFill>
              </a:rPr>
              <a:t>Diagnosis</a:t>
            </a:r>
            <a:r>
              <a:rPr lang="sr-Cyrl-CS" altLang="sr-Latn-RS" sz="3600" dirty="0">
                <a:solidFill>
                  <a:srgbClr val="164C6C"/>
                </a:solidFill>
              </a:rPr>
              <a:t> </a:t>
            </a:r>
            <a:endParaRPr lang="en-US" altLang="sr-Latn-RS" sz="3600" dirty="0">
              <a:solidFill>
                <a:srgbClr val="164C6C"/>
              </a:solidFill>
            </a:endParaRPr>
          </a:p>
        </p:txBody>
      </p:sp>
      <p:sp>
        <p:nvSpPr>
          <p:cNvPr id="10" name="Slide Number Placeholder 5">
            <a:extLst>
              <a:ext uri="{FF2B5EF4-FFF2-40B4-BE49-F238E27FC236}">
                <a16:creationId xmlns:a16="http://schemas.microsoft.com/office/drawing/2014/main" id="{08D469B4-EC09-F81D-A480-4BFDE2718484}"/>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AEC3672-B686-4875-8A20-893534FF4F07}" type="slidenum">
              <a:rPr lang="en-US" altLang="sr-Latn-RS">
                <a:solidFill>
                  <a:srgbClr val="164C6C"/>
                </a:solidFill>
                <a:latin typeface="Georgia" panose="02040502050405020303" pitchFamily="18" charset="0"/>
              </a:rPr>
              <a:pPr eaLnBrk="1" hangingPunct="1"/>
              <a:t>47</a:t>
            </a:fld>
            <a:endParaRPr lang="en-US" altLang="sr-Latn-RS">
              <a:solidFill>
                <a:srgbClr val="164C6C"/>
              </a:solidFill>
              <a:latin typeface="Georgia" panose="02040502050405020303" pitchFamily="18" charset="0"/>
            </a:endParaRPr>
          </a:p>
        </p:txBody>
      </p:sp>
      <p:sp>
        <p:nvSpPr>
          <p:cNvPr id="61444" name="Content Placeholder 10">
            <a:extLst>
              <a:ext uri="{FF2B5EF4-FFF2-40B4-BE49-F238E27FC236}">
                <a16:creationId xmlns:a16="http://schemas.microsoft.com/office/drawing/2014/main" id="{161036D3-0156-E221-A9C2-4D9BDE222ED5}"/>
              </a:ext>
            </a:extLst>
          </p:cNvPr>
          <p:cNvSpPr>
            <a:spLocks noGrp="1"/>
          </p:cNvSpPr>
          <p:nvPr>
            <p:ph sz="quarter" idx="1"/>
          </p:nvPr>
        </p:nvSpPr>
        <p:spPr>
          <a:xfrm>
            <a:off x="301625" y="1527175"/>
            <a:ext cx="8504238" cy="4572000"/>
          </a:xfrm>
        </p:spPr>
        <p:txBody>
          <a:bodyPr/>
          <a:lstStyle/>
          <a:p>
            <a:pPr eaLnBrk="1" hangingPunct="1"/>
            <a:endParaRPr lang="sr-Latn-CS" altLang="sr-Latn-RS"/>
          </a:p>
        </p:txBody>
      </p:sp>
      <p:pic>
        <p:nvPicPr>
          <p:cNvPr id="61445" name="Picture 2" descr="vesical-calculus-1a">
            <a:extLst>
              <a:ext uri="{FF2B5EF4-FFF2-40B4-BE49-F238E27FC236}">
                <a16:creationId xmlns:a16="http://schemas.microsoft.com/office/drawing/2014/main" id="{AD36913B-31BB-8E7A-CFB1-D09AD8A6648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5400" y="1366838"/>
            <a:ext cx="3311525" cy="269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6" name="Picture 3" descr="435575-1350924-440657-440763">
            <a:extLst>
              <a:ext uri="{FF2B5EF4-FFF2-40B4-BE49-F238E27FC236}">
                <a16:creationId xmlns:a16="http://schemas.microsoft.com/office/drawing/2014/main" id="{352300D5-F575-DA37-FA82-7C81F38D9B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4267200"/>
            <a:ext cx="2808288" cy="210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7" name="Picture 4" descr="giant-fig1">
            <a:extLst>
              <a:ext uri="{FF2B5EF4-FFF2-40B4-BE49-F238E27FC236}">
                <a16:creationId xmlns:a16="http://schemas.microsoft.com/office/drawing/2014/main" id="{5B0A87CD-57F5-29A8-216D-200F3A12683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1406525"/>
            <a:ext cx="3384550" cy="240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8" name="Rectangle 6">
            <a:extLst>
              <a:ext uri="{FF2B5EF4-FFF2-40B4-BE49-F238E27FC236}">
                <a16:creationId xmlns:a16="http://schemas.microsoft.com/office/drawing/2014/main" id="{467293A2-039C-B2E7-B0D2-D354DF6D4991}"/>
              </a:ext>
            </a:extLst>
          </p:cNvPr>
          <p:cNvSpPr>
            <a:spLocks noChangeArrowheads="1"/>
          </p:cNvSpPr>
          <p:nvPr/>
        </p:nvSpPr>
        <p:spPr bwMode="auto">
          <a:xfrm>
            <a:off x="762000" y="3810000"/>
            <a:ext cx="23230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sr-Latn-RS" altLang="sr-Latn-RS" sz="2400" dirty="0">
                <a:solidFill>
                  <a:schemeClr val="tx2"/>
                </a:solidFill>
                <a:latin typeface="Georgia" panose="02040502050405020303" pitchFamily="18" charset="0"/>
              </a:rPr>
              <a:t>Native uro tract</a:t>
            </a:r>
            <a:endParaRPr lang="sr-Latn-CS" altLang="sr-Latn-RS" sz="2400" dirty="0">
              <a:solidFill>
                <a:schemeClr val="tx2"/>
              </a:solidFill>
              <a:latin typeface="Georgia" panose="02040502050405020303" pitchFamily="18" charset="0"/>
            </a:endParaRPr>
          </a:p>
        </p:txBody>
      </p:sp>
      <p:sp>
        <p:nvSpPr>
          <p:cNvPr id="61449" name="Rectangle 7">
            <a:extLst>
              <a:ext uri="{FF2B5EF4-FFF2-40B4-BE49-F238E27FC236}">
                <a16:creationId xmlns:a16="http://schemas.microsoft.com/office/drawing/2014/main" id="{99FBD4B9-106B-4016-C26E-5615A3CF2197}"/>
              </a:ext>
            </a:extLst>
          </p:cNvPr>
          <p:cNvSpPr>
            <a:spLocks noChangeArrowheads="1"/>
          </p:cNvSpPr>
          <p:nvPr/>
        </p:nvSpPr>
        <p:spPr bwMode="auto">
          <a:xfrm>
            <a:off x="5562600" y="4038600"/>
            <a:ext cx="248818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sr-Latn-RS" altLang="sr-Latn-RS" sz="2400" dirty="0">
                <a:solidFill>
                  <a:schemeClr val="tx2"/>
                </a:solidFill>
                <a:latin typeface="Georgia" panose="02040502050405020303" pitchFamily="18" charset="0"/>
              </a:rPr>
              <a:t>Ultrasonography</a:t>
            </a:r>
            <a:endParaRPr lang="en-US" altLang="sr-Latn-RS" sz="2400" dirty="0">
              <a:solidFill>
                <a:schemeClr val="tx2"/>
              </a:solidFill>
              <a:latin typeface="Georgia" panose="02040502050405020303" pitchFamily="18" charset="0"/>
            </a:endParaRPr>
          </a:p>
        </p:txBody>
      </p:sp>
      <p:sp>
        <p:nvSpPr>
          <p:cNvPr id="61450" name="Rectangle 8">
            <a:extLst>
              <a:ext uri="{FF2B5EF4-FFF2-40B4-BE49-F238E27FC236}">
                <a16:creationId xmlns:a16="http://schemas.microsoft.com/office/drawing/2014/main" id="{66E4F5D2-ED42-60AD-BEDD-DDD447910F55}"/>
              </a:ext>
            </a:extLst>
          </p:cNvPr>
          <p:cNvSpPr>
            <a:spLocks noChangeArrowheads="1"/>
          </p:cNvSpPr>
          <p:nvPr/>
        </p:nvSpPr>
        <p:spPr bwMode="auto">
          <a:xfrm>
            <a:off x="3962400" y="5181600"/>
            <a:ext cx="1677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sr-Latn-RS" altLang="sr-Latn-RS" sz="2400" dirty="0">
                <a:solidFill>
                  <a:schemeClr val="tx2"/>
                </a:solidFill>
                <a:latin typeface="Georgia" panose="02040502050405020303" pitchFamily="18" charset="0"/>
              </a:rPr>
              <a:t>Endoscopy</a:t>
            </a:r>
            <a:endParaRPr lang="en-US" altLang="sr-Latn-RS" sz="2400" dirty="0">
              <a:solidFill>
                <a:schemeClr val="tx2"/>
              </a:solidFill>
              <a:latin typeface="Georgia" panose="02040502050405020303" pitchFamily="18"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9">
            <a:extLst>
              <a:ext uri="{FF2B5EF4-FFF2-40B4-BE49-F238E27FC236}">
                <a16:creationId xmlns:a16="http://schemas.microsoft.com/office/drawing/2014/main" id="{79C73B93-D06E-CE70-0FC2-585FA5B2AF20}"/>
              </a:ext>
            </a:extLst>
          </p:cNvPr>
          <p:cNvSpPr>
            <a:spLocks noGrp="1"/>
          </p:cNvSpPr>
          <p:nvPr>
            <p:ph type="title"/>
          </p:nvPr>
        </p:nvSpPr>
        <p:spPr/>
        <p:txBody>
          <a:bodyPr/>
          <a:lstStyle/>
          <a:p>
            <a:pPr eaLnBrk="1" hangingPunct="1"/>
            <a:r>
              <a:rPr lang="sr-Latn-RS" altLang="sr-Latn-RS" dirty="0">
                <a:solidFill>
                  <a:srgbClr val="164C6C"/>
                </a:solidFill>
              </a:rPr>
              <a:t>Treatment</a:t>
            </a:r>
            <a:r>
              <a:rPr lang="sr-Cyrl-CS" altLang="sr-Latn-RS" dirty="0">
                <a:solidFill>
                  <a:srgbClr val="164C6C"/>
                </a:solidFill>
              </a:rPr>
              <a:t> </a:t>
            </a:r>
            <a:endParaRPr lang="sr-Latn-CS" altLang="sr-Latn-RS" dirty="0">
              <a:solidFill>
                <a:srgbClr val="164C6C"/>
              </a:solidFill>
            </a:endParaRPr>
          </a:p>
        </p:txBody>
      </p:sp>
      <p:sp>
        <p:nvSpPr>
          <p:cNvPr id="9" name="Slide Number Placeholder 5">
            <a:extLst>
              <a:ext uri="{FF2B5EF4-FFF2-40B4-BE49-F238E27FC236}">
                <a16:creationId xmlns:a16="http://schemas.microsoft.com/office/drawing/2014/main" id="{94221E07-DC28-755C-67EF-1EBB477A805C}"/>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AFABADF-BCE6-4884-A7D9-054E8B8A2E02}" type="slidenum">
              <a:rPr lang="en-US" altLang="sr-Latn-RS">
                <a:solidFill>
                  <a:srgbClr val="164C6C"/>
                </a:solidFill>
                <a:latin typeface="Georgia" panose="02040502050405020303" pitchFamily="18" charset="0"/>
              </a:rPr>
              <a:pPr eaLnBrk="1" hangingPunct="1"/>
              <a:t>48</a:t>
            </a:fld>
            <a:endParaRPr lang="en-US" altLang="sr-Latn-RS">
              <a:solidFill>
                <a:srgbClr val="164C6C"/>
              </a:solidFill>
              <a:latin typeface="Georgia" panose="02040502050405020303" pitchFamily="18" charset="0"/>
            </a:endParaRPr>
          </a:p>
        </p:txBody>
      </p:sp>
      <p:sp>
        <p:nvSpPr>
          <p:cNvPr id="62468" name="Content Placeholder 10">
            <a:extLst>
              <a:ext uri="{FF2B5EF4-FFF2-40B4-BE49-F238E27FC236}">
                <a16:creationId xmlns:a16="http://schemas.microsoft.com/office/drawing/2014/main" id="{C4AD8072-2A02-BEC0-4149-FB8648FCC5C9}"/>
              </a:ext>
            </a:extLst>
          </p:cNvPr>
          <p:cNvSpPr>
            <a:spLocks noGrp="1"/>
          </p:cNvSpPr>
          <p:nvPr>
            <p:ph sz="quarter" idx="1"/>
          </p:nvPr>
        </p:nvSpPr>
        <p:spPr>
          <a:xfrm>
            <a:off x="301625" y="1527175"/>
            <a:ext cx="8504238" cy="4572000"/>
          </a:xfrm>
        </p:spPr>
        <p:txBody>
          <a:bodyPr/>
          <a:lstStyle/>
          <a:p>
            <a:pPr eaLnBrk="1" hangingPunct="1"/>
            <a:r>
              <a:rPr lang="sr-Latn-RS" altLang="sr-Latn-RS" sz="2000" dirty="0"/>
              <a:t>Endoscopic disintegration</a:t>
            </a:r>
          </a:p>
          <a:p>
            <a:pPr eaLnBrk="1" hangingPunct="1"/>
            <a:r>
              <a:rPr lang="sr-Latn-RS" altLang="sr-Latn-RS" sz="2000" dirty="0"/>
              <a:t>Mechanical</a:t>
            </a:r>
          </a:p>
          <a:p>
            <a:pPr eaLnBrk="1" hangingPunct="1"/>
            <a:r>
              <a:rPr lang="sr-Latn-RS" altLang="sr-Latn-RS" sz="2000" dirty="0"/>
              <a:t>Pneumatic</a:t>
            </a:r>
          </a:p>
          <a:p>
            <a:pPr eaLnBrk="1" hangingPunct="1"/>
            <a:r>
              <a:rPr lang="sr-Latn-RS" altLang="sr-Latn-RS" sz="2000" dirty="0"/>
              <a:t>Electrohydraulic</a:t>
            </a:r>
          </a:p>
          <a:p>
            <a:pPr eaLnBrk="1" hangingPunct="1"/>
            <a:r>
              <a:rPr lang="sr-Latn-RS" altLang="sr-Latn-RS" sz="2000" dirty="0"/>
              <a:t>Cystolithotomy</a:t>
            </a:r>
            <a:endParaRPr lang="sr-Latn-CS" altLang="sr-Latn-RS" sz="2000" dirty="0"/>
          </a:p>
        </p:txBody>
      </p:sp>
      <p:pic>
        <p:nvPicPr>
          <p:cNvPr id="62469" name="Picture 2" descr="calculus-fig2">
            <a:extLst>
              <a:ext uri="{FF2B5EF4-FFF2-40B4-BE49-F238E27FC236}">
                <a16:creationId xmlns:a16="http://schemas.microsoft.com/office/drawing/2014/main" id="{3C57F686-C443-3E3B-4B30-5F56B37151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3733800"/>
            <a:ext cx="3563938" cy="261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0" name="Picture 6" descr="ureteroscopy_stone">
            <a:extLst>
              <a:ext uri="{FF2B5EF4-FFF2-40B4-BE49-F238E27FC236}">
                <a16:creationId xmlns:a16="http://schemas.microsoft.com/office/drawing/2014/main" id="{35614648-61A6-8D09-18C2-B9490AD771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3600" y="3962400"/>
            <a:ext cx="2411413" cy="238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1" name="Picture 7" descr="Kidney_Stone_Image_4172-PH">
            <a:extLst>
              <a:ext uri="{FF2B5EF4-FFF2-40B4-BE49-F238E27FC236}">
                <a16:creationId xmlns:a16="http://schemas.microsoft.com/office/drawing/2014/main" id="{F557FA86-61BB-F773-659C-169EA9F0D94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6400" y="1524000"/>
            <a:ext cx="3384550" cy="238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24D0035-BBDC-1F7D-8A56-F1E9728D79E2}"/>
              </a:ext>
            </a:extLst>
          </p:cNvPr>
          <p:cNvSpPr>
            <a:spLocks noGrp="1"/>
          </p:cNvSpPr>
          <p:nvPr>
            <p:ph type="body" idx="1"/>
          </p:nvPr>
        </p:nvSpPr>
        <p:spPr>
          <a:xfrm>
            <a:off x="1368425" y="2743200"/>
            <a:ext cx="6480175" cy="1673225"/>
          </a:xfrm>
        </p:spPr>
        <p:txBody>
          <a:bodyPr>
            <a:normAutofit/>
          </a:bodyPr>
          <a:lstStyle/>
          <a:p>
            <a:pPr eaLnBrk="1" fontAlgn="auto" hangingPunct="1">
              <a:spcAft>
                <a:spcPts val="0"/>
              </a:spcAft>
              <a:buFont typeface="Wingdings 2"/>
              <a:buNone/>
              <a:defRPr/>
            </a:pPr>
            <a:endParaRPr lang="sr-Latn-CS"/>
          </a:p>
        </p:txBody>
      </p:sp>
      <p:sp>
        <p:nvSpPr>
          <p:cNvPr id="3" name="Slide Number Placeholder 2">
            <a:extLst>
              <a:ext uri="{FF2B5EF4-FFF2-40B4-BE49-F238E27FC236}">
                <a16:creationId xmlns:a16="http://schemas.microsoft.com/office/drawing/2014/main" id="{3497B8B5-8E2D-5020-0931-3B688FEDAB63}"/>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4208850-325C-4ABF-9F95-433A89086BB8}" type="slidenum">
              <a:rPr lang="en-US" altLang="sr-Latn-RS">
                <a:solidFill>
                  <a:srgbClr val="164C6C"/>
                </a:solidFill>
                <a:latin typeface="Georgia" panose="02040502050405020303" pitchFamily="18" charset="0"/>
              </a:rPr>
              <a:pPr eaLnBrk="1" hangingPunct="1"/>
              <a:t>49</a:t>
            </a:fld>
            <a:endParaRPr lang="en-US" altLang="sr-Latn-RS">
              <a:solidFill>
                <a:srgbClr val="164C6C"/>
              </a:solidFill>
              <a:latin typeface="Georgia" panose="02040502050405020303" pitchFamily="18" charset="0"/>
            </a:endParaRPr>
          </a:p>
        </p:txBody>
      </p:sp>
      <p:sp>
        <p:nvSpPr>
          <p:cNvPr id="63492" name="Title 3">
            <a:extLst>
              <a:ext uri="{FF2B5EF4-FFF2-40B4-BE49-F238E27FC236}">
                <a16:creationId xmlns:a16="http://schemas.microsoft.com/office/drawing/2014/main" id="{D8DA7685-D7CD-BFD8-E702-32E38299BB78}"/>
              </a:ext>
            </a:extLst>
          </p:cNvPr>
          <p:cNvSpPr>
            <a:spLocks noGrp="1"/>
          </p:cNvSpPr>
          <p:nvPr>
            <p:ph type="title"/>
          </p:nvPr>
        </p:nvSpPr>
        <p:spPr/>
        <p:txBody>
          <a:bodyPr/>
          <a:lstStyle/>
          <a:p>
            <a:pPr eaLnBrk="1" hangingPunct="1"/>
            <a:r>
              <a:rPr lang="sr-Latn-RS" altLang="sr-Latn-RS" dirty="0"/>
              <a:t>Urinary infections</a:t>
            </a:r>
            <a:endParaRPr lang="sr-Latn-CS" altLang="sr-Latn-R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0F420497-A318-35D3-A568-295D478D6546}"/>
              </a:ext>
            </a:extLst>
          </p:cNvPr>
          <p:cNvSpPr>
            <a:spLocks noGrp="1"/>
          </p:cNvSpPr>
          <p:nvPr>
            <p:ph type="title"/>
          </p:nvPr>
        </p:nvSpPr>
        <p:spPr/>
        <p:txBody>
          <a:bodyPr/>
          <a:lstStyle/>
          <a:p>
            <a:pPr eaLnBrk="1" hangingPunct="1"/>
            <a:r>
              <a:rPr lang="sr-Latn-RS" altLang="sr-Latn-RS" dirty="0">
                <a:solidFill>
                  <a:srgbClr val="164C6C"/>
                </a:solidFill>
              </a:rPr>
              <a:t>Etiology</a:t>
            </a:r>
            <a:r>
              <a:rPr lang="sr-Cyrl-CS" altLang="sr-Latn-RS" dirty="0">
                <a:solidFill>
                  <a:srgbClr val="164C6C"/>
                </a:solidFill>
              </a:rPr>
              <a:t> </a:t>
            </a:r>
            <a:endParaRPr lang="sr-Latn-CS" altLang="sr-Latn-RS" dirty="0">
              <a:solidFill>
                <a:srgbClr val="164C6C"/>
              </a:solidFill>
            </a:endParaRPr>
          </a:p>
        </p:txBody>
      </p:sp>
      <p:sp>
        <p:nvSpPr>
          <p:cNvPr id="13" name="Slide Number Placeholder 12">
            <a:extLst>
              <a:ext uri="{FF2B5EF4-FFF2-40B4-BE49-F238E27FC236}">
                <a16:creationId xmlns:a16="http://schemas.microsoft.com/office/drawing/2014/main" id="{E3759ADD-D449-FBBB-D3F7-755FDEC1C477}"/>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7838AA0-A014-4023-8E1B-1A3E4FE941F5}" type="slidenum">
              <a:rPr lang="en-US" altLang="sr-Latn-RS">
                <a:solidFill>
                  <a:srgbClr val="164C6C"/>
                </a:solidFill>
                <a:latin typeface="Georgia" panose="02040502050405020303" pitchFamily="18" charset="0"/>
              </a:rPr>
              <a:pPr eaLnBrk="1" hangingPunct="1"/>
              <a:t>5</a:t>
            </a:fld>
            <a:endParaRPr lang="en-US" altLang="sr-Latn-RS">
              <a:solidFill>
                <a:srgbClr val="164C6C"/>
              </a:solidFill>
              <a:latin typeface="Georgia" panose="02040502050405020303" pitchFamily="18" charset="0"/>
            </a:endParaRPr>
          </a:p>
        </p:txBody>
      </p:sp>
      <p:sp>
        <p:nvSpPr>
          <p:cNvPr id="18436" name="Content Placeholder 2">
            <a:extLst>
              <a:ext uri="{FF2B5EF4-FFF2-40B4-BE49-F238E27FC236}">
                <a16:creationId xmlns:a16="http://schemas.microsoft.com/office/drawing/2014/main" id="{6DA651AC-3D21-B1B9-6CFC-A182B610315F}"/>
              </a:ext>
            </a:extLst>
          </p:cNvPr>
          <p:cNvSpPr>
            <a:spLocks noGrp="1"/>
          </p:cNvSpPr>
          <p:nvPr>
            <p:ph sz="quarter" idx="1"/>
          </p:nvPr>
        </p:nvSpPr>
        <p:spPr>
          <a:xfrm>
            <a:off x="457200" y="1219200"/>
            <a:ext cx="8229600" cy="4937125"/>
          </a:xfrm>
        </p:spPr>
        <p:txBody>
          <a:bodyPr/>
          <a:lstStyle/>
          <a:p>
            <a:pPr eaLnBrk="1" hangingPunct="1"/>
            <a:r>
              <a:rPr lang="en-US" altLang="sr-Latn-RS" sz="2400" dirty="0">
                <a:solidFill>
                  <a:schemeClr val="tx2"/>
                </a:solidFill>
                <a:latin typeface="Cambria" panose="02040503050406030204" pitchFamily="18" charset="0"/>
              </a:rPr>
              <a:t>Significant factors in the formation of </a:t>
            </a:r>
            <a:r>
              <a:rPr lang="en-US" altLang="sr-Latn-RS" sz="2400" dirty="0" err="1">
                <a:solidFill>
                  <a:schemeClr val="tx2"/>
                </a:solidFill>
                <a:latin typeface="Cambria" panose="02040503050406030204" pitchFamily="18" charset="0"/>
              </a:rPr>
              <a:t>calculosis</a:t>
            </a:r>
            <a:endParaRPr lang="en-US" altLang="sr-Latn-RS" sz="2400" dirty="0">
              <a:solidFill>
                <a:schemeClr val="tx2"/>
              </a:solidFill>
              <a:latin typeface="Cambria" panose="02040503050406030204" pitchFamily="18" charset="0"/>
            </a:endParaRPr>
          </a:p>
          <a:p>
            <a:pPr eaLnBrk="1" hangingPunct="1"/>
            <a:r>
              <a:rPr lang="en-US" altLang="sr-Latn-RS" sz="2400" dirty="0">
                <a:solidFill>
                  <a:schemeClr val="tx2"/>
                </a:solidFill>
                <a:latin typeface="Cambria" panose="02040503050406030204" pitchFamily="18" charset="0"/>
              </a:rPr>
              <a:t>INCREASED EXCRETION OF CALCULUS CONSTITUENTS:</a:t>
            </a:r>
            <a:endParaRPr lang="sr-Latn-CS" altLang="sr-Latn-RS" sz="2400" dirty="0">
              <a:solidFill>
                <a:schemeClr val="tx2"/>
              </a:solidFill>
              <a:latin typeface="Cambria" panose="02040503050406030204" pitchFamily="18" charset="0"/>
            </a:endParaRPr>
          </a:p>
        </p:txBody>
      </p:sp>
      <p:sp>
        <p:nvSpPr>
          <p:cNvPr id="18437" name="Rectangle 3">
            <a:extLst>
              <a:ext uri="{FF2B5EF4-FFF2-40B4-BE49-F238E27FC236}">
                <a16:creationId xmlns:a16="http://schemas.microsoft.com/office/drawing/2014/main" id="{49B1E225-E0D2-A4A3-DA8B-2763933B56A5}"/>
              </a:ext>
            </a:extLst>
          </p:cNvPr>
          <p:cNvSpPr>
            <a:spLocks noChangeArrowheads="1"/>
          </p:cNvSpPr>
          <p:nvPr/>
        </p:nvSpPr>
        <p:spPr bwMode="auto">
          <a:xfrm>
            <a:off x="533400" y="4887913"/>
            <a:ext cx="3639522"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sr-Latn-RS" sz="2000" dirty="0">
                <a:latin typeface="Cambria" panose="02040503050406030204" pitchFamily="18" charset="0"/>
              </a:rPr>
              <a:t>pH URINE</a:t>
            </a:r>
          </a:p>
          <a:p>
            <a:pPr eaLnBrk="1" hangingPunct="1"/>
            <a:r>
              <a:rPr lang="en-US" altLang="sr-Latn-RS" sz="2000" dirty="0">
                <a:latin typeface="Cambria" panose="02040503050406030204" pitchFamily="18" charset="0"/>
              </a:rPr>
              <a:t>Reduced DIURESIS</a:t>
            </a:r>
          </a:p>
          <a:p>
            <a:pPr eaLnBrk="1" hangingPunct="1"/>
            <a:r>
              <a:rPr lang="en-US" altLang="sr-Latn-RS" sz="2000" dirty="0">
                <a:latin typeface="Cambria" panose="02040503050406030204" pitchFamily="18" charset="0"/>
              </a:rPr>
              <a:t>UROTRACT OBSTRUCTIONS</a:t>
            </a:r>
          </a:p>
          <a:p>
            <a:pPr eaLnBrk="1" hangingPunct="1"/>
            <a:r>
              <a:rPr lang="en-US" altLang="sr-Latn-RS" sz="2000" dirty="0">
                <a:latin typeface="Cambria" panose="02040503050406030204" pitchFamily="18" charset="0"/>
              </a:rPr>
              <a:t>CHRONIC URINARY INFECTION</a:t>
            </a:r>
            <a:endParaRPr lang="sr-Cyrl-CS" altLang="sr-Latn-RS" sz="2000" dirty="0">
              <a:latin typeface="Cambria" panose="02040503050406030204" pitchFamily="18" charset="0"/>
            </a:endParaRPr>
          </a:p>
        </p:txBody>
      </p:sp>
      <p:sp>
        <p:nvSpPr>
          <p:cNvPr id="18438" name="Rectangle 6">
            <a:extLst>
              <a:ext uri="{FF2B5EF4-FFF2-40B4-BE49-F238E27FC236}">
                <a16:creationId xmlns:a16="http://schemas.microsoft.com/office/drawing/2014/main" id="{EEF36226-F755-4142-4467-FBEDC30A6961}"/>
              </a:ext>
            </a:extLst>
          </p:cNvPr>
          <p:cNvSpPr>
            <a:spLocks noChangeArrowheads="1"/>
          </p:cNvSpPr>
          <p:nvPr/>
        </p:nvSpPr>
        <p:spPr bwMode="auto">
          <a:xfrm>
            <a:off x="6019800" y="2971800"/>
            <a:ext cx="2971800"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sr-Latn-RS" sz="2000" dirty="0">
                <a:latin typeface="Cambria" panose="02040503050406030204" pitchFamily="18" charset="0"/>
              </a:rPr>
              <a:t>Citrates</a:t>
            </a:r>
          </a:p>
          <a:p>
            <a:pPr algn="ctr" eaLnBrk="1" hangingPunct="1"/>
            <a:r>
              <a:rPr lang="en-US" altLang="sr-Latn-RS" sz="2000" dirty="0">
                <a:latin typeface="Cambria" panose="02040503050406030204" pitchFamily="18" charset="0"/>
              </a:rPr>
              <a:t>Magnesium</a:t>
            </a:r>
          </a:p>
          <a:p>
            <a:pPr algn="ctr" eaLnBrk="1" hangingPunct="1"/>
            <a:r>
              <a:rPr lang="en-US" altLang="sr-Latn-RS" sz="2000" dirty="0">
                <a:latin typeface="Cambria" panose="02040503050406030204" pitchFamily="18" charset="0"/>
              </a:rPr>
              <a:t>Pyrophosphate</a:t>
            </a:r>
          </a:p>
          <a:p>
            <a:pPr algn="ctr" eaLnBrk="1" hangingPunct="1"/>
            <a:r>
              <a:rPr lang="en-US" altLang="sr-Latn-RS" sz="2000" dirty="0">
                <a:latin typeface="Cambria" panose="02040503050406030204" pitchFamily="18" charset="0"/>
              </a:rPr>
              <a:t>Glycoproteins</a:t>
            </a:r>
          </a:p>
          <a:p>
            <a:pPr algn="ctr" eaLnBrk="1" hangingPunct="1"/>
            <a:r>
              <a:rPr lang="en-US" altLang="sr-Latn-RS" sz="2000" dirty="0">
                <a:latin typeface="Cambria" panose="02040503050406030204" pitchFamily="18" charset="0"/>
              </a:rPr>
              <a:t>Glycosaminoglycans</a:t>
            </a:r>
            <a:endParaRPr lang="sr-Latn-CS" altLang="sr-Latn-RS" sz="2000" dirty="0">
              <a:latin typeface="Cambria" panose="02040503050406030204" pitchFamily="18" charset="0"/>
            </a:endParaRPr>
          </a:p>
        </p:txBody>
      </p:sp>
      <p:sp>
        <p:nvSpPr>
          <p:cNvPr id="6" name="Text Box 7">
            <a:extLst>
              <a:ext uri="{FF2B5EF4-FFF2-40B4-BE49-F238E27FC236}">
                <a16:creationId xmlns:a16="http://schemas.microsoft.com/office/drawing/2014/main" id="{6B5E828C-5D67-44F2-1E73-EA493B1B8A49}"/>
              </a:ext>
            </a:extLst>
          </p:cNvPr>
          <p:cNvSpPr txBox="1">
            <a:spLocks noChangeArrowheads="1"/>
          </p:cNvSpPr>
          <p:nvPr/>
        </p:nvSpPr>
        <p:spPr bwMode="auto">
          <a:xfrm>
            <a:off x="6553200" y="2438400"/>
            <a:ext cx="2133600" cy="461963"/>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spAutoFit/>
            <a:flatTx/>
          </a:bodyPr>
          <a:lstStyle/>
          <a:p>
            <a:pPr algn="ctr" fontAlgn="auto">
              <a:spcBef>
                <a:spcPts val="0"/>
              </a:spcBef>
              <a:spcAft>
                <a:spcPts val="0"/>
              </a:spcAft>
              <a:defRPr/>
            </a:pPr>
            <a:r>
              <a:rPr lang="sr-Latn-RS" sz="2400" b="1" dirty="0">
                <a:solidFill>
                  <a:schemeClr val="tx2"/>
                </a:solidFill>
                <a:latin typeface="Cambria" pitchFamily="18" charset="0"/>
              </a:rPr>
              <a:t>Inhibitors</a:t>
            </a:r>
            <a:r>
              <a:rPr lang="sr-Cyrl-CS" sz="2400" b="1" dirty="0">
                <a:solidFill>
                  <a:schemeClr val="tx2"/>
                </a:solidFill>
                <a:latin typeface="Cambria" pitchFamily="18" charset="0"/>
              </a:rPr>
              <a:t> </a:t>
            </a:r>
          </a:p>
        </p:txBody>
      </p:sp>
      <p:sp>
        <p:nvSpPr>
          <p:cNvPr id="7" name="Text Box 8">
            <a:extLst>
              <a:ext uri="{FF2B5EF4-FFF2-40B4-BE49-F238E27FC236}">
                <a16:creationId xmlns:a16="http://schemas.microsoft.com/office/drawing/2014/main" id="{036EC9AC-BD78-415E-AC5B-A2E109774903}"/>
              </a:ext>
            </a:extLst>
          </p:cNvPr>
          <p:cNvSpPr txBox="1">
            <a:spLocks noChangeArrowheads="1"/>
          </p:cNvSpPr>
          <p:nvPr/>
        </p:nvSpPr>
        <p:spPr bwMode="auto">
          <a:xfrm>
            <a:off x="906883" y="2438400"/>
            <a:ext cx="1758109" cy="461665"/>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none">
            <a:spAutoFit/>
            <a:flatTx/>
          </a:bodyPr>
          <a:lstStyle/>
          <a:p>
            <a:pPr algn="ctr" fontAlgn="auto">
              <a:spcBef>
                <a:spcPts val="0"/>
              </a:spcBef>
              <a:spcAft>
                <a:spcPts val="0"/>
              </a:spcAft>
              <a:defRPr/>
            </a:pPr>
            <a:r>
              <a:rPr lang="sr-Latn-RS" sz="2400" b="1" dirty="0">
                <a:solidFill>
                  <a:schemeClr val="tx2"/>
                </a:solidFill>
                <a:latin typeface="Cambria" pitchFamily="18" charset="0"/>
              </a:rPr>
              <a:t>Promoters</a:t>
            </a:r>
            <a:r>
              <a:rPr lang="sr-Cyrl-CS" sz="2400" b="1" dirty="0">
                <a:solidFill>
                  <a:schemeClr val="tx2"/>
                </a:solidFill>
                <a:latin typeface="Cambria" pitchFamily="18" charset="0"/>
              </a:rPr>
              <a:t> </a:t>
            </a:r>
          </a:p>
        </p:txBody>
      </p:sp>
      <p:sp>
        <p:nvSpPr>
          <p:cNvPr id="12" name="Text Box 13">
            <a:extLst>
              <a:ext uri="{FF2B5EF4-FFF2-40B4-BE49-F238E27FC236}">
                <a16:creationId xmlns:a16="http://schemas.microsoft.com/office/drawing/2014/main" id="{51D9EF73-2561-1EBC-FEE4-E69B6E242DC3}"/>
              </a:ext>
            </a:extLst>
          </p:cNvPr>
          <p:cNvSpPr txBox="1">
            <a:spLocks noChangeArrowheads="1"/>
          </p:cNvSpPr>
          <p:nvPr/>
        </p:nvSpPr>
        <p:spPr bwMode="auto">
          <a:xfrm>
            <a:off x="651187" y="4114800"/>
            <a:ext cx="1977401" cy="461665"/>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none">
            <a:spAutoFit/>
            <a:flatTx/>
          </a:bodyPr>
          <a:lstStyle/>
          <a:p>
            <a:pPr algn="ctr" fontAlgn="auto">
              <a:spcBef>
                <a:spcPts val="0"/>
              </a:spcBef>
              <a:spcAft>
                <a:spcPts val="0"/>
              </a:spcAft>
              <a:defRPr/>
            </a:pPr>
            <a:r>
              <a:rPr lang="sr-Latn-RS" sz="2400" b="1" dirty="0">
                <a:solidFill>
                  <a:schemeClr val="tx2"/>
                </a:solidFill>
                <a:latin typeface="Cambria" pitchFamily="18" charset="0"/>
              </a:rPr>
              <a:t>Local factors</a:t>
            </a:r>
            <a:endParaRPr lang="sr-Cyrl-CS" sz="2400" b="1" dirty="0">
              <a:solidFill>
                <a:schemeClr val="tx2"/>
              </a:solidFill>
              <a:latin typeface="Cambria" pitchFamily="18" charset="0"/>
            </a:endParaRPr>
          </a:p>
        </p:txBody>
      </p:sp>
      <p:sp>
        <p:nvSpPr>
          <p:cNvPr id="18442" name="Picture 14" descr="vaga">
            <a:extLst>
              <a:ext uri="{FF2B5EF4-FFF2-40B4-BE49-F238E27FC236}">
                <a16:creationId xmlns:a16="http://schemas.microsoft.com/office/drawing/2014/main" id="{1EAD28FE-BA02-3A06-6277-7514D17A8670}"/>
              </a:ext>
            </a:extLst>
          </p:cNvPr>
          <p:cNvSpPr>
            <a:spLocks noChangeAspect="1" noChangeArrowheads="1"/>
          </p:cNvSpPr>
          <p:nvPr/>
        </p:nvSpPr>
        <p:spPr bwMode="auto">
          <a:xfrm>
            <a:off x="3548063" y="3576638"/>
            <a:ext cx="2339975" cy="163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sr-Latn-RS" altLang="sr-Latn-RS"/>
          </a:p>
        </p:txBody>
      </p:sp>
      <p:sp>
        <p:nvSpPr>
          <p:cNvPr id="18443" name="Rectangle 15">
            <a:extLst>
              <a:ext uri="{FF2B5EF4-FFF2-40B4-BE49-F238E27FC236}">
                <a16:creationId xmlns:a16="http://schemas.microsoft.com/office/drawing/2014/main" id="{7C53EA96-ADEF-AF17-E281-77B18B92C247}"/>
              </a:ext>
            </a:extLst>
          </p:cNvPr>
          <p:cNvSpPr>
            <a:spLocks noChangeArrowheads="1"/>
          </p:cNvSpPr>
          <p:nvPr/>
        </p:nvSpPr>
        <p:spPr bwMode="auto">
          <a:xfrm>
            <a:off x="3392488" y="2209800"/>
            <a:ext cx="2627312"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sr-Latn-CS" altLang="sr-Latn-RS" sz="2000" dirty="0">
                <a:latin typeface="Cambria" panose="02040503050406030204" pitchFamily="18" charset="0"/>
              </a:rPr>
              <a:t>HYPERCALCIURIA</a:t>
            </a:r>
          </a:p>
          <a:p>
            <a:pPr eaLnBrk="1" hangingPunct="1"/>
            <a:r>
              <a:rPr lang="sr-Latn-CS" altLang="sr-Latn-RS" sz="2000" dirty="0">
                <a:latin typeface="Cambria" panose="02040503050406030204" pitchFamily="18" charset="0"/>
              </a:rPr>
              <a:t>HYPEROXALURIA</a:t>
            </a:r>
          </a:p>
          <a:p>
            <a:pPr eaLnBrk="1" hangingPunct="1"/>
            <a:r>
              <a:rPr lang="sr-Latn-CS" altLang="sr-Latn-RS" sz="2000" dirty="0">
                <a:latin typeface="Cambria" panose="02040503050406030204" pitchFamily="18" charset="0"/>
              </a:rPr>
              <a:t>HYPERURICOSURIA</a:t>
            </a:r>
          </a:p>
          <a:p>
            <a:pPr eaLnBrk="1" hangingPunct="1"/>
            <a:r>
              <a:rPr lang="sr-Latn-CS" altLang="sr-Latn-RS" sz="2000" dirty="0">
                <a:latin typeface="Cambria" panose="02040503050406030204" pitchFamily="18" charset="0"/>
              </a:rPr>
              <a:t>CYSTINURIA</a:t>
            </a:r>
            <a:endParaRPr lang="en-US" altLang="sr-Latn-RS" sz="2000" dirty="0">
              <a:latin typeface="Cambria" panose="02040503050406030204" pitchFamily="18" charset="0"/>
            </a:endParaRPr>
          </a:p>
        </p:txBody>
      </p:sp>
      <p:sp>
        <p:nvSpPr>
          <p:cNvPr id="18444" name="Rectangle 16">
            <a:extLst>
              <a:ext uri="{FF2B5EF4-FFF2-40B4-BE49-F238E27FC236}">
                <a16:creationId xmlns:a16="http://schemas.microsoft.com/office/drawing/2014/main" id="{4F0946BF-706A-BDAB-5E7C-519C3C29DE67}"/>
              </a:ext>
            </a:extLst>
          </p:cNvPr>
          <p:cNvSpPr>
            <a:spLocks noChangeArrowheads="1"/>
          </p:cNvSpPr>
          <p:nvPr/>
        </p:nvSpPr>
        <p:spPr bwMode="auto">
          <a:xfrm>
            <a:off x="4000047" y="5137583"/>
            <a:ext cx="451258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sr-Latn-RS" sz="2000" dirty="0">
                <a:solidFill>
                  <a:schemeClr val="tx2"/>
                </a:solidFill>
                <a:latin typeface="Cambria" panose="02040503050406030204" pitchFamily="18" charset="0"/>
              </a:rPr>
              <a:t>supersaturation - crystallization</a:t>
            </a:r>
          </a:p>
          <a:p>
            <a:pPr algn="ctr" eaLnBrk="1" hangingPunct="1"/>
            <a:r>
              <a:rPr lang="en-US" altLang="sr-Latn-RS" sz="2000" dirty="0">
                <a:solidFill>
                  <a:schemeClr val="tx2"/>
                </a:solidFill>
                <a:latin typeface="Cambria" panose="02040503050406030204" pitchFamily="18" charset="0"/>
              </a:rPr>
              <a:t>in supersaturated urine (</a:t>
            </a:r>
            <a:r>
              <a:rPr lang="en-US" altLang="sr-Latn-RS" sz="2000" dirty="0" err="1">
                <a:solidFill>
                  <a:schemeClr val="tx2"/>
                </a:solidFill>
                <a:latin typeface="Cambria" panose="02040503050406030204" pitchFamily="18" charset="0"/>
              </a:rPr>
              <a:t>CaOx</a:t>
            </a:r>
            <a:r>
              <a:rPr lang="en-US" altLang="sr-Latn-RS" sz="2000" dirty="0">
                <a:solidFill>
                  <a:schemeClr val="tx2"/>
                </a:solidFill>
                <a:latin typeface="Cambria" panose="02040503050406030204" pitchFamily="18" charset="0"/>
              </a:rPr>
              <a:t> and </a:t>
            </a:r>
            <a:r>
              <a:rPr lang="en-US" altLang="sr-Latn-RS" sz="2000" dirty="0" err="1">
                <a:solidFill>
                  <a:schemeClr val="tx2"/>
                </a:solidFill>
                <a:latin typeface="Cambria" panose="02040503050406030204" pitchFamily="18" charset="0"/>
              </a:rPr>
              <a:t>CaP</a:t>
            </a:r>
            <a:r>
              <a:rPr lang="en-US" altLang="sr-Latn-RS" sz="2000" dirty="0">
                <a:solidFill>
                  <a:schemeClr val="tx2"/>
                </a:solidFill>
                <a:latin typeface="Cambria" panose="02040503050406030204" pitchFamily="18" charset="0"/>
              </a:rPr>
              <a:t>)</a:t>
            </a:r>
            <a:endParaRPr lang="sr-Latn-CS" altLang="sr-Latn-RS" dirty="0">
              <a:solidFill>
                <a:schemeClr val="tx2"/>
              </a:solidFill>
              <a:latin typeface="Cambria" panose="02040503050406030204" pitchFamily="18" charset="0"/>
            </a:endParaRPr>
          </a:p>
        </p:txBody>
      </p:sp>
      <p:pic>
        <p:nvPicPr>
          <p:cNvPr id="18445" name="Picture 14" descr="vaga">
            <a:extLst>
              <a:ext uri="{FF2B5EF4-FFF2-40B4-BE49-F238E27FC236}">
                <a16:creationId xmlns:a16="http://schemas.microsoft.com/office/drawing/2014/main" id="{C4E697F2-F419-5C83-CEDE-E23DCEC872A7}"/>
              </a:ext>
            </a:extLst>
          </p:cNvPr>
          <p:cNvPicPr>
            <a:picLocks noChangeAspect="1" noChangeArrowheads="1"/>
          </p:cNvPicPr>
          <p:nvPr/>
        </p:nvPicPr>
        <p:blipFill>
          <a:blip r:embed="rId3">
            <a:lum bright="20000"/>
            <a:extLst>
              <a:ext uri="{28A0092B-C50C-407E-A947-70E740481C1C}">
                <a14:useLocalDpi xmlns:a14="http://schemas.microsoft.com/office/drawing/2010/main" val="0"/>
              </a:ext>
            </a:extLst>
          </a:blip>
          <a:srcRect/>
          <a:stretch>
            <a:fillRect/>
          </a:stretch>
        </p:blipFill>
        <p:spPr bwMode="auto">
          <a:xfrm>
            <a:off x="3581400" y="3505200"/>
            <a:ext cx="2339975" cy="163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a:extLst>
              <a:ext uri="{FF2B5EF4-FFF2-40B4-BE49-F238E27FC236}">
                <a16:creationId xmlns:a16="http://schemas.microsoft.com/office/drawing/2014/main" id="{ABF5743B-CFD0-F60A-8512-F51A377F1A98}"/>
              </a:ext>
            </a:extLst>
          </p:cNvPr>
          <p:cNvSpPr>
            <a:spLocks noGrp="1"/>
          </p:cNvSpPr>
          <p:nvPr>
            <p:ph type="title"/>
          </p:nvPr>
        </p:nvSpPr>
        <p:spPr/>
        <p:txBody>
          <a:bodyPr/>
          <a:lstStyle/>
          <a:p>
            <a:pPr eaLnBrk="1" hangingPunct="1"/>
            <a:r>
              <a:rPr lang="sr-Latn-RS" altLang="sr-Latn-RS" dirty="0">
                <a:solidFill>
                  <a:srgbClr val="164C6C"/>
                </a:solidFill>
              </a:rPr>
              <a:t>Definition, frequency</a:t>
            </a:r>
            <a:endParaRPr lang="sr-Latn-CS" altLang="sr-Latn-RS" dirty="0">
              <a:solidFill>
                <a:srgbClr val="164C6C"/>
              </a:solidFill>
            </a:endParaRPr>
          </a:p>
        </p:txBody>
      </p:sp>
      <p:sp>
        <p:nvSpPr>
          <p:cNvPr id="64515" name="Content Placeholder 2">
            <a:extLst>
              <a:ext uri="{FF2B5EF4-FFF2-40B4-BE49-F238E27FC236}">
                <a16:creationId xmlns:a16="http://schemas.microsoft.com/office/drawing/2014/main" id="{507DC24E-489A-A155-3CC2-33C72F6EACF2}"/>
              </a:ext>
            </a:extLst>
          </p:cNvPr>
          <p:cNvSpPr>
            <a:spLocks noGrp="1"/>
          </p:cNvSpPr>
          <p:nvPr>
            <p:ph sz="quarter" idx="1"/>
          </p:nvPr>
        </p:nvSpPr>
        <p:spPr>
          <a:xfrm>
            <a:off x="301625" y="1527175"/>
            <a:ext cx="8567738" cy="4572000"/>
          </a:xfrm>
        </p:spPr>
        <p:txBody>
          <a:bodyPr/>
          <a:lstStyle/>
          <a:p>
            <a:pPr algn="ctr" eaLnBrk="1" hangingPunct="1">
              <a:lnSpc>
                <a:spcPct val="90000"/>
              </a:lnSpc>
            </a:pPr>
            <a:r>
              <a:rPr lang="en-US" altLang="sr-Latn-RS" dirty="0">
                <a:solidFill>
                  <a:schemeClr val="tx2"/>
                </a:solidFill>
                <a:latin typeface="Cambria" panose="02040503050406030204" pitchFamily="18" charset="0"/>
                <a:cs typeface="Arial" panose="020B0604020202020204" pitchFamily="34" charset="0"/>
              </a:rPr>
              <a:t>inflammatory response of the urothelium to bacterial invasion = Bacteriuria + Pyuria</a:t>
            </a:r>
          </a:p>
          <a:p>
            <a:pPr algn="ctr" eaLnBrk="1" hangingPunct="1">
              <a:lnSpc>
                <a:spcPct val="90000"/>
              </a:lnSpc>
            </a:pPr>
            <a:endParaRPr lang="en-US" altLang="sr-Latn-RS" dirty="0">
              <a:solidFill>
                <a:schemeClr val="tx2"/>
              </a:solidFill>
              <a:latin typeface="Cambria" panose="02040503050406030204" pitchFamily="18" charset="0"/>
              <a:cs typeface="Arial" panose="020B0604020202020204" pitchFamily="34" charset="0"/>
            </a:endParaRPr>
          </a:p>
          <a:p>
            <a:pPr algn="ctr" eaLnBrk="1" hangingPunct="1">
              <a:lnSpc>
                <a:spcPct val="90000"/>
              </a:lnSpc>
            </a:pPr>
            <a:r>
              <a:rPr lang="en-US" altLang="sr-Latn-RS" dirty="0">
                <a:solidFill>
                  <a:schemeClr val="tx2"/>
                </a:solidFill>
                <a:latin typeface="Cambria" panose="02040503050406030204" pitchFamily="18" charset="0"/>
                <a:cs typeface="Arial" panose="020B0604020202020204" pitchFamily="34" charset="0"/>
              </a:rPr>
              <a:t>The exact frequency of UI is not known</a:t>
            </a:r>
          </a:p>
          <a:p>
            <a:pPr algn="ctr" eaLnBrk="1" hangingPunct="1">
              <a:lnSpc>
                <a:spcPct val="90000"/>
              </a:lnSpc>
            </a:pPr>
            <a:r>
              <a:rPr lang="en-US" altLang="sr-Latn-RS" dirty="0">
                <a:solidFill>
                  <a:schemeClr val="tx2"/>
                </a:solidFill>
                <a:latin typeface="Cambria" panose="02040503050406030204" pitchFamily="18" charset="0"/>
                <a:cs typeface="Arial" panose="020B0604020202020204" pitchFamily="34" charset="0"/>
              </a:rPr>
              <a:t>acute UI is the most common disease of adult women</a:t>
            </a:r>
          </a:p>
          <a:p>
            <a:pPr algn="ctr" eaLnBrk="1" hangingPunct="1">
              <a:lnSpc>
                <a:spcPct val="90000"/>
              </a:lnSpc>
            </a:pPr>
            <a:r>
              <a:rPr lang="en-US" altLang="sr-Latn-RS" dirty="0">
                <a:solidFill>
                  <a:schemeClr val="tx2"/>
                </a:solidFill>
                <a:latin typeface="Cambria" panose="02040503050406030204" pitchFamily="18" charset="0"/>
                <a:cs typeface="Arial" panose="020B0604020202020204" pitchFamily="34" charset="0"/>
              </a:rPr>
              <a:t>17.5 episodes/1000 inhabitants/year</a:t>
            </a:r>
          </a:p>
          <a:p>
            <a:pPr algn="ctr" eaLnBrk="1" hangingPunct="1">
              <a:lnSpc>
                <a:spcPct val="90000"/>
              </a:lnSpc>
            </a:pPr>
            <a:r>
              <a:rPr lang="en-US" altLang="sr-Latn-RS" dirty="0">
                <a:solidFill>
                  <a:schemeClr val="tx2"/>
                </a:solidFill>
                <a:latin typeface="Cambria" panose="02040503050406030204" pitchFamily="18" charset="0"/>
                <a:cs typeface="Arial" panose="020B0604020202020204" pitchFamily="34" charset="0"/>
              </a:rPr>
              <a:t>&gt; 8 million medical visits per year</a:t>
            </a:r>
          </a:p>
          <a:p>
            <a:pPr algn="ctr" eaLnBrk="1" hangingPunct="1">
              <a:lnSpc>
                <a:spcPct val="90000"/>
              </a:lnSpc>
            </a:pPr>
            <a:r>
              <a:rPr lang="en-US" altLang="sr-Latn-RS" dirty="0">
                <a:solidFill>
                  <a:schemeClr val="tx2"/>
                </a:solidFill>
                <a:latin typeface="Cambria" panose="02040503050406030204" pitchFamily="18" charset="0"/>
                <a:cs typeface="Arial" panose="020B0604020202020204" pitchFamily="34" charset="0"/>
              </a:rPr>
              <a:t>about 7 million cystitis</a:t>
            </a:r>
          </a:p>
          <a:p>
            <a:pPr algn="ctr" eaLnBrk="1" hangingPunct="1">
              <a:lnSpc>
                <a:spcPct val="90000"/>
              </a:lnSpc>
            </a:pPr>
            <a:r>
              <a:rPr lang="en-US" altLang="sr-Latn-RS" dirty="0">
                <a:solidFill>
                  <a:schemeClr val="tx2"/>
                </a:solidFill>
                <a:latin typeface="Cambria" panose="02040503050406030204" pitchFamily="18" charset="0"/>
                <a:cs typeface="Arial" panose="020B0604020202020204" pitchFamily="34" charset="0"/>
              </a:rPr>
              <a:t>250,000 episodes of pyelonephritis</a:t>
            </a:r>
          </a:p>
          <a:p>
            <a:pPr algn="ctr" eaLnBrk="1" hangingPunct="1">
              <a:lnSpc>
                <a:spcPct val="90000"/>
              </a:lnSpc>
            </a:pPr>
            <a:r>
              <a:rPr lang="en-US" altLang="sr-Latn-RS" dirty="0">
                <a:solidFill>
                  <a:schemeClr val="tx2"/>
                </a:solidFill>
                <a:latin typeface="Cambria" panose="02040503050406030204" pitchFamily="18" charset="0"/>
                <a:cs typeface="Arial" panose="020B0604020202020204" pitchFamily="34" charset="0"/>
              </a:rPr>
              <a:t>~ 1 million hospitalizations with complicated UI/year</a:t>
            </a:r>
            <a:endParaRPr lang="sr-Latn-CS" altLang="sr-Latn-RS" dirty="0">
              <a:solidFill>
                <a:schemeClr val="tx2"/>
              </a:solidFill>
              <a:latin typeface="Cambria" panose="02040503050406030204" pitchFamily="18" charset="0"/>
            </a:endParaRPr>
          </a:p>
        </p:txBody>
      </p:sp>
      <p:sp>
        <p:nvSpPr>
          <p:cNvPr id="4" name="Rectangle 6">
            <a:extLst>
              <a:ext uri="{FF2B5EF4-FFF2-40B4-BE49-F238E27FC236}">
                <a16:creationId xmlns:a16="http://schemas.microsoft.com/office/drawing/2014/main" id="{9078CC94-E9D4-A6AB-9580-ED277340518E}"/>
              </a:ext>
            </a:extLst>
          </p:cNvPr>
          <p:cNvSpPr>
            <a:spLocks noChangeArrowheads="1"/>
          </p:cNvSpPr>
          <p:nvPr/>
        </p:nvSpPr>
        <p:spPr bwMode="auto">
          <a:xfrm>
            <a:off x="7162800" y="4572000"/>
            <a:ext cx="823913" cy="461963"/>
          </a:xfrm>
          <a:prstGeom prst="rect">
            <a:avLst/>
          </a:prstGeom>
          <a:noFill/>
          <a:ln w="9525">
            <a:noFill/>
            <a:miter lim="800000"/>
            <a:headEnd/>
            <a:tailEnd/>
          </a:ln>
          <a:effectLst/>
        </p:spPr>
        <p:txBody>
          <a:bodyPr>
            <a:spAutoFit/>
          </a:bodyPr>
          <a:lstStyle/>
          <a:p>
            <a:pPr eaLnBrk="0" fontAlgn="auto" hangingPunct="0">
              <a:spcBef>
                <a:spcPts val="0"/>
              </a:spcBef>
              <a:spcAft>
                <a:spcPts val="0"/>
              </a:spcAft>
              <a:defRPr/>
            </a:pPr>
            <a:r>
              <a:rPr lang="sr-Latn-RS" sz="2400" dirty="0">
                <a:solidFill>
                  <a:srgbClr val="164C6C"/>
                </a:solidFill>
                <a:effectLst>
                  <a:outerShdw blurRad="38100" dist="38100" dir="2700000" algn="tl">
                    <a:srgbClr val="C0C0C0"/>
                  </a:outerShdw>
                </a:effectLst>
                <a:latin typeface="+mn-lt"/>
              </a:rPr>
              <a:t>USA</a:t>
            </a:r>
            <a:endParaRPr lang="sr-Cyrl-CS" sz="2400" dirty="0">
              <a:solidFill>
                <a:srgbClr val="164C6C"/>
              </a:solidFill>
              <a:effectLst>
                <a:outerShdw blurRad="38100" dist="38100" dir="2700000" algn="tl">
                  <a:srgbClr val="C0C0C0"/>
                </a:outerShdw>
              </a:effectLst>
              <a:latin typeface="+mn-lt"/>
            </a:endParaRPr>
          </a:p>
        </p:txBody>
      </p:sp>
      <p:sp>
        <p:nvSpPr>
          <p:cNvPr id="5" name="Slide Number Placeholder 4">
            <a:extLst>
              <a:ext uri="{FF2B5EF4-FFF2-40B4-BE49-F238E27FC236}">
                <a16:creationId xmlns:a16="http://schemas.microsoft.com/office/drawing/2014/main" id="{447700C3-1D42-F450-DD4E-279139353D43}"/>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645850D-EBD4-4D8A-A19A-123E922EE6D7}" type="slidenum">
              <a:rPr lang="en-US" altLang="sr-Latn-RS">
                <a:solidFill>
                  <a:srgbClr val="164C6C"/>
                </a:solidFill>
                <a:latin typeface="Georgia" panose="02040502050405020303" pitchFamily="18" charset="0"/>
              </a:rPr>
              <a:pPr eaLnBrk="1" hangingPunct="1"/>
              <a:t>50</a:t>
            </a:fld>
            <a:endParaRPr lang="en-US" altLang="sr-Latn-RS">
              <a:solidFill>
                <a:srgbClr val="164C6C"/>
              </a:solidFill>
              <a:latin typeface="Georgia" panose="02040502050405020303" pitchFamily="18"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C4F361C9-48EF-B6DC-D5DF-93D2BC104428}"/>
              </a:ext>
            </a:extLst>
          </p:cNvPr>
          <p:cNvSpPr>
            <a:spLocks noGrp="1"/>
          </p:cNvSpPr>
          <p:nvPr>
            <p:ph type="title"/>
          </p:nvPr>
        </p:nvSpPr>
        <p:spPr/>
        <p:txBody>
          <a:bodyPr/>
          <a:lstStyle/>
          <a:p>
            <a:pPr eaLnBrk="1" hangingPunct="1">
              <a:defRPr/>
            </a:pPr>
            <a:r>
              <a:rPr lang="sr-Latn-RS" dirty="0"/>
              <a:t>Prevalence</a:t>
            </a:r>
            <a:r>
              <a:rPr lang="en-US" dirty="0"/>
              <a:t> </a:t>
            </a:r>
            <a:endParaRPr lang="sr-Latn-CS" dirty="0"/>
          </a:p>
        </p:txBody>
      </p:sp>
      <p:pic>
        <p:nvPicPr>
          <p:cNvPr id="65539" name="Picture 9">
            <a:extLst>
              <a:ext uri="{FF2B5EF4-FFF2-40B4-BE49-F238E27FC236}">
                <a16:creationId xmlns:a16="http://schemas.microsoft.com/office/drawing/2014/main" id="{B8687784-FC7E-EC5C-1495-B0754B861DF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08275" y="3756025"/>
            <a:ext cx="3311525" cy="157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0" name="Rectangle 10">
            <a:extLst>
              <a:ext uri="{FF2B5EF4-FFF2-40B4-BE49-F238E27FC236}">
                <a16:creationId xmlns:a16="http://schemas.microsoft.com/office/drawing/2014/main" id="{0E64BF66-B8AD-81BD-DF0A-9742493ADBB0}"/>
              </a:ext>
            </a:extLst>
          </p:cNvPr>
          <p:cNvSpPr>
            <a:spLocks noChangeArrowheads="1"/>
          </p:cNvSpPr>
          <p:nvPr/>
        </p:nvSpPr>
        <p:spPr bwMode="auto">
          <a:xfrm>
            <a:off x="3546475" y="4143375"/>
            <a:ext cx="17684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sr-Cyrl-CS" altLang="sr-Latn-RS" sz="1400">
                <a:solidFill>
                  <a:srgbClr val="002060"/>
                </a:solidFill>
                <a:latin typeface="Calibri" panose="020F0502020204030204" pitchFamily="34" charset="0"/>
                <a:cs typeface="Lucida Sans Unicode" panose="020B0602030504020204" pitchFamily="34" charset="0"/>
              </a:rPr>
              <a:t>Сексуална активност</a:t>
            </a:r>
            <a:endParaRPr lang="en-US" altLang="sr-Latn-RS" sz="1400">
              <a:solidFill>
                <a:srgbClr val="002060"/>
              </a:solidFill>
              <a:latin typeface="Gill Sans MT" panose="020B0502020104020203" pitchFamily="34" charset="0"/>
              <a:cs typeface="Lucida Sans Unicode" panose="020B0602030504020204" pitchFamily="34" charset="0"/>
            </a:endParaRPr>
          </a:p>
        </p:txBody>
      </p:sp>
      <p:sp>
        <p:nvSpPr>
          <p:cNvPr id="65541" name="Content Placeholder 2">
            <a:extLst>
              <a:ext uri="{FF2B5EF4-FFF2-40B4-BE49-F238E27FC236}">
                <a16:creationId xmlns:a16="http://schemas.microsoft.com/office/drawing/2014/main" id="{CFBE551C-2E1C-5CF4-659A-6B4EAE6AA6FD}"/>
              </a:ext>
            </a:extLst>
          </p:cNvPr>
          <p:cNvSpPr txBox="1">
            <a:spLocks/>
          </p:cNvSpPr>
          <p:nvPr/>
        </p:nvSpPr>
        <p:spPr bwMode="auto">
          <a:xfrm>
            <a:off x="303213" y="1311275"/>
            <a:ext cx="8459787" cy="493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eaLnBrk="0" hangingPunct="0">
              <a:defRPr>
                <a:solidFill>
                  <a:schemeClr val="tx1"/>
                </a:solidFill>
                <a:latin typeface="Arial" panose="020B0604020202020204" pitchFamily="34" charset="0"/>
              </a:defRPr>
            </a:lvl1pPr>
            <a:lvl2pPr marL="547688" indent="-273050" eaLnBrk="0" hangingPunct="0">
              <a:defRPr>
                <a:solidFill>
                  <a:schemeClr val="tx1"/>
                </a:solidFill>
                <a:latin typeface="Arial" panose="020B0604020202020204" pitchFamily="34" charset="0"/>
              </a:defRPr>
            </a:lvl2pPr>
            <a:lvl3pPr marL="822325"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ts val="100"/>
              </a:spcBef>
              <a:buClr>
                <a:schemeClr val="accent1"/>
              </a:buClr>
              <a:buSzPct val="76000"/>
              <a:buFont typeface="Wingdings 3" panose="05040102010807070707" pitchFamily="18" charset="2"/>
              <a:buChar char=""/>
            </a:pPr>
            <a:r>
              <a:rPr lang="en-US" altLang="sr-Latn-RS" sz="2400" dirty="0">
                <a:solidFill>
                  <a:schemeClr val="tx2"/>
                </a:solidFill>
                <a:latin typeface="Cambria" panose="02040503050406030204" pitchFamily="18" charset="0"/>
              </a:rPr>
              <a:t>Age, Gender</a:t>
            </a:r>
          </a:p>
          <a:p>
            <a:pPr eaLnBrk="1" hangingPunct="1">
              <a:spcBef>
                <a:spcPts val="100"/>
              </a:spcBef>
              <a:buClr>
                <a:schemeClr val="accent1"/>
              </a:buClr>
              <a:buSzPct val="76000"/>
              <a:buFont typeface="Wingdings 3" panose="05040102010807070707" pitchFamily="18" charset="2"/>
              <a:buChar char=""/>
            </a:pPr>
            <a:r>
              <a:rPr lang="en-US" altLang="sr-Latn-RS" sz="2400" dirty="0">
                <a:solidFill>
                  <a:schemeClr val="tx2"/>
                </a:solidFill>
                <a:latin typeface="Cambria" panose="02040503050406030204" pitchFamily="18" charset="0"/>
              </a:rPr>
              <a:t>The prevalence increases with age</a:t>
            </a:r>
          </a:p>
          <a:p>
            <a:pPr eaLnBrk="1" hangingPunct="1">
              <a:spcBef>
                <a:spcPts val="100"/>
              </a:spcBef>
              <a:buClr>
                <a:schemeClr val="accent1"/>
              </a:buClr>
              <a:buSzPct val="76000"/>
              <a:buFont typeface="Wingdings 3" panose="05040102010807070707" pitchFamily="18" charset="2"/>
              <a:buChar char=""/>
            </a:pPr>
            <a:r>
              <a:rPr lang="en-US" altLang="sr-Latn-RS" sz="2400" dirty="0">
                <a:solidFill>
                  <a:schemeClr val="tx2"/>
                </a:solidFill>
                <a:latin typeface="Cambria" panose="02040503050406030204" pitchFamily="18" charset="0"/>
              </a:rPr>
              <a:t>Up to 6 months more common in men (anomalies)</a:t>
            </a:r>
          </a:p>
          <a:p>
            <a:pPr eaLnBrk="1" hangingPunct="1">
              <a:spcBef>
                <a:spcPts val="100"/>
              </a:spcBef>
              <a:buClr>
                <a:schemeClr val="accent1"/>
              </a:buClr>
              <a:buSzPct val="76000"/>
              <a:buFont typeface="Wingdings 3" panose="05040102010807070707" pitchFamily="18" charset="2"/>
              <a:buChar char=""/>
            </a:pPr>
            <a:r>
              <a:rPr lang="en-US" altLang="sr-Latn-RS" sz="2400" dirty="0">
                <a:solidFill>
                  <a:schemeClr val="tx2"/>
                </a:solidFill>
                <a:latin typeface="Cambria" panose="02040503050406030204" pitchFamily="18" charset="0"/>
              </a:rPr>
              <a:t>1-65 years</a:t>
            </a:r>
          </a:p>
          <a:p>
            <a:pPr eaLnBrk="1" hangingPunct="1">
              <a:spcBef>
                <a:spcPts val="100"/>
              </a:spcBef>
              <a:buClr>
                <a:schemeClr val="accent1"/>
              </a:buClr>
              <a:buSzPct val="76000"/>
              <a:buFont typeface="Wingdings 3" panose="05040102010807070707" pitchFamily="18" charset="2"/>
              <a:buChar char=""/>
            </a:pPr>
            <a:r>
              <a:rPr lang="en-US" altLang="sr-Latn-RS" sz="2400" dirty="0">
                <a:solidFill>
                  <a:schemeClr val="tx2"/>
                </a:solidFill>
                <a:latin typeface="Cambria" panose="02040503050406030204" pitchFamily="18" charset="0"/>
              </a:rPr>
              <a:t>Women vs. Men 1200 vs 30/100,000</a:t>
            </a:r>
          </a:p>
          <a:p>
            <a:pPr eaLnBrk="1" hangingPunct="1">
              <a:spcBef>
                <a:spcPts val="100"/>
              </a:spcBef>
              <a:buClr>
                <a:schemeClr val="accent1"/>
              </a:buClr>
              <a:buSzPct val="76000"/>
              <a:buFont typeface="Wingdings 3" panose="05040102010807070707" pitchFamily="18" charset="2"/>
              <a:buChar char=""/>
            </a:pPr>
            <a:r>
              <a:rPr lang="en-US" altLang="sr-Latn-RS" sz="2400" dirty="0">
                <a:solidFill>
                  <a:schemeClr val="tx2"/>
                </a:solidFill>
                <a:latin typeface="Cambria" panose="02040503050406030204" pitchFamily="18" charset="0"/>
              </a:rPr>
              <a:t>&gt; 65 years 2h more often in women</a:t>
            </a:r>
          </a:p>
          <a:p>
            <a:pPr eaLnBrk="1" hangingPunct="1">
              <a:spcBef>
                <a:spcPts val="100"/>
              </a:spcBef>
              <a:buClr>
                <a:schemeClr val="accent1"/>
              </a:buClr>
              <a:buSzPct val="76000"/>
              <a:buFont typeface="Wingdings 3" panose="05040102010807070707" pitchFamily="18" charset="2"/>
              <a:buChar char=""/>
            </a:pPr>
            <a:endParaRPr lang="en-US" altLang="sr-Latn-RS" sz="2400" dirty="0">
              <a:solidFill>
                <a:schemeClr val="tx2"/>
              </a:solidFill>
              <a:latin typeface="Cambria" panose="02040503050406030204" pitchFamily="18" charset="0"/>
            </a:endParaRPr>
          </a:p>
          <a:p>
            <a:pPr eaLnBrk="1" hangingPunct="1">
              <a:spcBef>
                <a:spcPts val="100"/>
              </a:spcBef>
              <a:buClr>
                <a:schemeClr val="accent1"/>
              </a:buClr>
              <a:buSzPct val="76000"/>
              <a:buFont typeface="Wingdings 3" panose="05040102010807070707" pitchFamily="18" charset="2"/>
              <a:buChar char=""/>
            </a:pPr>
            <a:endParaRPr lang="en-US" altLang="sr-Latn-RS" sz="2400" dirty="0">
              <a:solidFill>
                <a:schemeClr val="tx2"/>
              </a:solidFill>
              <a:latin typeface="Cambria" panose="02040503050406030204" pitchFamily="18" charset="0"/>
            </a:endParaRPr>
          </a:p>
          <a:p>
            <a:pPr eaLnBrk="1" hangingPunct="1">
              <a:spcBef>
                <a:spcPts val="100"/>
              </a:spcBef>
              <a:buClr>
                <a:schemeClr val="accent1"/>
              </a:buClr>
              <a:buSzPct val="76000"/>
              <a:buFont typeface="Wingdings 3" panose="05040102010807070707" pitchFamily="18" charset="2"/>
              <a:buChar char=""/>
            </a:pPr>
            <a:endParaRPr lang="en-US" altLang="sr-Latn-RS" sz="2400" dirty="0">
              <a:solidFill>
                <a:schemeClr val="tx2"/>
              </a:solidFill>
              <a:latin typeface="Cambria" panose="02040503050406030204" pitchFamily="18" charset="0"/>
            </a:endParaRPr>
          </a:p>
          <a:p>
            <a:pPr eaLnBrk="1" hangingPunct="1">
              <a:spcBef>
                <a:spcPts val="100"/>
              </a:spcBef>
              <a:buClr>
                <a:schemeClr val="accent1"/>
              </a:buClr>
              <a:buSzPct val="76000"/>
              <a:buFont typeface="Wingdings 3" panose="05040102010807070707" pitchFamily="18" charset="2"/>
              <a:buChar char=""/>
            </a:pPr>
            <a:endParaRPr lang="sr-Latn-RS" altLang="sr-Latn-RS" sz="2400" dirty="0">
              <a:solidFill>
                <a:schemeClr val="tx2"/>
              </a:solidFill>
              <a:latin typeface="Cambria" panose="02040503050406030204" pitchFamily="18" charset="0"/>
            </a:endParaRPr>
          </a:p>
          <a:p>
            <a:pPr marL="0" indent="0" eaLnBrk="1" hangingPunct="1">
              <a:spcBef>
                <a:spcPts val="100"/>
              </a:spcBef>
              <a:buClr>
                <a:schemeClr val="accent1"/>
              </a:buClr>
              <a:buSzPct val="76000"/>
            </a:pPr>
            <a:endParaRPr lang="en-US" altLang="sr-Latn-RS" sz="2400" dirty="0">
              <a:solidFill>
                <a:schemeClr val="tx2"/>
              </a:solidFill>
              <a:latin typeface="Cambria" panose="02040503050406030204" pitchFamily="18" charset="0"/>
            </a:endParaRPr>
          </a:p>
          <a:p>
            <a:pPr eaLnBrk="1" hangingPunct="1">
              <a:spcBef>
                <a:spcPts val="100"/>
              </a:spcBef>
              <a:buClr>
                <a:schemeClr val="accent1"/>
              </a:buClr>
              <a:buSzPct val="76000"/>
              <a:buFont typeface="Wingdings 3" panose="05040102010807070707" pitchFamily="18" charset="2"/>
              <a:buChar char=""/>
            </a:pPr>
            <a:r>
              <a:rPr lang="en-US" altLang="sr-Latn-RS" sz="2400" dirty="0">
                <a:solidFill>
                  <a:schemeClr val="tx2"/>
                </a:solidFill>
                <a:latin typeface="Cambria" panose="02040503050406030204" pitchFamily="18" charset="0"/>
              </a:rPr>
              <a:t>Women predominate, every second woman has at least one UI during her life</a:t>
            </a:r>
          </a:p>
        </p:txBody>
      </p:sp>
      <p:sp>
        <p:nvSpPr>
          <p:cNvPr id="7" name="Slide Number Placeholder 6">
            <a:extLst>
              <a:ext uri="{FF2B5EF4-FFF2-40B4-BE49-F238E27FC236}">
                <a16:creationId xmlns:a16="http://schemas.microsoft.com/office/drawing/2014/main" id="{379A3878-6392-30DB-C280-E9B468A8E95D}"/>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8202C3C-2C80-4C66-A1E6-57E9BC248DBA}" type="slidenum">
              <a:rPr lang="en-US" altLang="sr-Latn-RS">
                <a:solidFill>
                  <a:srgbClr val="164C6C"/>
                </a:solidFill>
                <a:latin typeface="Georgia" panose="02040502050405020303" pitchFamily="18" charset="0"/>
              </a:rPr>
              <a:pPr eaLnBrk="1" hangingPunct="1"/>
              <a:t>51</a:t>
            </a:fld>
            <a:endParaRPr lang="en-US" altLang="sr-Latn-RS">
              <a:solidFill>
                <a:srgbClr val="164C6C"/>
              </a:solidFill>
              <a:latin typeface="Georgia" panose="02040502050405020303" pitchFamily="18" charset="0"/>
            </a:endParaRPr>
          </a:p>
        </p:txBody>
      </p:sp>
      <p:sp>
        <p:nvSpPr>
          <p:cNvPr id="65543" name="Rectangle 7">
            <a:extLst>
              <a:ext uri="{FF2B5EF4-FFF2-40B4-BE49-F238E27FC236}">
                <a16:creationId xmlns:a16="http://schemas.microsoft.com/office/drawing/2014/main" id="{685D33FF-52D3-776B-3D90-CCFBB21ABC63}"/>
              </a:ext>
            </a:extLst>
          </p:cNvPr>
          <p:cNvSpPr>
            <a:spLocks noChangeArrowheads="1"/>
          </p:cNvSpPr>
          <p:nvPr/>
        </p:nvSpPr>
        <p:spPr bwMode="auto">
          <a:xfrm>
            <a:off x="6891338" y="3244850"/>
            <a:ext cx="107593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sr-Latn-RS" altLang="sr-Latn-RS" dirty="0">
                <a:solidFill>
                  <a:schemeClr val="tx2"/>
                </a:solidFill>
                <a:latin typeface="Cambria" panose="02040503050406030204" pitchFamily="18" charset="0"/>
              </a:rPr>
              <a:t>The start</a:t>
            </a:r>
          </a:p>
          <a:p>
            <a:pPr eaLnBrk="1" hangingPunct="1"/>
            <a:r>
              <a:rPr lang="sr-Latn-RS" altLang="sr-Latn-RS" dirty="0">
                <a:solidFill>
                  <a:schemeClr val="tx2"/>
                </a:solidFill>
                <a:latin typeface="Cambria" panose="02040503050406030204" pitchFamily="18" charset="0"/>
              </a:rPr>
              <a:t>Women</a:t>
            </a:r>
          </a:p>
          <a:p>
            <a:pPr eaLnBrk="1" hangingPunct="1"/>
            <a:r>
              <a:rPr lang="sr-Latn-RS" altLang="sr-Latn-RS" dirty="0">
                <a:solidFill>
                  <a:schemeClr val="tx2"/>
                </a:solidFill>
                <a:latin typeface="Cambria" panose="02040503050406030204" pitchFamily="18" charset="0"/>
              </a:rPr>
              <a:t>Men</a:t>
            </a:r>
            <a:r>
              <a:rPr lang="sr-Cyrl-CS" altLang="sr-Latn-RS" dirty="0">
                <a:solidFill>
                  <a:schemeClr val="tx2"/>
                </a:solidFill>
                <a:latin typeface="Cambria" panose="02040503050406030204" pitchFamily="18" charset="0"/>
              </a:rPr>
              <a:t> </a:t>
            </a:r>
            <a:r>
              <a:rPr lang="sr-Latn-CS" altLang="sr-Latn-RS" dirty="0">
                <a:solidFill>
                  <a:schemeClr val="tx2"/>
                </a:solidFill>
                <a:latin typeface="Cambria" panose="02040503050406030204" pitchFamily="18" charset="0"/>
              </a:rPr>
              <a:t> </a:t>
            </a:r>
            <a:endParaRPr lang="en-US" altLang="sr-Latn-RS" dirty="0"/>
          </a:p>
        </p:txBody>
      </p:sp>
      <p:sp>
        <p:nvSpPr>
          <p:cNvPr id="11" name="Rectangle 10">
            <a:extLst>
              <a:ext uri="{FF2B5EF4-FFF2-40B4-BE49-F238E27FC236}">
                <a16:creationId xmlns:a16="http://schemas.microsoft.com/office/drawing/2014/main" id="{BDDA57D9-3C54-8EAB-6B06-6E3EB6EA8964}"/>
              </a:ext>
            </a:extLst>
          </p:cNvPr>
          <p:cNvSpPr/>
          <p:nvPr/>
        </p:nvSpPr>
        <p:spPr>
          <a:xfrm>
            <a:off x="6477000" y="3657600"/>
            <a:ext cx="457200" cy="762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 name="Rectangle 11">
            <a:extLst>
              <a:ext uri="{FF2B5EF4-FFF2-40B4-BE49-F238E27FC236}">
                <a16:creationId xmlns:a16="http://schemas.microsoft.com/office/drawing/2014/main" id="{E41C3197-3229-B872-FD15-0C8426C7CE43}"/>
              </a:ext>
            </a:extLst>
          </p:cNvPr>
          <p:cNvSpPr/>
          <p:nvPr/>
        </p:nvSpPr>
        <p:spPr>
          <a:xfrm>
            <a:off x="6477000" y="3886200"/>
            <a:ext cx="457200" cy="76200"/>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a:extLst>
              <a:ext uri="{FF2B5EF4-FFF2-40B4-BE49-F238E27FC236}">
                <a16:creationId xmlns:a16="http://schemas.microsoft.com/office/drawing/2014/main" id="{E75DDCEF-5AFD-1E41-9ADF-F23D7C2EECB7}"/>
              </a:ext>
            </a:extLst>
          </p:cNvPr>
          <p:cNvSpPr>
            <a:spLocks noGrp="1"/>
          </p:cNvSpPr>
          <p:nvPr>
            <p:ph type="title"/>
          </p:nvPr>
        </p:nvSpPr>
        <p:spPr/>
        <p:txBody>
          <a:bodyPr/>
          <a:lstStyle/>
          <a:p>
            <a:pPr eaLnBrk="1" hangingPunct="1"/>
            <a:r>
              <a:rPr lang="en-US" altLang="sr-Latn-RS" dirty="0">
                <a:solidFill>
                  <a:srgbClr val="164C6C"/>
                </a:solidFill>
              </a:rPr>
              <a:t>Some terms related to UI</a:t>
            </a:r>
            <a:endParaRPr lang="sr-Latn-CS" altLang="sr-Latn-RS" dirty="0">
              <a:solidFill>
                <a:srgbClr val="164C6C"/>
              </a:solidFill>
            </a:endParaRPr>
          </a:p>
        </p:txBody>
      </p:sp>
      <p:sp>
        <p:nvSpPr>
          <p:cNvPr id="13315" name="Content Placeholder 2">
            <a:extLst>
              <a:ext uri="{FF2B5EF4-FFF2-40B4-BE49-F238E27FC236}">
                <a16:creationId xmlns:a16="http://schemas.microsoft.com/office/drawing/2014/main" id="{AA43B4BF-08F1-C78F-1BA3-36B7FC3FE127}"/>
              </a:ext>
            </a:extLst>
          </p:cNvPr>
          <p:cNvSpPr>
            <a:spLocks noGrp="1"/>
          </p:cNvSpPr>
          <p:nvPr>
            <p:ph sz="quarter" idx="1"/>
          </p:nvPr>
        </p:nvSpPr>
        <p:spPr>
          <a:xfrm>
            <a:off x="301625" y="1527175"/>
            <a:ext cx="8504238" cy="4572000"/>
          </a:xfrm>
        </p:spPr>
        <p:txBody>
          <a:bodyPr>
            <a:normAutofit fontScale="92500" lnSpcReduction="20000"/>
          </a:bodyPr>
          <a:lstStyle/>
          <a:p>
            <a:pPr marL="274320" indent="-274320" eaLnBrk="1" fontAlgn="auto" hangingPunct="1">
              <a:spcAft>
                <a:spcPts val="0"/>
              </a:spcAft>
              <a:defRPr/>
            </a:pPr>
            <a:r>
              <a:rPr lang="en-US" dirty="0">
                <a:latin typeface="Cambria" pitchFamily="18" charset="0"/>
              </a:rPr>
              <a:t>Bacteriuria: the presence of bacteria in the urine</a:t>
            </a:r>
          </a:p>
          <a:p>
            <a:pPr marL="274320" indent="-274320" eaLnBrk="1" fontAlgn="auto" hangingPunct="1">
              <a:spcAft>
                <a:spcPts val="0"/>
              </a:spcAft>
              <a:defRPr/>
            </a:pPr>
            <a:r>
              <a:rPr lang="en-US" dirty="0">
                <a:latin typeface="Cambria" pitchFamily="18" charset="0"/>
              </a:rPr>
              <a:t>Colonization: bacteriuria without pyuria</a:t>
            </a:r>
          </a:p>
          <a:p>
            <a:pPr marL="274320" indent="-274320" eaLnBrk="1" fontAlgn="auto" hangingPunct="1">
              <a:spcAft>
                <a:spcPts val="0"/>
              </a:spcAft>
              <a:defRPr/>
            </a:pPr>
            <a:r>
              <a:rPr lang="en-US" dirty="0">
                <a:latin typeface="Cambria" pitchFamily="18" charset="0"/>
              </a:rPr>
              <a:t>from the skin, introitus of the vagina, prepuce</a:t>
            </a:r>
          </a:p>
          <a:p>
            <a:pPr marL="274320" indent="-274320" eaLnBrk="1" fontAlgn="auto" hangingPunct="1">
              <a:spcAft>
                <a:spcPts val="0"/>
              </a:spcAft>
              <a:defRPr/>
            </a:pPr>
            <a:r>
              <a:rPr lang="en-US" dirty="0">
                <a:latin typeface="Cambria" pitchFamily="18" charset="0"/>
              </a:rPr>
              <a:t>Significant Bacteriuria (105 </a:t>
            </a:r>
            <a:r>
              <a:rPr lang="en-US" dirty="0" err="1">
                <a:latin typeface="Cambria" pitchFamily="18" charset="0"/>
              </a:rPr>
              <a:t>cfu</a:t>
            </a:r>
            <a:r>
              <a:rPr lang="en-US" dirty="0">
                <a:latin typeface="Cambria" pitchFamily="18" charset="0"/>
              </a:rPr>
              <a:t>): infection</a:t>
            </a:r>
          </a:p>
          <a:p>
            <a:pPr marL="274320" indent="-274320" eaLnBrk="1" fontAlgn="auto" hangingPunct="1">
              <a:spcAft>
                <a:spcPts val="0"/>
              </a:spcAft>
              <a:defRPr/>
            </a:pPr>
            <a:r>
              <a:rPr lang="en-US" dirty="0">
                <a:latin typeface="Cambria" pitchFamily="18" charset="0"/>
              </a:rPr>
              <a:t>Symptomatic Asymptomatic</a:t>
            </a:r>
          </a:p>
          <a:p>
            <a:pPr marL="274320" indent="-274320" eaLnBrk="1" fontAlgn="auto" hangingPunct="1">
              <a:spcAft>
                <a:spcPts val="0"/>
              </a:spcAft>
              <a:defRPr/>
            </a:pPr>
            <a:r>
              <a:rPr lang="en-US" dirty="0">
                <a:latin typeface="Cambria" pitchFamily="18" charset="0"/>
              </a:rPr>
              <a:t>Pyuria without bacteriuria:</a:t>
            </a:r>
          </a:p>
          <a:p>
            <a:pPr marL="274320" indent="-274320" eaLnBrk="1" fontAlgn="auto" hangingPunct="1">
              <a:spcAft>
                <a:spcPts val="0"/>
              </a:spcAft>
              <a:defRPr/>
            </a:pPr>
            <a:r>
              <a:rPr lang="en-US" dirty="0">
                <a:latin typeface="Cambria" pitchFamily="18" charset="0"/>
              </a:rPr>
              <a:t>TB, Stone, Tumor</a:t>
            </a:r>
          </a:p>
          <a:p>
            <a:pPr marL="274320" indent="-274320" eaLnBrk="1" fontAlgn="auto" hangingPunct="1">
              <a:spcAft>
                <a:spcPts val="0"/>
              </a:spcAft>
              <a:defRPr/>
            </a:pPr>
            <a:r>
              <a:rPr lang="en-US" dirty="0">
                <a:latin typeface="Cambria" pitchFamily="18" charset="0"/>
              </a:rPr>
              <a:t>Recurrence: reoccurrence of symptoms in an infection that has not completely resolved (same causative agent)</a:t>
            </a:r>
          </a:p>
          <a:p>
            <a:pPr marL="274320" indent="-274320" eaLnBrk="1" fontAlgn="auto" hangingPunct="1">
              <a:spcAft>
                <a:spcPts val="0"/>
              </a:spcAft>
              <a:defRPr/>
            </a:pPr>
            <a:r>
              <a:rPr lang="en-US" dirty="0">
                <a:latin typeface="Cambria" pitchFamily="18" charset="0"/>
              </a:rPr>
              <a:t>Reinfection: re-infection (new pathogen)</a:t>
            </a:r>
          </a:p>
          <a:p>
            <a:pPr marL="274320" indent="-274320" eaLnBrk="1" fontAlgn="auto" hangingPunct="1">
              <a:spcAft>
                <a:spcPts val="0"/>
              </a:spcAft>
              <a:defRPr/>
            </a:pPr>
            <a:r>
              <a:rPr lang="en-US" dirty="0">
                <a:latin typeface="Cambria" pitchFamily="18" charset="0"/>
              </a:rPr>
              <a:t>Chronic: avoid except in cases of chronic prostatitis - the duration is not defined</a:t>
            </a:r>
            <a:endParaRPr lang="sr-Latn-CS" dirty="0">
              <a:latin typeface="Cambria" pitchFamily="18" charset="0"/>
            </a:endParaRPr>
          </a:p>
        </p:txBody>
      </p:sp>
      <p:sp>
        <p:nvSpPr>
          <p:cNvPr id="4" name="Slide Number Placeholder 3">
            <a:extLst>
              <a:ext uri="{FF2B5EF4-FFF2-40B4-BE49-F238E27FC236}">
                <a16:creationId xmlns:a16="http://schemas.microsoft.com/office/drawing/2014/main" id="{40848BD8-6853-DFBC-2264-0F2B4AF387F6}"/>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35C7A5D-F234-4C5F-99C0-3C08A7E09CBC}" type="slidenum">
              <a:rPr lang="en-US" altLang="sr-Latn-RS">
                <a:solidFill>
                  <a:srgbClr val="164C6C"/>
                </a:solidFill>
                <a:latin typeface="Georgia" panose="02040502050405020303" pitchFamily="18" charset="0"/>
              </a:rPr>
              <a:pPr eaLnBrk="1" hangingPunct="1"/>
              <a:t>52</a:t>
            </a:fld>
            <a:endParaRPr lang="en-US" altLang="sr-Latn-RS">
              <a:solidFill>
                <a:srgbClr val="164C6C"/>
              </a:solidFill>
              <a:latin typeface="Georgia" panose="02040502050405020303" pitchFamily="18" charset="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a:extLst>
              <a:ext uri="{FF2B5EF4-FFF2-40B4-BE49-F238E27FC236}">
                <a16:creationId xmlns:a16="http://schemas.microsoft.com/office/drawing/2014/main" id="{2C50986F-C8DB-D4C3-04EA-4637C19E396A}"/>
              </a:ext>
            </a:extLst>
          </p:cNvPr>
          <p:cNvSpPr>
            <a:spLocks noGrp="1"/>
          </p:cNvSpPr>
          <p:nvPr>
            <p:ph type="title"/>
          </p:nvPr>
        </p:nvSpPr>
        <p:spPr/>
        <p:txBody>
          <a:bodyPr/>
          <a:lstStyle/>
          <a:p>
            <a:pPr eaLnBrk="1" hangingPunct="1"/>
            <a:r>
              <a:rPr lang="sr-Latn-RS" altLang="sr-Latn-RS" dirty="0">
                <a:solidFill>
                  <a:srgbClr val="164C6C"/>
                </a:solidFill>
              </a:rPr>
              <a:t>Classifications</a:t>
            </a:r>
            <a:r>
              <a:rPr lang="sr-Cyrl-CS" altLang="sr-Latn-RS" dirty="0">
                <a:solidFill>
                  <a:srgbClr val="164C6C"/>
                </a:solidFill>
              </a:rPr>
              <a:t> </a:t>
            </a:r>
            <a:endParaRPr lang="sr-Latn-CS" altLang="sr-Latn-RS" dirty="0">
              <a:solidFill>
                <a:srgbClr val="164C6C"/>
              </a:solidFill>
            </a:endParaRPr>
          </a:p>
        </p:txBody>
      </p:sp>
      <p:sp>
        <p:nvSpPr>
          <p:cNvPr id="3" name="Content Placeholder 2">
            <a:extLst>
              <a:ext uri="{FF2B5EF4-FFF2-40B4-BE49-F238E27FC236}">
                <a16:creationId xmlns:a16="http://schemas.microsoft.com/office/drawing/2014/main" id="{7B190C0E-8BDD-98B9-39E2-EECC961B12D1}"/>
              </a:ext>
            </a:extLst>
          </p:cNvPr>
          <p:cNvSpPr>
            <a:spLocks noGrp="1"/>
          </p:cNvSpPr>
          <p:nvPr>
            <p:ph sz="quarter" idx="1"/>
          </p:nvPr>
        </p:nvSpPr>
        <p:spPr>
          <a:xfrm>
            <a:off x="301625" y="1527175"/>
            <a:ext cx="8504238" cy="4572000"/>
          </a:xfrm>
        </p:spPr>
        <p:txBody>
          <a:bodyPr>
            <a:normAutofit fontScale="92500" lnSpcReduction="20000"/>
          </a:bodyPr>
          <a:lstStyle/>
          <a:p>
            <a:pPr marL="274320" indent="-274320" eaLnBrk="1" fontAlgn="auto" hangingPunct="1">
              <a:spcAft>
                <a:spcPts val="0"/>
              </a:spcAft>
              <a:buFont typeface="Wingdings 2" panose="05020102010507070707" pitchFamily="18" charset="2"/>
              <a:buChar char=""/>
              <a:defRPr/>
            </a:pPr>
            <a:r>
              <a:rPr lang="en-US" dirty="0">
                <a:latin typeface="Cambria" pitchFamily="18" charset="0"/>
              </a:rPr>
              <a:t>Non-specific</a:t>
            </a:r>
          </a:p>
          <a:p>
            <a:pPr marL="274320" indent="-274320" eaLnBrk="1" fontAlgn="auto" hangingPunct="1">
              <a:spcAft>
                <a:spcPts val="0"/>
              </a:spcAft>
              <a:buFont typeface="Wingdings 2" panose="05020102010507070707" pitchFamily="18" charset="2"/>
              <a:buChar char=""/>
              <a:defRPr/>
            </a:pPr>
            <a:r>
              <a:rPr lang="en-US" dirty="0">
                <a:latin typeface="Cambria" pitchFamily="18" charset="0"/>
              </a:rPr>
              <a:t>Specific</a:t>
            </a:r>
          </a:p>
          <a:p>
            <a:pPr marL="274320" indent="-274320" eaLnBrk="1" fontAlgn="auto" hangingPunct="1">
              <a:spcAft>
                <a:spcPts val="0"/>
              </a:spcAft>
              <a:buFont typeface="Wingdings 2" panose="05020102010507070707" pitchFamily="18" charset="2"/>
              <a:buChar char=""/>
              <a:defRPr/>
            </a:pPr>
            <a:r>
              <a:rPr lang="en-US" dirty="0">
                <a:latin typeface="Cambria" pitchFamily="18" charset="0"/>
              </a:rPr>
              <a:t>Sexually transmitted</a:t>
            </a:r>
          </a:p>
          <a:p>
            <a:pPr marL="274320" indent="-274320" eaLnBrk="1" fontAlgn="auto" hangingPunct="1">
              <a:spcAft>
                <a:spcPts val="0"/>
              </a:spcAft>
              <a:buFont typeface="Wingdings 2" panose="05020102010507070707" pitchFamily="18" charset="2"/>
              <a:buChar char=""/>
              <a:defRPr/>
            </a:pPr>
            <a:endParaRPr lang="en-US" dirty="0">
              <a:latin typeface="Cambria" pitchFamily="18" charset="0"/>
            </a:endParaRPr>
          </a:p>
          <a:p>
            <a:pPr marL="274320" indent="-274320" eaLnBrk="1" fontAlgn="auto" hangingPunct="1">
              <a:spcAft>
                <a:spcPts val="0"/>
              </a:spcAft>
              <a:buFont typeface="Wingdings 2" panose="05020102010507070707" pitchFamily="18" charset="2"/>
              <a:buChar char=""/>
              <a:defRPr/>
            </a:pPr>
            <a:r>
              <a:rPr lang="en-US" dirty="0">
                <a:latin typeface="Cambria" pitchFamily="18" charset="0"/>
              </a:rPr>
              <a:t>Uncomplicated</a:t>
            </a:r>
          </a:p>
          <a:p>
            <a:pPr marL="274320" indent="-274320" eaLnBrk="1" fontAlgn="auto" hangingPunct="1">
              <a:spcAft>
                <a:spcPts val="0"/>
              </a:spcAft>
              <a:buFont typeface="Wingdings 2" panose="05020102010507070707" pitchFamily="18" charset="2"/>
              <a:buChar char=""/>
              <a:defRPr/>
            </a:pPr>
            <a:r>
              <a:rPr lang="en-US" dirty="0">
                <a:latin typeface="Cambria" pitchFamily="18" charset="0"/>
              </a:rPr>
              <a:t>Complicated: anatomical or functional abnormality of the urinary tract</a:t>
            </a:r>
          </a:p>
          <a:p>
            <a:pPr marL="274320" indent="-274320" eaLnBrk="1" fontAlgn="auto" hangingPunct="1">
              <a:spcAft>
                <a:spcPts val="0"/>
              </a:spcAft>
              <a:buFont typeface="Wingdings 2" panose="05020102010507070707" pitchFamily="18" charset="2"/>
              <a:buChar char=""/>
              <a:defRPr/>
            </a:pPr>
            <a:endParaRPr lang="en-US" dirty="0">
              <a:latin typeface="Cambria" pitchFamily="18" charset="0"/>
            </a:endParaRPr>
          </a:p>
          <a:p>
            <a:pPr marL="274320" indent="-274320" eaLnBrk="1" fontAlgn="auto" hangingPunct="1">
              <a:spcAft>
                <a:spcPts val="0"/>
              </a:spcAft>
              <a:buFont typeface="Wingdings 2" panose="05020102010507070707" pitchFamily="18" charset="2"/>
              <a:buChar char=""/>
              <a:defRPr/>
            </a:pPr>
            <a:r>
              <a:rPr lang="en-US" dirty="0">
                <a:latin typeface="Cambria" pitchFamily="18" charset="0"/>
              </a:rPr>
              <a:t>Outpatient</a:t>
            </a:r>
          </a:p>
          <a:p>
            <a:pPr marL="274320" indent="-274320" eaLnBrk="1" fontAlgn="auto" hangingPunct="1">
              <a:spcAft>
                <a:spcPts val="0"/>
              </a:spcAft>
              <a:buFont typeface="Wingdings 2" panose="05020102010507070707" pitchFamily="18" charset="2"/>
              <a:buChar char=""/>
              <a:defRPr/>
            </a:pPr>
            <a:r>
              <a:rPr lang="en-US" dirty="0">
                <a:latin typeface="Cambria" pitchFamily="18" charset="0"/>
              </a:rPr>
              <a:t>sensitive to antimicrobial therapy</a:t>
            </a:r>
          </a:p>
          <a:p>
            <a:pPr marL="274320" indent="-274320" eaLnBrk="1" fontAlgn="auto" hangingPunct="1">
              <a:spcAft>
                <a:spcPts val="0"/>
              </a:spcAft>
              <a:buFont typeface="Wingdings 2" panose="05020102010507070707" pitchFamily="18" charset="2"/>
              <a:buChar char=""/>
              <a:defRPr/>
            </a:pPr>
            <a:r>
              <a:rPr lang="en-US" dirty="0">
                <a:latin typeface="Cambria" pitchFamily="18" charset="0"/>
              </a:rPr>
              <a:t>Hospital (nosocomial, intrahospital)</a:t>
            </a:r>
          </a:p>
          <a:p>
            <a:pPr marL="274320" indent="-274320" eaLnBrk="1" fontAlgn="auto" hangingPunct="1">
              <a:spcAft>
                <a:spcPts val="0"/>
              </a:spcAft>
              <a:buFont typeface="Wingdings 2" panose="05020102010507070707" pitchFamily="18" charset="2"/>
              <a:buChar char=""/>
              <a:defRPr/>
            </a:pPr>
            <a:r>
              <a:rPr lang="en-US">
                <a:latin typeface="Cambria" pitchFamily="18" charset="0"/>
              </a:rPr>
              <a:t>caused by antibiotic resistant species</a:t>
            </a:r>
            <a:endParaRPr lang="sr-Latn-CS" dirty="0">
              <a:latin typeface="Cambria" pitchFamily="18" charset="0"/>
            </a:endParaRPr>
          </a:p>
        </p:txBody>
      </p:sp>
      <p:sp>
        <p:nvSpPr>
          <p:cNvPr id="4" name="Slide Number Placeholder 3">
            <a:extLst>
              <a:ext uri="{FF2B5EF4-FFF2-40B4-BE49-F238E27FC236}">
                <a16:creationId xmlns:a16="http://schemas.microsoft.com/office/drawing/2014/main" id="{7FD4EA51-F532-1CF0-8FEC-D24CDB05FC53}"/>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48363B2-DF9E-449F-B298-1EACD3893BDF}" type="slidenum">
              <a:rPr lang="en-US" altLang="sr-Latn-RS">
                <a:solidFill>
                  <a:srgbClr val="164C6C"/>
                </a:solidFill>
                <a:latin typeface="Georgia" panose="02040502050405020303" pitchFamily="18" charset="0"/>
              </a:rPr>
              <a:pPr eaLnBrk="1" hangingPunct="1"/>
              <a:t>53</a:t>
            </a:fld>
            <a:endParaRPr lang="en-US" altLang="sr-Latn-RS">
              <a:solidFill>
                <a:srgbClr val="164C6C"/>
              </a:solidFill>
              <a:latin typeface="Georgia" panose="02040502050405020303" pitchFamily="18" charset="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a:extLst>
              <a:ext uri="{FF2B5EF4-FFF2-40B4-BE49-F238E27FC236}">
                <a16:creationId xmlns:a16="http://schemas.microsoft.com/office/drawing/2014/main" id="{06A10E72-73DC-E7CD-5D30-CF89C3A23B18}"/>
              </a:ext>
            </a:extLst>
          </p:cNvPr>
          <p:cNvSpPr>
            <a:spLocks noGrp="1"/>
          </p:cNvSpPr>
          <p:nvPr>
            <p:ph type="title"/>
          </p:nvPr>
        </p:nvSpPr>
        <p:spPr/>
        <p:txBody>
          <a:bodyPr/>
          <a:lstStyle/>
          <a:p>
            <a:pPr eaLnBrk="1" hangingPunct="1"/>
            <a:r>
              <a:rPr lang="sr-Latn-RS" altLang="sr-Latn-RS" dirty="0">
                <a:solidFill>
                  <a:srgbClr val="164C6C"/>
                </a:solidFill>
              </a:rPr>
              <a:t>Complicated predisposing conditions</a:t>
            </a:r>
            <a:endParaRPr lang="sr-Latn-CS" altLang="sr-Latn-RS" dirty="0">
              <a:solidFill>
                <a:srgbClr val="164C6C"/>
              </a:solidFill>
            </a:endParaRPr>
          </a:p>
        </p:txBody>
      </p:sp>
      <p:sp>
        <p:nvSpPr>
          <p:cNvPr id="3" name="Content Placeholder 2">
            <a:extLst>
              <a:ext uri="{FF2B5EF4-FFF2-40B4-BE49-F238E27FC236}">
                <a16:creationId xmlns:a16="http://schemas.microsoft.com/office/drawing/2014/main" id="{23CF7845-DA4A-239E-606B-B26D38295FFA}"/>
              </a:ext>
            </a:extLst>
          </p:cNvPr>
          <p:cNvSpPr>
            <a:spLocks noGrp="1"/>
          </p:cNvSpPr>
          <p:nvPr>
            <p:ph sz="quarter" idx="1"/>
          </p:nvPr>
        </p:nvSpPr>
        <p:spPr>
          <a:xfrm>
            <a:off x="301625" y="1527175"/>
            <a:ext cx="8504238" cy="4572000"/>
          </a:xfrm>
        </p:spPr>
        <p:txBody>
          <a:bodyPr>
            <a:normAutofit fontScale="85000" lnSpcReduction="20000"/>
          </a:bodyPr>
          <a:lstStyle/>
          <a:p>
            <a:pPr marL="274320" indent="-274320" eaLnBrk="1" fontAlgn="auto" hangingPunct="1">
              <a:spcAft>
                <a:spcPts val="0"/>
              </a:spcAft>
              <a:buFont typeface="Wingdings 2" panose="05020102010507070707" pitchFamily="18" charset="2"/>
              <a:buChar char=""/>
              <a:defRPr/>
            </a:pPr>
            <a:r>
              <a:rPr lang="sr-Latn-RS" dirty="0">
                <a:latin typeface="Cambria" pitchFamily="18" charset="0"/>
              </a:rPr>
              <a:t>Obstruction of urinary flow:</a:t>
            </a:r>
          </a:p>
          <a:p>
            <a:pPr marL="274320" indent="-274320" eaLnBrk="1" fontAlgn="auto" hangingPunct="1">
              <a:spcAft>
                <a:spcPts val="0"/>
              </a:spcAft>
              <a:buFont typeface="Wingdings 2" panose="05020102010507070707" pitchFamily="18" charset="2"/>
              <a:buChar char=""/>
              <a:defRPr/>
            </a:pPr>
            <a:r>
              <a:rPr lang="sr-Latn-RS" dirty="0">
                <a:latin typeface="Cambria" pitchFamily="18" charset="0"/>
              </a:rPr>
              <a:t>Calculus, Tumor, Congenital anomalies (e.g. VUR), Prostate adenoma, Urethral stricture, Neurogenic bladder muscle dysfunction</a:t>
            </a:r>
          </a:p>
          <a:p>
            <a:pPr marL="274320" indent="-274320" eaLnBrk="1" fontAlgn="auto" hangingPunct="1">
              <a:spcAft>
                <a:spcPts val="0"/>
              </a:spcAft>
              <a:buFont typeface="Wingdings 2" panose="05020102010507070707" pitchFamily="18" charset="2"/>
              <a:buChar char=""/>
              <a:defRPr/>
            </a:pPr>
            <a:r>
              <a:rPr lang="sr-Latn-RS" dirty="0">
                <a:latin typeface="Cambria" pitchFamily="18" charset="0"/>
              </a:rPr>
              <a:t>Indwelling catheter:</a:t>
            </a:r>
          </a:p>
          <a:p>
            <a:pPr marL="274320" indent="-274320" eaLnBrk="1" fontAlgn="auto" hangingPunct="1">
              <a:spcAft>
                <a:spcPts val="0"/>
              </a:spcAft>
              <a:buFont typeface="Wingdings 2" panose="05020102010507070707" pitchFamily="18" charset="2"/>
              <a:buChar char=""/>
              <a:defRPr/>
            </a:pPr>
            <a:r>
              <a:rPr lang="sr-Latn-RS" dirty="0">
                <a:latin typeface="Cambria" pitchFamily="18" charset="0"/>
              </a:rPr>
              <a:t>retention, incontinence, neurogenic bladder</a:t>
            </a:r>
          </a:p>
          <a:p>
            <a:pPr marL="274320" indent="-274320" eaLnBrk="1" fontAlgn="auto" hangingPunct="1">
              <a:spcAft>
                <a:spcPts val="0"/>
              </a:spcAft>
              <a:buFont typeface="Wingdings 2" panose="05020102010507070707" pitchFamily="18" charset="2"/>
              <a:buChar char=""/>
              <a:defRPr/>
            </a:pPr>
            <a:r>
              <a:rPr lang="sr-Latn-RS" dirty="0">
                <a:latin typeface="Cambria" pitchFamily="18" charset="0"/>
              </a:rPr>
              <a:t>Bacterial factor:</a:t>
            </a:r>
          </a:p>
          <a:p>
            <a:pPr marL="274320" indent="-274320" eaLnBrk="1" fontAlgn="auto" hangingPunct="1">
              <a:spcAft>
                <a:spcPts val="0"/>
              </a:spcAft>
              <a:buFont typeface="Wingdings 2" panose="05020102010507070707" pitchFamily="18" charset="2"/>
              <a:buChar char=""/>
              <a:defRPr/>
            </a:pPr>
            <a:r>
              <a:rPr lang="sr-Latn-RS" dirty="0">
                <a:latin typeface="Cambria" pitchFamily="18" charset="0"/>
              </a:rPr>
              <a:t>primary resistance, nosocomial origin, recent use of antibiotics</a:t>
            </a:r>
          </a:p>
          <a:p>
            <a:pPr marL="274320" indent="-274320" eaLnBrk="1" fontAlgn="auto" hangingPunct="1">
              <a:spcAft>
                <a:spcPts val="0"/>
              </a:spcAft>
              <a:buFont typeface="Wingdings 2" panose="05020102010507070707" pitchFamily="18" charset="2"/>
              <a:buChar char=""/>
              <a:defRPr/>
            </a:pPr>
            <a:r>
              <a:rPr lang="sr-Latn-RS" dirty="0">
                <a:latin typeface="Cambria" pitchFamily="18" charset="0"/>
              </a:rPr>
              <a:t>Diabetes mellitus</a:t>
            </a:r>
          </a:p>
          <a:p>
            <a:pPr marL="274320" indent="-274320" eaLnBrk="1" fontAlgn="auto" hangingPunct="1">
              <a:spcAft>
                <a:spcPts val="0"/>
              </a:spcAft>
              <a:buFont typeface="Wingdings 2" panose="05020102010507070707" pitchFamily="18" charset="2"/>
              <a:buChar char=""/>
              <a:defRPr/>
            </a:pPr>
            <a:r>
              <a:rPr lang="sr-Latn-RS" dirty="0">
                <a:latin typeface="Cambria" pitchFamily="18" charset="0"/>
              </a:rPr>
              <a:t>Immunosuppression and acquired immunodeficiency syndrome:</a:t>
            </a:r>
          </a:p>
          <a:p>
            <a:pPr marL="274320" indent="-274320" eaLnBrk="1" fontAlgn="auto" hangingPunct="1">
              <a:spcAft>
                <a:spcPts val="0"/>
              </a:spcAft>
              <a:buFont typeface="Wingdings 2" panose="05020102010507070707" pitchFamily="18" charset="2"/>
              <a:buChar char=""/>
              <a:defRPr/>
            </a:pPr>
            <a:r>
              <a:rPr lang="sr-Latn-RS" dirty="0">
                <a:latin typeface="Cambria" pitchFamily="18" charset="0"/>
              </a:rPr>
              <a:t>cancers and treatment, chronic renal failure, transplants, AIDS</a:t>
            </a:r>
          </a:p>
          <a:p>
            <a:pPr marL="274320" indent="-274320" eaLnBrk="1" fontAlgn="auto" hangingPunct="1">
              <a:spcAft>
                <a:spcPts val="0"/>
              </a:spcAft>
              <a:buFont typeface="Wingdings 2" panose="05020102010507070707" pitchFamily="18" charset="2"/>
              <a:buChar char=""/>
              <a:defRPr/>
            </a:pPr>
            <a:r>
              <a:rPr lang="sr-Latn-RS" dirty="0">
                <a:latin typeface="Cambria" pitchFamily="18" charset="0"/>
              </a:rPr>
              <a:t>Elderly patients (&gt; 65 years)</a:t>
            </a:r>
            <a:r>
              <a:rPr lang="sr-Cyrl-CS" dirty="0">
                <a:latin typeface="Cambria" pitchFamily="18" charset="0"/>
              </a:rPr>
              <a:t> </a:t>
            </a:r>
            <a:endParaRPr lang="sr-Latn-CS" dirty="0">
              <a:latin typeface="Cambria" pitchFamily="18" charset="0"/>
            </a:endParaRPr>
          </a:p>
        </p:txBody>
      </p:sp>
      <p:sp>
        <p:nvSpPr>
          <p:cNvPr id="4" name="Slide Number Placeholder 3">
            <a:extLst>
              <a:ext uri="{FF2B5EF4-FFF2-40B4-BE49-F238E27FC236}">
                <a16:creationId xmlns:a16="http://schemas.microsoft.com/office/drawing/2014/main" id="{10DD1CE7-7FC3-C871-501B-721A37F52BE9}"/>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11DE55B-553D-4A36-A098-5C69C68511E4}" type="slidenum">
              <a:rPr lang="en-US" altLang="sr-Latn-RS">
                <a:solidFill>
                  <a:srgbClr val="164C6C"/>
                </a:solidFill>
                <a:latin typeface="Georgia" panose="02040502050405020303" pitchFamily="18" charset="0"/>
              </a:rPr>
              <a:pPr eaLnBrk="1" hangingPunct="1"/>
              <a:t>54</a:t>
            </a:fld>
            <a:endParaRPr lang="en-US" altLang="sr-Latn-RS">
              <a:solidFill>
                <a:srgbClr val="164C6C"/>
              </a:solidFill>
              <a:latin typeface="Georgia" panose="02040502050405020303" pitchFamily="18" charset="0"/>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a:extLst>
              <a:ext uri="{FF2B5EF4-FFF2-40B4-BE49-F238E27FC236}">
                <a16:creationId xmlns:a16="http://schemas.microsoft.com/office/drawing/2014/main" id="{83A0C614-AED9-10B4-E042-F2E74A3F3120}"/>
              </a:ext>
            </a:extLst>
          </p:cNvPr>
          <p:cNvSpPr>
            <a:spLocks noGrp="1"/>
          </p:cNvSpPr>
          <p:nvPr>
            <p:ph type="title"/>
          </p:nvPr>
        </p:nvSpPr>
        <p:spPr/>
        <p:txBody>
          <a:bodyPr/>
          <a:lstStyle/>
          <a:p>
            <a:pPr eaLnBrk="1" hangingPunct="1"/>
            <a:r>
              <a:rPr lang="sr-Latn-RS" altLang="sr-Latn-RS" dirty="0">
                <a:solidFill>
                  <a:srgbClr val="164C6C"/>
                </a:solidFill>
              </a:rPr>
              <a:t>Ways of infection, Uropathogenic</a:t>
            </a:r>
            <a:endParaRPr lang="sr-Latn-CS" altLang="sr-Latn-RS" dirty="0">
              <a:solidFill>
                <a:srgbClr val="164C6C"/>
              </a:solidFill>
            </a:endParaRPr>
          </a:p>
        </p:txBody>
      </p:sp>
      <p:sp>
        <p:nvSpPr>
          <p:cNvPr id="69635" name="Content Placeholder 2">
            <a:extLst>
              <a:ext uri="{FF2B5EF4-FFF2-40B4-BE49-F238E27FC236}">
                <a16:creationId xmlns:a16="http://schemas.microsoft.com/office/drawing/2014/main" id="{96C1F73D-FAA1-6CD5-BB67-E9766A7C7860}"/>
              </a:ext>
            </a:extLst>
          </p:cNvPr>
          <p:cNvSpPr>
            <a:spLocks noGrp="1"/>
          </p:cNvSpPr>
          <p:nvPr>
            <p:ph sz="quarter" idx="1"/>
          </p:nvPr>
        </p:nvSpPr>
        <p:spPr>
          <a:xfrm>
            <a:off x="301625" y="1527175"/>
            <a:ext cx="8504238" cy="4572000"/>
          </a:xfrm>
        </p:spPr>
        <p:txBody>
          <a:bodyPr/>
          <a:lstStyle/>
          <a:p>
            <a:pPr eaLnBrk="1" hangingPunct="1">
              <a:lnSpc>
                <a:spcPct val="90000"/>
              </a:lnSpc>
              <a:buFont typeface="Wingdings 3" panose="05040102010807070707" pitchFamily="18" charset="2"/>
              <a:buChar char=""/>
            </a:pPr>
            <a:r>
              <a:rPr lang="sr-Latn-RS" altLang="sr-Latn-RS" sz="2400" dirty="0"/>
              <a:t>Ascendant (most common 95%)</a:t>
            </a:r>
          </a:p>
          <a:p>
            <a:pPr eaLnBrk="1" hangingPunct="1">
              <a:lnSpc>
                <a:spcPct val="90000"/>
              </a:lnSpc>
              <a:buFont typeface="Wingdings 3" panose="05040102010807070707" pitchFamily="18" charset="2"/>
              <a:buChar char=""/>
            </a:pPr>
            <a:r>
              <a:rPr lang="sr-Latn-RS" altLang="sr-Latn-RS" sz="2400" dirty="0"/>
              <a:t>Hematogenous, Lymphogenic</a:t>
            </a:r>
          </a:p>
          <a:p>
            <a:pPr eaLnBrk="1" hangingPunct="1">
              <a:lnSpc>
                <a:spcPct val="90000"/>
              </a:lnSpc>
              <a:buFont typeface="Wingdings 3" panose="05040102010807070707" pitchFamily="18" charset="2"/>
              <a:buChar char=""/>
            </a:pPr>
            <a:endParaRPr lang="sr-Latn-RS" altLang="sr-Latn-RS" sz="2400" dirty="0"/>
          </a:p>
          <a:p>
            <a:pPr eaLnBrk="1" hangingPunct="1">
              <a:lnSpc>
                <a:spcPct val="90000"/>
              </a:lnSpc>
              <a:buFont typeface="Wingdings 3" panose="05040102010807070707" pitchFamily="18" charset="2"/>
              <a:buChar char=""/>
            </a:pPr>
            <a:r>
              <a:rPr lang="sr-Latn-RS" altLang="sr-Latn-RS" sz="2400" dirty="0"/>
              <a:t>E. coli most common (80% outpatient and 50% nosocomial)</a:t>
            </a:r>
          </a:p>
          <a:p>
            <a:pPr eaLnBrk="1" hangingPunct="1">
              <a:lnSpc>
                <a:spcPct val="90000"/>
              </a:lnSpc>
              <a:buFont typeface="Wingdings 3" panose="05040102010807070707" pitchFamily="18" charset="2"/>
              <a:buChar char=""/>
            </a:pPr>
            <a:r>
              <a:rPr lang="sr-Latn-RS" altLang="sr-Latn-RS" sz="2400" dirty="0"/>
              <a:t>Other Enterobacteria: Proteus, Klebsiella, Pseudomonas aeruginosa, Providencia, Citrobacter, Serratia</a:t>
            </a:r>
          </a:p>
          <a:p>
            <a:pPr eaLnBrk="1" hangingPunct="1">
              <a:lnSpc>
                <a:spcPct val="90000"/>
              </a:lnSpc>
              <a:buFont typeface="Wingdings 3" panose="05040102010807070707" pitchFamily="18" charset="2"/>
              <a:buChar char=""/>
            </a:pPr>
            <a:r>
              <a:rPr lang="sr-Latn-RS" altLang="sr-Latn-RS" sz="2400" dirty="0"/>
              <a:t>Gram positives: Enteroccocus faecalis, Staphylococcus saprophyticus and epidermidis</a:t>
            </a:r>
          </a:p>
          <a:p>
            <a:pPr eaLnBrk="1" hangingPunct="1">
              <a:lnSpc>
                <a:spcPct val="90000"/>
              </a:lnSpc>
              <a:buFont typeface="Wingdings 3" panose="05040102010807070707" pitchFamily="18" charset="2"/>
              <a:buChar char=""/>
            </a:pPr>
            <a:r>
              <a:rPr lang="sr-Latn-RS" altLang="sr-Latn-RS" sz="2400" dirty="0"/>
              <a:t>Less common: Chlamydia, Mycoplasma and Ureaplasma</a:t>
            </a:r>
          </a:p>
          <a:p>
            <a:pPr eaLnBrk="1" hangingPunct="1">
              <a:lnSpc>
                <a:spcPct val="90000"/>
              </a:lnSpc>
              <a:buFont typeface="Wingdings 3" panose="05040102010807070707" pitchFamily="18" charset="2"/>
              <a:buChar char=""/>
            </a:pPr>
            <a:r>
              <a:rPr lang="sr-Latn-RS" altLang="sr-Latn-RS" sz="2400" dirty="0"/>
              <a:t>Anaerobes</a:t>
            </a:r>
          </a:p>
          <a:p>
            <a:pPr eaLnBrk="1" hangingPunct="1">
              <a:lnSpc>
                <a:spcPct val="90000"/>
              </a:lnSpc>
              <a:buFont typeface="Wingdings 3" panose="05040102010807070707" pitchFamily="18" charset="2"/>
              <a:buChar char=""/>
            </a:pPr>
            <a:r>
              <a:rPr lang="sr-Latn-RS" altLang="sr-Latn-RS" sz="2400" dirty="0"/>
              <a:t>Mushrooms</a:t>
            </a:r>
            <a:endParaRPr lang="sr-Latn-CS" altLang="sr-Latn-RS" sz="2300" dirty="0">
              <a:solidFill>
                <a:schemeClr val="tx2"/>
              </a:solidFill>
            </a:endParaRPr>
          </a:p>
        </p:txBody>
      </p:sp>
      <p:pic>
        <p:nvPicPr>
          <p:cNvPr id="69636" name="Picture 4" descr="uti-main_Full">
            <a:extLst>
              <a:ext uri="{FF2B5EF4-FFF2-40B4-BE49-F238E27FC236}">
                <a16:creationId xmlns:a16="http://schemas.microsoft.com/office/drawing/2014/main" id="{7B3107E2-244F-72ED-DD35-19E1FCAF2A9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5600" y="1379538"/>
            <a:ext cx="2087563" cy="1897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7" name="AutoShape 5">
            <a:extLst>
              <a:ext uri="{FF2B5EF4-FFF2-40B4-BE49-F238E27FC236}">
                <a16:creationId xmlns:a16="http://schemas.microsoft.com/office/drawing/2014/main" id="{9F761D42-4F2A-5DD7-8A18-8549091A8051}"/>
              </a:ext>
            </a:extLst>
          </p:cNvPr>
          <p:cNvSpPr>
            <a:spLocks noChangeArrowheads="1"/>
          </p:cNvSpPr>
          <p:nvPr/>
        </p:nvSpPr>
        <p:spPr bwMode="auto">
          <a:xfrm rot="-9591822">
            <a:off x="7488238" y="3054350"/>
            <a:ext cx="755650" cy="25241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17694720 60000 65536"/>
              <a:gd name="T9" fmla="*/ 5898240 60000 65536"/>
              <a:gd name="T10" fmla="*/ 5898240 60000 65536"/>
              <a:gd name="T11" fmla="*/ 0 60000 65536"/>
              <a:gd name="T12" fmla="*/ 12427 w 21600"/>
              <a:gd name="T13" fmla="*/ 2912 h 21600"/>
              <a:gd name="T14" fmla="*/ 18227 w 21600"/>
              <a:gd name="T15" fmla="*/ 924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CC6600"/>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sr-Latn-RS" altLang="sr-Latn-RS"/>
          </a:p>
        </p:txBody>
      </p:sp>
      <p:sp>
        <p:nvSpPr>
          <p:cNvPr id="6" name="Slide Number Placeholder 5">
            <a:extLst>
              <a:ext uri="{FF2B5EF4-FFF2-40B4-BE49-F238E27FC236}">
                <a16:creationId xmlns:a16="http://schemas.microsoft.com/office/drawing/2014/main" id="{F5AD5DCD-22F2-6764-20C9-2A2CE54DDAD5}"/>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F025653-EDAA-48AC-9856-0412293BED5B}" type="slidenum">
              <a:rPr lang="en-US" altLang="sr-Latn-RS">
                <a:solidFill>
                  <a:srgbClr val="164C6C"/>
                </a:solidFill>
                <a:latin typeface="Georgia" panose="02040502050405020303" pitchFamily="18" charset="0"/>
              </a:rPr>
              <a:pPr eaLnBrk="1" hangingPunct="1"/>
              <a:t>55</a:t>
            </a:fld>
            <a:endParaRPr lang="en-US" altLang="sr-Latn-RS">
              <a:solidFill>
                <a:srgbClr val="164C6C"/>
              </a:solidFill>
              <a:latin typeface="Georgia" panose="02040502050405020303" pitchFamily="18" charset="0"/>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a:extLst>
              <a:ext uri="{FF2B5EF4-FFF2-40B4-BE49-F238E27FC236}">
                <a16:creationId xmlns:a16="http://schemas.microsoft.com/office/drawing/2014/main" id="{2FEF14CA-8FEB-9018-6521-813F9B0D7A4A}"/>
              </a:ext>
            </a:extLst>
          </p:cNvPr>
          <p:cNvSpPr>
            <a:spLocks noGrp="1"/>
          </p:cNvSpPr>
          <p:nvPr>
            <p:ph type="title"/>
          </p:nvPr>
        </p:nvSpPr>
        <p:spPr/>
        <p:txBody>
          <a:bodyPr/>
          <a:lstStyle/>
          <a:p>
            <a:pPr eaLnBrk="1" hangingPunct="1"/>
            <a:r>
              <a:rPr lang="sr-Latn-RS" altLang="sr-Latn-RS" dirty="0">
                <a:solidFill>
                  <a:srgbClr val="164C6C"/>
                </a:solidFill>
              </a:rPr>
              <a:t>Diagnosis</a:t>
            </a:r>
            <a:r>
              <a:rPr lang="sr-Cyrl-CS" altLang="sr-Latn-RS" dirty="0">
                <a:solidFill>
                  <a:srgbClr val="164C6C"/>
                </a:solidFill>
              </a:rPr>
              <a:t> </a:t>
            </a:r>
            <a:endParaRPr lang="sr-Latn-CS" altLang="sr-Latn-RS" dirty="0">
              <a:solidFill>
                <a:srgbClr val="164C6C"/>
              </a:solidFill>
            </a:endParaRPr>
          </a:p>
        </p:txBody>
      </p:sp>
      <p:sp>
        <p:nvSpPr>
          <p:cNvPr id="70659" name="Content Placeholder 2">
            <a:extLst>
              <a:ext uri="{FF2B5EF4-FFF2-40B4-BE49-F238E27FC236}">
                <a16:creationId xmlns:a16="http://schemas.microsoft.com/office/drawing/2014/main" id="{A1B65402-1FF8-755F-19B5-66A7BDB68E4C}"/>
              </a:ext>
            </a:extLst>
          </p:cNvPr>
          <p:cNvSpPr>
            <a:spLocks noGrp="1"/>
          </p:cNvSpPr>
          <p:nvPr>
            <p:ph sz="quarter" idx="1"/>
          </p:nvPr>
        </p:nvSpPr>
        <p:spPr>
          <a:xfrm>
            <a:off x="301624" y="1371600"/>
            <a:ext cx="8689975" cy="4648200"/>
          </a:xfrm>
        </p:spPr>
        <p:txBody>
          <a:bodyPr/>
          <a:lstStyle/>
          <a:p>
            <a:pPr eaLnBrk="1" hangingPunct="1"/>
            <a:r>
              <a:rPr lang="sr-Latn-RS" altLang="sr-Latn-RS" sz="2400" dirty="0">
                <a:solidFill>
                  <a:schemeClr val="tx2"/>
                </a:solidFill>
                <a:latin typeface="Cambria" panose="02040503050406030204" pitchFamily="18" charset="0"/>
              </a:rPr>
              <a:t>Urine analysis</a:t>
            </a:r>
          </a:p>
          <a:p>
            <a:pPr eaLnBrk="1" hangingPunct="1"/>
            <a:r>
              <a:rPr lang="sr-Latn-RS" altLang="sr-Latn-RS" sz="2400" dirty="0">
                <a:solidFill>
                  <a:schemeClr val="tx2"/>
                </a:solidFill>
                <a:latin typeface="Cambria" panose="02040503050406030204" pitchFamily="18" charset="0"/>
              </a:rPr>
              <a:t>Microscopic (Le, Er, Bact)</a:t>
            </a:r>
          </a:p>
          <a:p>
            <a:pPr eaLnBrk="1" hangingPunct="1"/>
            <a:r>
              <a:rPr lang="sr-Latn-RS" altLang="sr-Latn-RS" sz="2400" dirty="0">
                <a:solidFill>
                  <a:schemeClr val="tx2"/>
                </a:solidFill>
                <a:latin typeface="Cambria" panose="02040503050406030204" pitchFamily="18" charset="0"/>
              </a:rPr>
              <a:t>Test strips (nitrites, esterase) - screening method</a:t>
            </a:r>
          </a:p>
          <a:p>
            <a:pPr eaLnBrk="1" hangingPunct="1"/>
            <a:r>
              <a:rPr lang="sr-Latn-RS" altLang="sr-Latn-RS" sz="2400" dirty="0">
                <a:solidFill>
                  <a:schemeClr val="tx2"/>
                </a:solidFill>
                <a:latin typeface="Cambria" panose="02040503050406030204" pitchFamily="18" charset="0"/>
              </a:rPr>
              <a:t>Urine culture (102-105 cfu/ml in the presence of symptoms)</a:t>
            </a:r>
          </a:p>
          <a:p>
            <a:pPr eaLnBrk="1" hangingPunct="1"/>
            <a:r>
              <a:rPr lang="sr-Latn-RS" altLang="sr-Latn-RS" sz="2400" dirty="0">
                <a:solidFill>
                  <a:schemeClr val="tx2"/>
                </a:solidFill>
                <a:latin typeface="Cambria" panose="02040503050406030204" pitchFamily="18" charset="0"/>
              </a:rPr>
              <a:t>Ultrasonography</a:t>
            </a:r>
          </a:p>
          <a:p>
            <a:pPr eaLnBrk="1" hangingPunct="1"/>
            <a:r>
              <a:rPr lang="sr-Latn-RS" altLang="sr-Latn-RS" sz="2400" dirty="0">
                <a:solidFill>
                  <a:schemeClr val="tx2"/>
                </a:solidFill>
                <a:latin typeface="Cambria" panose="02040503050406030204" pitchFamily="18" charset="0"/>
              </a:rPr>
              <a:t>Native uro tract</a:t>
            </a:r>
          </a:p>
          <a:p>
            <a:pPr eaLnBrk="1" hangingPunct="1"/>
            <a:r>
              <a:rPr lang="sr-Latn-RS" altLang="sr-Latn-RS" sz="2400" dirty="0">
                <a:solidFill>
                  <a:schemeClr val="tx2"/>
                </a:solidFill>
                <a:latin typeface="Cambria" panose="02040503050406030204" pitchFamily="18" charset="0"/>
              </a:rPr>
              <a:t>i.v. Urography</a:t>
            </a:r>
          </a:p>
          <a:p>
            <a:pPr eaLnBrk="1" hangingPunct="1"/>
            <a:r>
              <a:rPr lang="sr-Latn-RS" altLang="sr-Latn-RS" sz="2400" dirty="0">
                <a:solidFill>
                  <a:schemeClr val="tx2"/>
                </a:solidFill>
                <a:latin typeface="Cambria" panose="02040503050406030204" pitchFamily="18" charset="0"/>
              </a:rPr>
              <a:t>Micturition cystography</a:t>
            </a:r>
          </a:p>
          <a:p>
            <a:pPr eaLnBrk="1" hangingPunct="1"/>
            <a:r>
              <a:rPr lang="sr-Latn-RS" altLang="sr-Latn-RS" sz="2400" dirty="0">
                <a:solidFill>
                  <a:schemeClr val="tx2"/>
                </a:solidFill>
                <a:latin typeface="Cambria" panose="02040503050406030204" pitchFamily="18" charset="0"/>
              </a:rPr>
              <a:t>Static scintigraphy (children)</a:t>
            </a:r>
          </a:p>
          <a:p>
            <a:pPr eaLnBrk="1" hangingPunct="1"/>
            <a:r>
              <a:rPr lang="en-US" altLang="sr-Latn-RS" sz="2400" dirty="0">
                <a:solidFill>
                  <a:schemeClr val="tx2"/>
                </a:solidFill>
                <a:latin typeface="Cambria" panose="02040503050406030204" pitchFamily="18" charset="0"/>
              </a:rPr>
              <a:t>S</a:t>
            </a:r>
            <a:r>
              <a:rPr lang="sr-Latn-RS" altLang="sr-Latn-RS" sz="2400" dirty="0">
                <a:solidFill>
                  <a:schemeClr val="tx2"/>
                </a:solidFill>
                <a:latin typeface="Cambria" panose="02040503050406030204" pitchFamily="18" charset="0"/>
              </a:rPr>
              <a:t>T</a:t>
            </a:r>
            <a:endParaRPr lang="sr-Cyrl-CS" altLang="sr-Latn-RS" sz="2400" dirty="0">
              <a:solidFill>
                <a:schemeClr val="tx2"/>
              </a:solidFill>
              <a:latin typeface="Cambria" panose="02040503050406030204" pitchFamily="18" charset="0"/>
            </a:endParaRPr>
          </a:p>
        </p:txBody>
      </p:sp>
      <p:sp>
        <p:nvSpPr>
          <p:cNvPr id="4" name="Slide Number Placeholder 3">
            <a:extLst>
              <a:ext uri="{FF2B5EF4-FFF2-40B4-BE49-F238E27FC236}">
                <a16:creationId xmlns:a16="http://schemas.microsoft.com/office/drawing/2014/main" id="{A9CB41A4-2EF3-D49E-D778-4BE1854AE908}"/>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26D3D29-0943-4F0E-9E41-567085C6DF5B}" type="slidenum">
              <a:rPr lang="en-US" altLang="sr-Latn-RS">
                <a:solidFill>
                  <a:srgbClr val="164C6C"/>
                </a:solidFill>
                <a:latin typeface="Georgia" panose="02040502050405020303" pitchFamily="18" charset="0"/>
              </a:rPr>
              <a:pPr eaLnBrk="1" hangingPunct="1"/>
              <a:t>56</a:t>
            </a:fld>
            <a:endParaRPr lang="en-US" altLang="sr-Latn-RS">
              <a:solidFill>
                <a:srgbClr val="164C6C"/>
              </a:solidFill>
              <a:latin typeface="Georgia" panose="02040502050405020303" pitchFamily="18" charset="0"/>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a:extLst>
              <a:ext uri="{FF2B5EF4-FFF2-40B4-BE49-F238E27FC236}">
                <a16:creationId xmlns:a16="http://schemas.microsoft.com/office/drawing/2014/main" id="{836E3738-7A36-0631-D8CF-8C6ABFA13076}"/>
              </a:ext>
            </a:extLst>
          </p:cNvPr>
          <p:cNvSpPr>
            <a:spLocks noGrp="1"/>
          </p:cNvSpPr>
          <p:nvPr>
            <p:ph type="title"/>
          </p:nvPr>
        </p:nvSpPr>
        <p:spPr/>
        <p:txBody>
          <a:bodyPr/>
          <a:lstStyle/>
          <a:p>
            <a:pPr eaLnBrk="1" hangingPunct="1"/>
            <a:r>
              <a:rPr lang="sr-Latn-RS" altLang="sr-Latn-RS" dirty="0">
                <a:solidFill>
                  <a:srgbClr val="164C6C"/>
                </a:solidFill>
              </a:rPr>
              <a:t>Clinical forms</a:t>
            </a:r>
            <a:endParaRPr lang="sr-Latn-CS" altLang="sr-Latn-RS" dirty="0">
              <a:solidFill>
                <a:srgbClr val="164C6C"/>
              </a:solidFill>
            </a:endParaRPr>
          </a:p>
        </p:txBody>
      </p:sp>
      <p:sp>
        <p:nvSpPr>
          <p:cNvPr id="71683" name="Content Placeholder 2">
            <a:extLst>
              <a:ext uri="{FF2B5EF4-FFF2-40B4-BE49-F238E27FC236}">
                <a16:creationId xmlns:a16="http://schemas.microsoft.com/office/drawing/2014/main" id="{3AACABB0-E50E-2655-E416-4376AA9EAC95}"/>
              </a:ext>
            </a:extLst>
          </p:cNvPr>
          <p:cNvSpPr>
            <a:spLocks noGrp="1"/>
          </p:cNvSpPr>
          <p:nvPr>
            <p:ph sz="quarter" idx="1"/>
          </p:nvPr>
        </p:nvSpPr>
        <p:spPr>
          <a:xfrm>
            <a:off x="301625" y="1527175"/>
            <a:ext cx="8504238" cy="4572000"/>
          </a:xfrm>
        </p:spPr>
        <p:txBody>
          <a:bodyPr/>
          <a:lstStyle/>
          <a:p>
            <a:pPr eaLnBrk="1" hangingPunct="1">
              <a:lnSpc>
                <a:spcPct val="80000"/>
              </a:lnSpc>
              <a:buFont typeface="Wingdings 3" panose="05040102010807070707" pitchFamily="18" charset="2"/>
              <a:buChar char=""/>
            </a:pPr>
            <a:r>
              <a:rPr lang="sr-Latn-RS" altLang="sr-Latn-RS" sz="2000" dirty="0">
                <a:latin typeface="Cambria" panose="02040503050406030204" pitchFamily="18" charset="0"/>
              </a:rPr>
              <a:t>Asymptomatic bacteriuria</a:t>
            </a:r>
          </a:p>
          <a:p>
            <a:pPr eaLnBrk="1" hangingPunct="1">
              <a:lnSpc>
                <a:spcPct val="80000"/>
              </a:lnSpc>
              <a:buFont typeface="Wingdings 3" panose="05040102010807070707" pitchFamily="18" charset="2"/>
              <a:buChar char=""/>
            </a:pPr>
            <a:r>
              <a:rPr lang="sr-Latn-RS" altLang="sr-Latn-RS" sz="2000" dirty="0">
                <a:latin typeface="Cambria" panose="02040503050406030204" pitchFamily="18" charset="0"/>
              </a:rPr>
              <a:t>Pregnancy, VUR in children, Diabetes, Preoperative preparation</a:t>
            </a:r>
          </a:p>
          <a:p>
            <a:pPr eaLnBrk="1" hangingPunct="1">
              <a:lnSpc>
                <a:spcPct val="80000"/>
              </a:lnSpc>
              <a:buFont typeface="Wingdings 3" panose="05040102010807070707" pitchFamily="18" charset="2"/>
              <a:buChar char=""/>
            </a:pPr>
            <a:r>
              <a:rPr lang="sr-Latn-RS" altLang="sr-Latn-RS" sz="2000" dirty="0">
                <a:latin typeface="Cambria" panose="02040503050406030204" pitchFamily="18" charset="0"/>
              </a:rPr>
              <a:t>Cystitis</a:t>
            </a:r>
          </a:p>
          <a:p>
            <a:pPr eaLnBrk="1" hangingPunct="1">
              <a:lnSpc>
                <a:spcPct val="80000"/>
              </a:lnSpc>
              <a:buFont typeface="Wingdings 3" panose="05040102010807070707" pitchFamily="18" charset="2"/>
              <a:buChar char=""/>
            </a:pPr>
            <a:r>
              <a:rPr lang="sr-Latn-RS" altLang="sr-Latn-RS" sz="2000" dirty="0">
                <a:latin typeface="Cambria" panose="02040503050406030204" pitchFamily="18" charset="0"/>
              </a:rPr>
              <a:t>Ac. Uncomplicated, Recurrent, Complicated</a:t>
            </a:r>
          </a:p>
          <a:p>
            <a:pPr eaLnBrk="1" hangingPunct="1">
              <a:lnSpc>
                <a:spcPct val="80000"/>
              </a:lnSpc>
              <a:buFont typeface="Wingdings 3" panose="05040102010807070707" pitchFamily="18" charset="2"/>
              <a:buChar char=""/>
            </a:pPr>
            <a:r>
              <a:rPr lang="sr-Latn-RS" altLang="sr-Latn-RS" sz="2000" dirty="0">
                <a:latin typeface="Cambria" panose="02040503050406030204" pitchFamily="18" charset="0"/>
              </a:rPr>
              <a:t>Prostatitis</a:t>
            </a:r>
          </a:p>
          <a:p>
            <a:pPr eaLnBrk="1" hangingPunct="1">
              <a:lnSpc>
                <a:spcPct val="80000"/>
              </a:lnSpc>
              <a:buFont typeface="Wingdings 3" panose="05040102010807070707" pitchFamily="18" charset="2"/>
              <a:buChar char=""/>
            </a:pPr>
            <a:r>
              <a:rPr lang="sr-Latn-RS" altLang="sr-Latn-RS" sz="2000" dirty="0">
                <a:latin typeface="Cambria" panose="02040503050406030204" pitchFamily="18" charset="0"/>
              </a:rPr>
              <a:t>Bact. Acute, Chronic, Nonbacterial: Pelvic pain syndrome</a:t>
            </a:r>
          </a:p>
          <a:p>
            <a:pPr eaLnBrk="1" hangingPunct="1">
              <a:lnSpc>
                <a:spcPct val="80000"/>
              </a:lnSpc>
              <a:buFont typeface="Wingdings 3" panose="05040102010807070707" pitchFamily="18" charset="2"/>
              <a:buChar char=""/>
            </a:pPr>
            <a:r>
              <a:rPr lang="sr-Latn-RS" altLang="sr-Latn-RS" sz="2000" dirty="0">
                <a:latin typeface="Cambria" panose="02040503050406030204" pitchFamily="18" charset="0"/>
              </a:rPr>
              <a:t>Acute pyelonephritis</a:t>
            </a:r>
          </a:p>
          <a:p>
            <a:pPr eaLnBrk="1" hangingPunct="1">
              <a:lnSpc>
                <a:spcPct val="80000"/>
              </a:lnSpc>
              <a:buFont typeface="Wingdings 3" panose="05040102010807070707" pitchFamily="18" charset="2"/>
              <a:buChar char=""/>
            </a:pPr>
            <a:r>
              <a:rPr lang="sr-Latn-RS" altLang="sr-Latn-RS" sz="2000" dirty="0">
                <a:latin typeface="Cambria" panose="02040503050406030204" pitchFamily="18" charset="0"/>
              </a:rPr>
              <a:t>Uncomplicated</a:t>
            </a:r>
          </a:p>
          <a:p>
            <a:pPr eaLnBrk="1" hangingPunct="1">
              <a:lnSpc>
                <a:spcPct val="80000"/>
              </a:lnSpc>
              <a:buFont typeface="Wingdings 3" panose="05040102010807070707" pitchFamily="18" charset="2"/>
              <a:buChar char=""/>
            </a:pPr>
            <a:r>
              <a:rPr lang="sr-Latn-RS" altLang="sr-Latn-RS" sz="2000" dirty="0">
                <a:latin typeface="Cambria" panose="02040503050406030204" pitchFamily="18" charset="0"/>
              </a:rPr>
              <a:t>Complicated</a:t>
            </a:r>
          </a:p>
          <a:p>
            <a:pPr eaLnBrk="1" hangingPunct="1">
              <a:lnSpc>
                <a:spcPct val="80000"/>
              </a:lnSpc>
              <a:buFont typeface="Wingdings 3" panose="05040102010807070707" pitchFamily="18" charset="2"/>
              <a:buChar char=""/>
            </a:pPr>
            <a:r>
              <a:rPr lang="sr-Latn-RS" altLang="sr-Latn-RS" sz="2000" dirty="0">
                <a:latin typeface="Cambria" panose="02040503050406030204" pitchFamily="18" charset="0"/>
              </a:rPr>
              <a:t>Chronic pyelonephritis</a:t>
            </a:r>
          </a:p>
          <a:p>
            <a:pPr eaLnBrk="1" hangingPunct="1">
              <a:lnSpc>
                <a:spcPct val="80000"/>
              </a:lnSpc>
              <a:buFont typeface="Wingdings 3" panose="05040102010807070707" pitchFamily="18" charset="2"/>
              <a:buChar char=""/>
            </a:pPr>
            <a:r>
              <a:rPr lang="sr-Latn-RS" altLang="sr-Latn-RS" sz="2000" dirty="0">
                <a:latin typeface="Cambria" panose="02040503050406030204" pitchFamily="18" charset="0"/>
              </a:rPr>
              <a:t>Purulent renal infections</a:t>
            </a:r>
          </a:p>
          <a:p>
            <a:pPr eaLnBrk="1" hangingPunct="1">
              <a:lnSpc>
                <a:spcPct val="80000"/>
              </a:lnSpc>
              <a:buFont typeface="Wingdings 3" panose="05040102010807070707" pitchFamily="18" charset="2"/>
              <a:buChar char=""/>
            </a:pPr>
            <a:r>
              <a:rPr lang="sr-Latn-RS" altLang="sr-Latn-RS" sz="2000" dirty="0">
                <a:latin typeface="Cambria" panose="02040503050406030204" pitchFamily="18" charset="0"/>
              </a:rPr>
              <a:t>Pyonephrosis</a:t>
            </a:r>
          </a:p>
          <a:p>
            <a:pPr eaLnBrk="1" hangingPunct="1">
              <a:lnSpc>
                <a:spcPct val="80000"/>
              </a:lnSpc>
              <a:buFont typeface="Wingdings 3" panose="05040102010807070707" pitchFamily="18" charset="2"/>
              <a:buChar char=""/>
            </a:pPr>
            <a:r>
              <a:rPr lang="sr-Latn-RS" altLang="sr-Latn-RS" sz="2000" dirty="0">
                <a:latin typeface="Cambria" panose="02040503050406030204" pitchFamily="18" charset="0"/>
              </a:rPr>
              <a:t>Abscesses</a:t>
            </a:r>
            <a:endParaRPr lang="sr-Cyrl-CS" altLang="sr-Latn-RS" sz="2000" dirty="0">
              <a:latin typeface="Cambria" panose="02040503050406030204" pitchFamily="18" charset="0"/>
            </a:endParaRPr>
          </a:p>
        </p:txBody>
      </p:sp>
      <p:sp>
        <p:nvSpPr>
          <p:cNvPr id="4" name="Slide Number Placeholder 3">
            <a:extLst>
              <a:ext uri="{FF2B5EF4-FFF2-40B4-BE49-F238E27FC236}">
                <a16:creationId xmlns:a16="http://schemas.microsoft.com/office/drawing/2014/main" id="{7E1F30C8-B422-98AB-06D7-EEDC7F28BBDB}"/>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473EBFC-29C8-40A8-B816-E841BD3546BB}" type="slidenum">
              <a:rPr lang="en-US" altLang="sr-Latn-RS">
                <a:solidFill>
                  <a:srgbClr val="164C6C"/>
                </a:solidFill>
                <a:latin typeface="Georgia" panose="02040502050405020303" pitchFamily="18" charset="0"/>
              </a:rPr>
              <a:pPr eaLnBrk="1" hangingPunct="1"/>
              <a:t>57</a:t>
            </a:fld>
            <a:endParaRPr lang="en-US" altLang="sr-Latn-RS">
              <a:solidFill>
                <a:srgbClr val="164C6C"/>
              </a:solidFill>
              <a:latin typeface="Georgia" panose="02040502050405020303" pitchFamily="18" charset="0"/>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a:extLst>
              <a:ext uri="{FF2B5EF4-FFF2-40B4-BE49-F238E27FC236}">
                <a16:creationId xmlns:a16="http://schemas.microsoft.com/office/drawing/2014/main" id="{110CFB85-E003-B954-C38B-B44A0C64BE3E}"/>
              </a:ext>
            </a:extLst>
          </p:cNvPr>
          <p:cNvSpPr>
            <a:spLocks noGrp="1"/>
          </p:cNvSpPr>
          <p:nvPr>
            <p:ph type="title"/>
          </p:nvPr>
        </p:nvSpPr>
        <p:spPr/>
        <p:txBody>
          <a:bodyPr/>
          <a:lstStyle/>
          <a:p>
            <a:pPr eaLnBrk="1" hangingPunct="1"/>
            <a:r>
              <a:rPr lang="sr-Latn-RS" altLang="sr-Latn-RS" dirty="0">
                <a:solidFill>
                  <a:srgbClr val="164C6C"/>
                </a:solidFill>
              </a:rPr>
              <a:t>Cystitis clinical picture</a:t>
            </a:r>
            <a:endParaRPr lang="sr-Latn-CS" altLang="sr-Latn-RS" dirty="0">
              <a:solidFill>
                <a:srgbClr val="164C6C"/>
              </a:solidFill>
            </a:endParaRPr>
          </a:p>
        </p:txBody>
      </p:sp>
      <p:sp>
        <p:nvSpPr>
          <p:cNvPr id="72707" name="Content Placeholder 2">
            <a:extLst>
              <a:ext uri="{FF2B5EF4-FFF2-40B4-BE49-F238E27FC236}">
                <a16:creationId xmlns:a16="http://schemas.microsoft.com/office/drawing/2014/main" id="{59FA9797-F166-822E-7BE0-B93E1C641994}"/>
              </a:ext>
            </a:extLst>
          </p:cNvPr>
          <p:cNvSpPr>
            <a:spLocks noGrp="1"/>
          </p:cNvSpPr>
          <p:nvPr>
            <p:ph sz="quarter" idx="1"/>
          </p:nvPr>
        </p:nvSpPr>
        <p:spPr>
          <a:xfrm>
            <a:off x="301625" y="1527175"/>
            <a:ext cx="8504238" cy="4797425"/>
          </a:xfrm>
        </p:spPr>
        <p:txBody>
          <a:bodyPr/>
          <a:lstStyle/>
          <a:p>
            <a:pPr marL="273050" lvl="1" eaLnBrk="1" hangingPunct="1">
              <a:spcBef>
                <a:spcPts val="600"/>
              </a:spcBef>
              <a:buClr>
                <a:schemeClr val="accent1"/>
              </a:buClr>
              <a:buSzPct val="85000"/>
              <a:buFont typeface="Wingdings 2" panose="05020102010507070707" pitchFamily="18" charset="2"/>
              <a:buChar char=""/>
            </a:pPr>
            <a:r>
              <a:rPr lang="sr-Latn-RS" altLang="sr-Latn-RS" sz="2400" dirty="0">
                <a:latin typeface="Cambria" panose="02040503050406030204" pitchFamily="18" charset="0"/>
              </a:rPr>
              <a:t>Women in a sexually active period or menopause</a:t>
            </a:r>
          </a:p>
          <a:p>
            <a:pPr marL="273050" lvl="1" eaLnBrk="1" hangingPunct="1">
              <a:spcBef>
                <a:spcPts val="600"/>
              </a:spcBef>
              <a:buClr>
                <a:schemeClr val="accent1"/>
              </a:buClr>
              <a:buSzPct val="85000"/>
              <a:buFont typeface="Wingdings 2" panose="05020102010507070707" pitchFamily="18" charset="2"/>
              <a:buChar char=""/>
            </a:pPr>
            <a:r>
              <a:rPr lang="sr-Latn-RS" altLang="sr-Latn-RS" sz="2400" dirty="0">
                <a:latin typeface="Cambria" panose="02040503050406030204" pitchFamily="18" charset="0"/>
              </a:rPr>
              <a:t>E.coli, saprophytic staphylococcus</a:t>
            </a:r>
          </a:p>
          <a:p>
            <a:pPr marL="273050" lvl="1" eaLnBrk="1" hangingPunct="1">
              <a:spcBef>
                <a:spcPts val="600"/>
              </a:spcBef>
              <a:buClr>
                <a:schemeClr val="accent1"/>
              </a:buClr>
              <a:buSzPct val="85000"/>
              <a:buFont typeface="Wingdings 2" panose="05020102010507070707" pitchFamily="18" charset="2"/>
              <a:buChar char=""/>
            </a:pPr>
            <a:endParaRPr lang="sr-Latn-RS" altLang="sr-Latn-RS" sz="2400" dirty="0">
              <a:latin typeface="Cambria" panose="02040503050406030204" pitchFamily="18" charset="0"/>
            </a:endParaRPr>
          </a:p>
          <a:p>
            <a:pPr marL="273050" lvl="1" eaLnBrk="1" hangingPunct="1">
              <a:spcBef>
                <a:spcPts val="600"/>
              </a:spcBef>
              <a:buClr>
                <a:schemeClr val="accent1"/>
              </a:buClr>
              <a:buSzPct val="85000"/>
              <a:buFont typeface="Wingdings 2" panose="05020102010507070707" pitchFamily="18" charset="2"/>
              <a:buChar char=""/>
            </a:pPr>
            <a:r>
              <a:rPr lang="sr-Latn-RS" altLang="sr-Latn-RS" sz="2400" dirty="0">
                <a:latin typeface="Cambria" panose="02040503050406030204" pitchFamily="18" charset="0"/>
              </a:rPr>
              <a:t>Pollakiuria, Dysuria, Urgent urination, Tenesmus</a:t>
            </a:r>
          </a:p>
          <a:p>
            <a:pPr marL="273050" lvl="1" eaLnBrk="1" hangingPunct="1">
              <a:spcBef>
                <a:spcPts val="600"/>
              </a:spcBef>
              <a:buClr>
                <a:schemeClr val="accent1"/>
              </a:buClr>
              <a:buSzPct val="85000"/>
              <a:buFont typeface="Wingdings 2" panose="05020102010507070707" pitchFamily="18" charset="2"/>
              <a:buChar char=""/>
            </a:pPr>
            <a:r>
              <a:rPr lang="sr-Latn-RS" altLang="sr-Latn-RS" sz="2400" dirty="0">
                <a:latin typeface="Cambria" panose="02040503050406030204" pitchFamily="18" charset="0"/>
              </a:rPr>
              <a:t>Pain in the bladder, at the end or after urination</a:t>
            </a:r>
          </a:p>
          <a:p>
            <a:pPr marL="273050" lvl="1" eaLnBrk="1" hangingPunct="1">
              <a:spcBef>
                <a:spcPts val="600"/>
              </a:spcBef>
              <a:buClr>
                <a:schemeClr val="accent1"/>
              </a:buClr>
              <a:buSzPct val="85000"/>
              <a:buFont typeface="Wingdings 2" panose="05020102010507070707" pitchFamily="18" charset="2"/>
              <a:buChar char=""/>
            </a:pPr>
            <a:r>
              <a:rPr lang="sr-Latn-RS" altLang="sr-Latn-RS" sz="2400" dirty="0">
                <a:latin typeface="Cambria" panose="02040503050406030204" pitchFamily="18" charset="0"/>
              </a:rPr>
              <a:t>Total or terminal hematuria</a:t>
            </a:r>
          </a:p>
          <a:p>
            <a:pPr marL="273050" lvl="1" eaLnBrk="1" hangingPunct="1">
              <a:spcBef>
                <a:spcPts val="600"/>
              </a:spcBef>
              <a:buClr>
                <a:schemeClr val="accent1"/>
              </a:buClr>
              <a:buSzPct val="85000"/>
              <a:buFont typeface="Wingdings 2" panose="05020102010507070707" pitchFamily="18" charset="2"/>
              <a:buChar char=""/>
            </a:pPr>
            <a:r>
              <a:rPr lang="sr-Latn-RS" altLang="sr-Latn-RS" sz="2400" dirty="0">
                <a:latin typeface="Cambria" panose="02040503050406030204" pitchFamily="18" charset="0"/>
              </a:rPr>
              <a:t>The general condition has not changed</a:t>
            </a:r>
          </a:p>
          <a:p>
            <a:pPr marL="273050" lvl="1" eaLnBrk="1" hangingPunct="1">
              <a:spcBef>
                <a:spcPts val="600"/>
              </a:spcBef>
              <a:buClr>
                <a:schemeClr val="accent1"/>
              </a:buClr>
              <a:buSzPct val="85000"/>
              <a:buFont typeface="Wingdings 2" panose="05020102010507070707" pitchFamily="18" charset="2"/>
              <a:buChar char=""/>
            </a:pPr>
            <a:endParaRPr lang="sr-Latn-RS" altLang="sr-Latn-RS" sz="2400" dirty="0">
              <a:latin typeface="Cambria" panose="02040503050406030204" pitchFamily="18" charset="0"/>
            </a:endParaRPr>
          </a:p>
          <a:p>
            <a:pPr marL="273050" lvl="1" eaLnBrk="1" hangingPunct="1">
              <a:spcBef>
                <a:spcPts val="600"/>
              </a:spcBef>
              <a:buClr>
                <a:schemeClr val="accent1"/>
              </a:buClr>
              <a:buSzPct val="85000"/>
              <a:buFont typeface="Wingdings 2" panose="05020102010507070707" pitchFamily="18" charset="2"/>
              <a:buChar char=""/>
            </a:pPr>
            <a:endParaRPr lang="sr-Latn-RS" altLang="sr-Latn-RS" sz="2400" dirty="0">
              <a:latin typeface="Cambria" panose="02040503050406030204" pitchFamily="18" charset="0"/>
            </a:endParaRPr>
          </a:p>
          <a:p>
            <a:pPr marL="273050" lvl="1" eaLnBrk="1" hangingPunct="1">
              <a:spcBef>
                <a:spcPts val="600"/>
              </a:spcBef>
              <a:buClr>
                <a:schemeClr val="accent1"/>
              </a:buClr>
              <a:buSzPct val="85000"/>
              <a:buFont typeface="Wingdings 2" panose="05020102010507070707" pitchFamily="18" charset="2"/>
              <a:buChar char=""/>
            </a:pPr>
            <a:r>
              <a:rPr lang="sr-Latn-RS" altLang="sr-Latn-RS" sz="2400" dirty="0">
                <a:latin typeface="Cambria" panose="02040503050406030204" pitchFamily="18" charset="0"/>
              </a:rPr>
              <a:t>[Tenesmus: painful need to urinate, bladder empty]</a:t>
            </a:r>
            <a:endParaRPr lang="sr-Latn-CS" altLang="sr-Latn-RS" sz="2400" dirty="0">
              <a:latin typeface="Cambria" panose="02040503050406030204" pitchFamily="18" charset="0"/>
            </a:endParaRPr>
          </a:p>
        </p:txBody>
      </p:sp>
      <p:sp>
        <p:nvSpPr>
          <p:cNvPr id="4" name="Slide Number Placeholder 3">
            <a:extLst>
              <a:ext uri="{FF2B5EF4-FFF2-40B4-BE49-F238E27FC236}">
                <a16:creationId xmlns:a16="http://schemas.microsoft.com/office/drawing/2014/main" id="{F9D72E85-F264-553B-D839-51055FC7AA89}"/>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BD6A237-3A2F-4ED2-9379-F69857DA65F0}" type="slidenum">
              <a:rPr lang="en-US" altLang="sr-Latn-RS">
                <a:solidFill>
                  <a:srgbClr val="164C6C"/>
                </a:solidFill>
                <a:latin typeface="Georgia" panose="02040502050405020303" pitchFamily="18" charset="0"/>
              </a:rPr>
              <a:pPr eaLnBrk="1" hangingPunct="1"/>
              <a:t>58</a:t>
            </a:fld>
            <a:endParaRPr lang="en-US" altLang="sr-Latn-RS">
              <a:solidFill>
                <a:srgbClr val="164C6C"/>
              </a:solidFill>
              <a:latin typeface="Georgia" panose="02040502050405020303" pitchFamily="18" charset="0"/>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a:extLst>
              <a:ext uri="{FF2B5EF4-FFF2-40B4-BE49-F238E27FC236}">
                <a16:creationId xmlns:a16="http://schemas.microsoft.com/office/drawing/2014/main" id="{00051ACD-841F-EB2F-3AEC-559650EADDF7}"/>
              </a:ext>
            </a:extLst>
          </p:cNvPr>
          <p:cNvSpPr>
            <a:spLocks noGrp="1"/>
          </p:cNvSpPr>
          <p:nvPr>
            <p:ph type="title"/>
          </p:nvPr>
        </p:nvSpPr>
        <p:spPr/>
        <p:txBody>
          <a:bodyPr/>
          <a:lstStyle/>
          <a:p>
            <a:pPr eaLnBrk="1" hangingPunct="1"/>
            <a:r>
              <a:rPr lang="sr-Latn-RS" altLang="sr-Latn-RS" sz="3600" dirty="0">
                <a:solidFill>
                  <a:srgbClr val="164C6C"/>
                </a:solidFill>
                <a:latin typeface="Cambria" panose="02040503050406030204" pitchFamily="18" charset="0"/>
              </a:rPr>
              <a:t>Pyelonephritis epidemiology</a:t>
            </a:r>
            <a:endParaRPr lang="sr-Latn-CS" altLang="sr-Latn-RS" dirty="0">
              <a:solidFill>
                <a:srgbClr val="164C6C"/>
              </a:solidFill>
            </a:endParaRPr>
          </a:p>
        </p:txBody>
      </p:sp>
      <p:sp>
        <p:nvSpPr>
          <p:cNvPr id="3" name="Slide Number Placeholder 2">
            <a:extLst>
              <a:ext uri="{FF2B5EF4-FFF2-40B4-BE49-F238E27FC236}">
                <a16:creationId xmlns:a16="http://schemas.microsoft.com/office/drawing/2014/main" id="{E5B00061-6443-AA69-9F9C-FC9611B633C9}"/>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7123175-89F2-4B55-8277-A38795601D70}" type="slidenum">
              <a:rPr lang="en-US" altLang="sr-Latn-RS">
                <a:solidFill>
                  <a:srgbClr val="164C6C"/>
                </a:solidFill>
                <a:latin typeface="Georgia" panose="02040502050405020303" pitchFamily="18" charset="0"/>
              </a:rPr>
              <a:pPr eaLnBrk="1" hangingPunct="1"/>
              <a:t>59</a:t>
            </a:fld>
            <a:endParaRPr lang="en-US" altLang="sr-Latn-RS">
              <a:solidFill>
                <a:srgbClr val="164C6C"/>
              </a:solidFill>
              <a:latin typeface="Georgia" panose="02040502050405020303" pitchFamily="18" charset="0"/>
            </a:endParaRPr>
          </a:p>
        </p:txBody>
      </p:sp>
      <p:sp>
        <p:nvSpPr>
          <p:cNvPr id="73732" name="Content Placeholder 3">
            <a:extLst>
              <a:ext uri="{FF2B5EF4-FFF2-40B4-BE49-F238E27FC236}">
                <a16:creationId xmlns:a16="http://schemas.microsoft.com/office/drawing/2014/main" id="{07924C10-51BF-A6FB-6C93-A26D3F512A40}"/>
              </a:ext>
            </a:extLst>
          </p:cNvPr>
          <p:cNvSpPr>
            <a:spLocks noGrp="1"/>
          </p:cNvSpPr>
          <p:nvPr>
            <p:ph sz="quarter" idx="1"/>
          </p:nvPr>
        </p:nvSpPr>
        <p:spPr>
          <a:xfrm>
            <a:off x="301625" y="1447800"/>
            <a:ext cx="8504238" cy="4797425"/>
          </a:xfrm>
        </p:spPr>
        <p:txBody>
          <a:bodyPr/>
          <a:lstStyle/>
          <a:p>
            <a:pPr marL="273050" lvl="1" eaLnBrk="1" hangingPunct="1">
              <a:spcBef>
                <a:spcPct val="0"/>
              </a:spcBef>
              <a:buClr>
                <a:schemeClr val="accent1"/>
              </a:buClr>
              <a:buSzPct val="85000"/>
              <a:buFont typeface="Wingdings 2" panose="05020102010507070707" pitchFamily="18" charset="2"/>
              <a:buChar char=""/>
            </a:pPr>
            <a:r>
              <a:rPr lang="en-US" altLang="sr-Latn-RS" sz="2000" dirty="0"/>
              <a:t>Infection of the </a:t>
            </a:r>
            <a:r>
              <a:rPr lang="en-US" altLang="sr-Latn-RS" sz="2000" dirty="0" err="1"/>
              <a:t>pyelon</a:t>
            </a:r>
            <a:r>
              <a:rPr lang="en-US" altLang="sr-Latn-RS" sz="2000" dirty="0"/>
              <a:t> and parenchyma</a:t>
            </a:r>
          </a:p>
          <a:p>
            <a:pPr marL="273050" lvl="1" eaLnBrk="1" hangingPunct="1">
              <a:spcBef>
                <a:spcPct val="0"/>
              </a:spcBef>
              <a:buClr>
                <a:schemeClr val="accent1"/>
              </a:buClr>
              <a:buSzPct val="85000"/>
              <a:buFont typeface="Wingdings 2" panose="05020102010507070707" pitchFamily="18" charset="2"/>
              <a:buChar char=""/>
            </a:pPr>
            <a:endParaRPr lang="en-US" altLang="sr-Latn-RS" sz="2000" dirty="0"/>
          </a:p>
          <a:p>
            <a:pPr marL="273050" lvl="1" eaLnBrk="1" hangingPunct="1">
              <a:spcBef>
                <a:spcPct val="0"/>
              </a:spcBef>
              <a:buClr>
                <a:schemeClr val="accent1"/>
              </a:buClr>
              <a:buSzPct val="85000"/>
              <a:buFont typeface="Wingdings 2" panose="05020102010507070707" pitchFamily="18" charset="2"/>
              <a:buChar char=""/>
            </a:pPr>
            <a:r>
              <a:rPr lang="en-US" altLang="sr-Latn-RS" sz="2000" dirty="0"/>
              <a:t>Uncomplicated, Complicated</a:t>
            </a:r>
          </a:p>
          <a:p>
            <a:pPr marL="273050" lvl="1" eaLnBrk="1" hangingPunct="1">
              <a:spcBef>
                <a:spcPct val="0"/>
              </a:spcBef>
              <a:buClr>
                <a:schemeClr val="accent1"/>
              </a:buClr>
              <a:buSzPct val="85000"/>
              <a:buFont typeface="Wingdings 2" panose="05020102010507070707" pitchFamily="18" charset="2"/>
              <a:buChar char=""/>
            </a:pPr>
            <a:endParaRPr lang="en-US" altLang="sr-Latn-RS" sz="2000" dirty="0"/>
          </a:p>
          <a:p>
            <a:pPr marL="273050" lvl="1" eaLnBrk="1" hangingPunct="1">
              <a:spcBef>
                <a:spcPct val="0"/>
              </a:spcBef>
              <a:buClr>
                <a:schemeClr val="accent1"/>
              </a:buClr>
              <a:buSzPct val="85000"/>
              <a:buFont typeface="Wingdings 2" panose="05020102010507070707" pitchFamily="18" charset="2"/>
              <a:buChar char=""/>
            </a:pPr>
            <a:r>
              <a:rPr lang="en-US" altLang="sr-Latn-RS" sz="2000" dirty="0"/>
              <a:t>Incidence 27.6/ 10,000 persons</a:t>
            </a:r>
          </a:p>
          <a:p>
            <a:pPr marL="273050" lvl="1" eaLnBrk="1" hangingPunct="1">
              <a:spcBef>
                <a:spcPct val="0"/>
              </a:spcBef>
              <a:buClr>
                <a:schemeClr val="accent1"/>
              </a:buClr>
              <a:buSzPct val="85000"/>
              <a:buFont typeface="Wingdings 2" panose="05020102010507070707" pitchFamily="18" charset="2"/>
              <a:buChar char=""/>
            </a:pPr>
            <a:endParaRPr lang="en-US" altLang="sr-Latn-RS" sz="2000" dirty="0"/>
          </a:p>
          <a:p>
            <a:pPr marL="273050" lvl="1" eaLnBrk="1" hangingPunct="1">
              <a:spcBef>
                <a:spcPct val="0"/>
              </a:spcBef>
              <a:buClr>
                <a:schemeClr val="accent1"/>
              </a:buClr>
              <a:buSzPct val="85000"/>
              <a:buFont typeface="Wingdings 2" panose="05020102010507070707" pitchFamily="18" charset="2"/>
              <a:buChar char=""/>
            </a:pPr>
            <a:r>
              <a:rPr lang="en-US" altLang="sr-Latn-RS" sz="2000" dirty="0"/>
              <a:t>250 00 episodes per year</a:t>
            </a:r>
          </a:p>
          <a:p>
            <a:pPr marL="273050" lvl="1" eaLnBrk="1" hangingPunct="1">
              <a:spcBef>
                <a:spcPct val="0"/>
              </a:spcBef>
              <a:buClr>
                <a:schemeClr val="accent1"/>
              </a:buClr>
              <a:buSzPct val="85000"/>
              <a:buFont typeface="Wingdings 2" panose="05020102010507070707" pitchFamily="18" charset="2"/>
              <a:buChar char=""/>
            </a:pPr>
            <a:r>
              <a:rPr lang="en-US" altLang="sr-Latn-RS" sz="2000" dirty="0"/>
              <a:t>About 100,000 hospitalizations</a:t>
            </a:r>
          </a:p>
          <a:p>
            <a:pPr marL="273050" lvl="1" eaLnBrk="1" hangingPunct="1">
              <a:spcBef>
                <a:spcPct val="0"/>
              </a:spcBef>
              <a:buClr>
                <a:schemeClr val="accent1"/>
              </a:buClr>
              <a:buSzPct val="85000"/>
              <a:buFont typeface="Wingdings 2" panose="05020102010507070707" pitchFamily="18" charset="2"/>
              <a:buChar char=""/>
            </a:pPr>
            <a:r>
              <a:rPr lang="en-US" altLang="sr-Latn-RS" sz="2000" dirty="0"/>
              <a:t>Women 5h higher number of admissions</a:t>
            </a:r>
          </a:p>
          <a:p>
            <a:pPr marL="273050" lvl="1" eaLnBrk="1" hangingPunct="1">
              <a:spcBef>
                <a:spcPct val="0"/>
              </a:spcBef>
              <a:buClr>
                <a:schemeClr val="accent1"/>
              </a:buClr>
              <a:buSzPct val="85000"/>
              <a:buFont typeface="Wingdings 2" panose="05020102010507070707" pitchFamily="18" charset="2"/>
              <a:buChar char=""/>
            </a:pPr>
            <a:endParaRPr lang="en-US" altLang="sr-Latn-RS" sz="2000" dirty="0"/>
          </a:p>
          <a:p>
            <a:pPr marL="273050" lvl="1" eaLnBrk="1" hangingPunct="1">
              <a:spcBef>
                <a:spcPct val="0"/>
              </a:spcBef>
              <a:buClr>
                <a:schemeClr val="accent1"/>
              </a:buClr>
              <a:buSzPct val="85000"/>
              <a:buFont typeface="Wingdings 2" panose="05020102010507070707" pitchFamily="18" charset="2"/>
              <a:buChar char=""/>
            </a:pPr>
            <a:r>
              <a:rPr lang="en-US" altLang="sr-Latn-RS" sz="2000" dirty="0"/>
              <a:t>Mortality 3.3/1 000 to 10-20%</a:t>
            </a:r>
          </a:p>
          <a:p>
            <a:pPr marL="273050" lvl="1" eaLnBrk="1" hangingPunct="1">
              <a:spcBef>
                <a:spcPct val="0"/>
              </a:spcBef>
              <a:buClr>
                <a:schemeClr val="accent1"/>
              </a:buClr>
              <a:buSzPct val="85000"/>
              <a:buFont typeface="Wingdings 2" panose="05020102010507070707" pitchFamily="18" charset="2"/>
              <a:buChar char=""/>
            </a:pPr>
            <a:r>
              <a:rPr lang="en-US" altLang="sr-Latn-RS" sz="2000" dirty="0"/>
              <a:t>Intrahospital mortality</a:t>
            </a:r>
          </a:p>
          <a:p>
            <a:pPr marL="273050" lvl="1" eaLnBrk="1" hangingPunct="1">
              <a:spcBef>
                <a:spcPct val="0"/>
              </a:spcBef>
              <a:buClr>
                <a:schemeClr val="accent1"/>
              </a:buClr>
              <a:buSzPct val="85000"/>
              <a:buFont typeface="Wingdings 2" panose="05020102010507070707" pitchFamily="18" charset="2"/>
              <a:buChar char=""/>
            </a:pPr>
            <a:r>
              <a:rPr lang="en-US" altLang="sr-Latn-RS" sz="2000" dirty="0"/>
              <a:t>Women vs. Men 7.3 vs. 16.5 / 1 000 episodes</a:t>
            </a:r>
          </a:p>
          <a:p>
            <a:pPr marL="273050" lvl="1" eaLnBrk="1" hangingPunct="1">
              <a:spcBef>
                <a:spcPct val="0"/>
              </a:spcBef>
              <a:buClr>
                <a:schemeClr val="accent1"/>
              </a:buClr>
              <a:buSzPct val="85000"/>
              <a:buFont typeface="Wingdings 2" panose="05020102010507070707" pitchFamily="18" charset="2"/>
              <a:buChar char=""/>
            </a:pPr>
            <a:endParaRPr lang="en-US" altLang="sr-Latn-RS" sz="2000" dirty="0"/>
          </a:p>
          <a:p>
            <a:pPr marL="273050" lvl="1" eaLnBrk="1" hangingPunct="1">
              <a:spcBef>
                <a:spcPct val="0"/>
              </a:spcBef>
              <a:buClr>
                <a:schemeClr val="accent1"/>
              </a:buClr>
              <a:buSzPct val="85000"/>
              <a:buFont typeface="Wingdings 2" panose="05020102010507070707" pitchFamily="18" charset="2"/>
              <a:buChar char=""/>
            </a:pPr>
            <a:r>
              <a:rPr lang="en-US" altLang="sr-Latn-RS" sz="2000" dirty="0"/>
              <a:t>1-2% of pregnant women</a:t>
            </a:r>
          </a:p>
          <a:p>
            <a:pPr marL="273050" lvl="1" eaLnBrk="1" hangingPunct="1">
              <a:spcBef>
                <a:spcPct val="0"/>
              </a:spcBef>
              <a:buClr>
                <a:schemeClr val="accent1"/>
              </a:buClr>
              <a:buSzPct val="85000"/>
              <a:buFont typeface="Wingdings 2" panose="05020102010507070707" pitchFamily="18" charset="2"/>
              <a:buChar char=""/>
            </a:pPr>
            <a:r>
              <a:rPr lang="en-US" altLang="sr-Latn-RS" sz="2000" dirty="0"/>
              <a:t>Premature birth and reduced birth weight of the child</a:t>
            </a:r>
            <a:endParaRPr lang="sr-Latn-CS" altLang="sr-Latn-RS" sz="20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8FBA4854-98F9-6A90-3E62-39B8FB8BBE84}"/>
              </a:ext>
            </a:extLst>
          </p:cNvPr>
          <p:cNvSpPr>
            <a:spLocks noGrp="1"/>
          </p:cNvSpPr>
          <p:nvPr>
            <p:ph type="title"/>
          </p:nvPr>
        </p:nvSpPr>
        <p:spPr/>
        <p:txBody>
          <a:bodyPr/>
          <a:lstStyle/>
          <a:p>
            <a:pPr eaLnBrk="1" hangingPunct="1"/>
            <a:r>
              <a:rPr lang="en-US" altLang="sr-Latn-RS" dirty="0">
                <a:solidFill>
                  <a:srgbClr val="164C6C"/>
                </a:solidFill>
              </a:rPr>
              <a:t>Types and classification of calculus</a:t>
            </a:r>
            <a:endParaRPr lang="sr-Latn-CS" altLang="sr-Latn-RS" dirty="0">
              <a:solidFill>
                <a:srgbClr val="164C6C"/>
              </a:solidFill>
            </a:endParaRPr>
          </a:p>
        </p:txBody>
      </p:sp>
      <p:sp>
        <p:nvSpPr>
          <p:cNvPr id="12" name="Slide Number Placeholder 11">
            <a:extLst>
              <a:ext uri="{FF2B5EF4-FFF2-40B4-BE49-F238E27FC236}">
                <a16:creationId xmlns:a16="http://schemas.microsoft.com/office/drawing/2014/main" id="{21FC1236-557A-A805-8184-638C73AFB572}"/>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F288B08-D606-40CC-97E0-343DD083FF15}" type="slidenum">
              <a:rPr lang="en-US" altLang="sr-Latn-RS">
                <a:solidFill>
                  <a:srgbClr val="164C6C"/>
                </a:solidFill>
                <a:latin typeface="Georgia" panose="02040502050405020303" pitchFamily="18" charset="0"/>
              </a:rPr>
              <a:pPr eaLnBrk="1" hangingPunct="1"/>
              <a:t>6</a:t>
            </a:fld>
            <a:endParaRPr lang="en-US" altLang="sr-Latn-RS">
              <a:solidFill>
                <a:srgbClr val="164C6C"/>
              </a:solidFill>
              <a:latin typeface="Georgia" panose="02040502050405020303" pitchFamily="18" charset="0"/>
            </a:endParaRPr>
          </a:p>
        </p:txBody>
      </p:sp>
      <p:pic>
        <p:nvPicPr>
          <p:cNvPr id="19460" name="Picture 2" descr="f096018">
            <a:extLst>
              <a:ext uri="{FF2B5EF4-FFF2-40B4-BE49-F238E27FC236}">
                <a16:creationId xmlns:a16="http://schemas.microsoft.com/office/drawing/2014/main" id="{EF99A5D3-EC85-8031-E032-6FE8CA2B59C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1468438"/>
            <a:ext cx="3276600" cy="445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3">
            <a:extLst>
              <a:ext uri="{FF2B5EF4-FFF2-40B4-BE49-F238E27FC236}">
                <a16:creationId xmlns:a16="http://schemas.microsoft.com/office/drawing/2014/main" id="{3A6BB95A-FADC-B8D4-9CEE-58BCE13870C5}"/>
              </a:ext>
            </a:extLst>
          </p:cNvPr>
          <p:cNvSpPr>
            <a:spLocks noChangeArrowheads="1"/>
          </p:cNvSpPr>
          <p:nvPr/>
        </p:nvSpPr>
        <p:spPr bwMode="auto">
          <a:xfrm>
            <a:off x="3624263" y="2743200"/>
            <a:ext cx="1633537" cy="584200"/>
          </a:xfrm>
          <a:prstGeom prst="rect">
            <a:avLst/>
          </a:prstGeom>
          <a:solidFill>
            <a:schemeClr val="accent1"/>
          </a:solidFill>
          <a:ln w="9525">
            <a:noFill/>
            <a:miter lim="800000"/>
            <a:headEnd/>
            <a:tailEnd/>
          </a:ln>
          <a:effectLst/>
        </p:spPr>
        <p:txBody>
          <a:bodyPr wrap="none">
            <a:spAutoFit/>
          </a:bodyPr>
          <a:lstStyle/>
          <a:p>
            <a:pPr algn="ctr" fontAlgn="auto">
              <a:spcBef>
                <a:spcPts val="0"/>
              </a:spcBef>
              <a:spcAft>
                <a:spcPts val="0"/>
              </a:spcAft>
              <a:defRPr/>
            </a:pPr>
            <a:r>
              <a:rPr lang="en-US" sz="1600" b="1" dirty="0">
                <a:solidFill>
                  <a:schemeClr val="bg1"/>
                </a:solidFill>
                <a:effectLst>
                  <a:outerShdw blurRad="38100" dist="38100" dir="2700000" algn="tl">
                    <a:srgbClr val="000000"/>
                  </a:outerShdw>
                </a:effectLst>
                <a:latin typeface="Arial" charset="0"/>
              </a:rPr>
              <a:t>Calcium </a:t>
            </a:r>
            <a:r>
              <a:rPr lang="sr-Latn-CS" sz="1600" b="1" dirty="0">
                <a:solidFill>
                  <a:schemeClr val="bg1"/>
                </a:solidFill>
                <a:effectLst>
                  <a:outerShdw blurRad="38100" dist="38100" dir="2700000" algn="tl">
                    <a:srgbClr val="000000"/>
                  </a:outerShdw>
                </a:effectLst>
                <a:latin typeface="Arial" charset="0"/>
              </a:rPr>
              <a:t>oxalat</a:t>
            </a:r>
          </a:p>
          <a:p>
            <a:pPr algn="ctr" fontAlgn="auto">
              <a:spcBef>
                <a:spcPts val="0"/>
              </a:spcBef>
              <a:spcAft>
                <a:spcPts val="0"/>
              </a:spcAft>
              <a:defRPr/>
            </a:pPr>
            <a:r>
              <a:rPr lang="en-US" sz="1600" b="1" dirty="0">
                <a:solidFill>
                  <a:schemeClr val="bg1"/>
                </a:solidFill>
                <a:effectLst>
                  <a:outerShdw blurRad="38100" dist="38100" dir="2700000" algn="tl">
                    <a:srgbClr val="000000"/>
                  </a:outerShdw>
                </a:effectLst>
                <a:latin typeface="Arial" charset="0"/>
              </a:rPr>
              <a:t>40-60%</a:t>
            </a:r>
          </a:p>
        </p:txBody>
      </p:sp>
      <p:sp>
        <p:nvSpPr>
          <p:cNvPr id="6" name="Rectangle 4">
            <a:extLst>
              <a:ext uri="{FF2B5EF4-FFF2-40B4-BE49-F238E27FC236}">
                <a16:creationId xmlns:a16="http://schemas.microsoft.com/office/drawing/2014/main" id="{6867958E-F208-9A71-DB1B-BBD402453177}"/>
              </a:ext>
            </a:extLst>
          </p:cNvPr>
          <p:cNvSpPr>
            <a:spLocks noChangeArrowheads="1"/>
          </p:cNvSpPr>
          <p:nvPr/>
        </p:nvSpPr>
        <p:spPr bwMode="auto">
          <a:xfrm>
            <a:off x="5257800" y="2438400"/>
            <a:ext cx="1962150" cy="584200"/>
          </a:xfrm>
          <a:prstGeom prst="rect">
            <a:avLst/>
          </a:prstGeom>
          <a:solidFill>
            <a:schemeClr val="accent1"/>
          </a:solidFill>
          <a:ln w="9525">
            <a:noFill/>
            <a:miter lim="800000"/>
            <a:headEnd/>
            <a:tailEnd/>
          </a:ln>
          <a:effectLst/>
        </p:spPr>
        <p:txBody>
          <a:bodyPr wrap="none">
            <a:spAutoFit/>
          </a:bodyPr>
          <a:lstStyle/>
          <a:p>
            <a:pPr algn="ctr" fontAlgn="auto">
              <a:spcBef>
                <a:spcPts val="0"/>
              </a:spcBef>
              <a:spcAft>
                <a:spcPts val="0"/>
              </a:spcAft>
              <a:defRPr/>
            </a:pPr>
            <a:r>
              <a:rPr lang="en-US" sz="1600" b="1" dirty="0">
                <a:solidFill>
                  <a:schemeClr val="bg1"/>
                </a:solidFill>
                <a:effectLst>
                  <a:outerShdw blurRad="38100" dist="38100" dir="2700000" algn="tl">
                    <a:srgbClr val="000000"/>
                  </a:outerShdw>
                </a:effectLst>
                <a:latin typeface="Arial" charset="0"/>
              </a:rPr>
              <a:t>Calcium </a:t>
            </a:r>
            <a:r>
              <a:rPr lang="sr-Latn-CS" sz="1600" b="1" dirty="0">
                <a:solidFill>
                  <a:schemeClr val="bg1"/>
                </a:solidFill>
                <a:effectLst>
                  <a:outerShdw blurRad="38100" dist="38100" dir="2700000" algn="tl">
                    <a:srgbClr val="000000"/>
                  </a:outerShdw>
                </a:effectLst>
                <a:latin typeface="Arial" charset="0"/>
              </a:rPr>
              <a:t>phosphat</a:t>
            </a:r>
          </a:p>
          <a:p>
            <a:pPr algn="ctr" fontAlgn="auto">
              <a:spcBef>
                <a:spcPts val="0"/>
              </a:spcBef>
              <a:spcAft>
                <a:spcPts val="0"/>
              </a:spcAft>
              <a:defRPr/>
            </a:pPr>
            <a:r>
              <a:rPr lang="sr-Latn-CS" sz="1600" b="1" dirty="0">
                <a:solidFill>
                  <a:schemeClr val="bg1"/>
                </a:solidFill>
                <a:effectLst>
                  <a:outerShdw blurRad="38100" dist="38100" dir="2700000" algn="tl">
                    <a:srgbClr val="000000"/>
                  </a:outerShdw>
                </a:effectLst>
                <a:latin typeface="Arial" charset="0"/>
              </a:rPr>
              <a:t>5</a:t>
            </a:r>
            <a:r>
              <a:rPr lang="en-US" sz="1600" b="1" dirty="0">
                <a:solidFill>
                  <a:schemeClr val="bg1"/>
                </a:solidFill>
                <a:effectLst>
                  <a:outerShdw blurRad="38100" dist="38100" dir="2700000" algn="tl">
                    <a:srgbClr val="000000"/>
                  </a:outerShdw>
                </a:effectLst>
                <a:latin typeface="Arial" charset="0"/>
              </a:rPr>
              <a:t>%</a:t>
            </a:r>
          </a:p>
        </p:txBody>
      </p:sp>
      <p:sp>
        <p:nvSpPr>
          <p:cNvPr id="7" name="Rectangle 5">
            <a:extLst>
              <a:ext uri="{FF2B5EF4-FFF2-40B4-BE49-F238E27FC236}">
                <a16:creationId xmlns:a16="http://schemas.microsoft.com/office/drawing/2014/main" id="{A42EDB0F-C395-521B-EA02-8F6AC817B372}"/>
              </a:ext>
            </a:extLst>
          </p:cNvPr>
          <p:cNvSpPr>
            <a:spLocks noChangeArrowheads="1"/>
          </p:cNvSpPr>
          <p:nvPr/>
        </p:nvSpPr>
        <p:spPr bwMode="auto">
          <a:xfrm>
            <a:off x="4283075" y="3987800"/>
            <a:ext cx="2193925" cy="338138"/>
          </a:xfrm>
          <a:prstGeom prst="rect">
            <a:avLst/>
          </a:prstGeom>
          <a:solidFill>
            <a:schemeClr val="accent1"/>
          </a:solidFill>
          <a:ln w="9525">
            <a:noFill/>
            <a:miter lim="800000"/>
            <a:headEnd/>
            <a:tailEnd/>
          </a:ln>
          <a:effectLst/>
        </p:spPr>
        <p:txBody>
          <a:bodyPr wrap="none">
            <a:spAutoFit/>
          </a:bodyPr>
          <a:lstStyle/>
          <a:p>
            <a:pPr algn="ctr" fontAlgn="auto">
              <a:spcBef>
                <a:spcPts val="0"/>
              </a:spcBef>
              <a:spcAft>
                <a:spcPts val="0"/>
              </a:spcAft>
              <a:defRPr/>
            </a:pPr>
            <a:r>
              <a:rPr lang="sr-Latn-CS" sz="1600" b="1" dirty="0">
                <a:solidFill>
                  <a:schemeClr val="bg1"/>
                </a:solidFill>
                <a:effectLst>
                  <a:outerShdw blurRad="38100" dist="38100" dir="2700000" algn="tl">
                    <a:srgbClr val="000000"/>
                  </a:outerShdw>
                </a:effectLst>
                <a:latin typeface="Arial" charset="0"/>
              </a:rPr>
              <a:t>M</a:t>
            </a:r>
            <a:r>
              <a:rPr lang="sr-Cyrl-CS" sz="1600" b="1" dirty="0">
                <a:solidFill>
                  <a:schemeClr val="bg1"/>
                </a:solidFill>
                <a:effectLst>
                  <a:outerShdw blurRad="38100" dist="38100" dir="2700000" algn="tl">
                    <a:srgbClr val="000000"/>
                  </a:outerShdw>
                </a:effectLst>
                <a:latin typeface="Arial" charset="0"/>
              </a:rPr>
              <a:t>окраћна киселина</a:t>
            </a:r>
            <a:endParaRPr lang="en-US" sz="1600" b="1" dirty="0">
              <a:solidFill>
                <a:schemeClr val="bg1"/>
              </a:solidFill>
              <a:effectLst>
                <a:outerShdw blurRad="38100" dist="38100" dir="2700000" algn="tl">
                  <a:srgbClr val="000000"/>
                </a:outerShdw>
              </a:effectLst>
              <a:latin typeface="Arial" charset="0"/>
            </a:endParaRPr>
          </a:p>
        </p:txBody>
      </p:sp>
      <p:sp>
        <p:nvSpPr>
          <p:cNvPr id="19464" name="Rectangle 6">
            <a:extLst>
              <a:ext uri="{FF2B5EF4-FFF2-40B4-BE49-F238E27FC236}">
                <a16:creationId xmlns:a16="http://schemas.microsoft.com/office/drawing/2014/main" id="{5BCD0244-E97C-EE98-A83A-1850FE3EFAF5}"/>
              </a:ext>
            </a:extLst>
          </p:cNvPr>
          <p:cNvSpPr>
            <a:spLocks noChangeArrowheads="1"/>
          </p:cNvSpPr>
          <p:nvPr/>
        </p:nvSpPr>
        <p:spPr bwMode="auto">
          <a:xfrm>
            <a:off x="1995488" y="5683250"/>
            <a:ext cx="12811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sr-Latn-RS" altLang="sr-Latn-RS" sz="1600" b="1" dirty="0">
                <a:latin typeface="Cambria" panose="02040503050406030204" pitchFamily="18" charset="0"/>
              </a:rPr>
              <a:t>Cystine</a:t>
            </a:r>
            <a:r>
              <a:rPr lang="sr-Cyrl-CS" altLang="sr-Latn-RS" sz="1600" b="1" dirty="0">
                <a:latin typeface="Cambria" panose="02040503050406030204" pitchFamily="18" charset="0"/>
              </a:rPr>
              <a:t> </a:t>
            </a:r>
            <a:r>
              <a:rPr lang="en-US" altLang="sr-Latn-RS" sz="1600" b="1" dirty="0">
                <a:latin typeface="Cambria" panose="02040503050406030204" pitchFamily="18" charset="0"/>
              </a:rPr>
              <a:t>1%</a:t>
            </a:r>
          </a:p>
        </p:txBody>
      </p:sp>
      <p:sp>
        <p:nvSpPr>
          <p:cNvPr id="19465" name="Rectangle 7">
            <a:extLst>
              <a:ext uri="{FF2B5EF4-FFF2-40B4-BE49-F238E27FC236}">
                <a16:creationId xmlns:a16="http://schemas.microsoft.com/office/drawing/2014/main" id="{1549D91C-2FBD-E0EC-FB68-CAABAB92BD99}"/>
              </a:ext>
            </a:extLst>
          </p:cNvPr>
          <p:cNvSpPr>
            <a:spLocks noChangeArrowheads="1"/>
          </p:cNvSpPr>
          <p:nvPr/>
        </p:nvSpPr>
        <p:spPr bwMode="auto">
          <a:xfrm>
            <a:off x="4695522" y="5867400"/>
            <a:ext cx="343754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sr-Latn-RS" altLang="sr-Latn-RS" sz="1600" b="1" dirty="0">
                <a:latin typeface="Cambria" panose="02040503050406030204" pitchFamily="18" charset="0"/>
              </a:rPr>
              <a:t>Magnesium ammonium phosphate</a:t>
            </a:r>
            <a:endParaRPr lang="sr-Latn-CS" altLang="sr-Latn-RS" sz="1600" b="1" dirty="0">
              <a:latin typeface="Cambria" panose="02040503050406030204" pitchFamily="18" charset="0"/>
            </a:endParaRPr>
          </a:p>
        </p:txBody>
      </p:sp>
      <p:sp>
        <p:nvSpPr>
          <p:cNvPr id="19466" name="Rectangle 10">
            <a:extLst>
              <a:ext uri="{FF2B5EF4-FFF2-40B4-BE49-F238E27FC236}">
                <a16:creationId xmlns:a16="http://schemas.microsoft.com/office/drawing/2014/main" id="{FDF3C555-D5DE-65A3-277F-055162959DDD}"/>
              </a:ext>
            </a:extLst>
          </p:cNvPr>
          <p:cNvSpPr>
            <a:spLocks noChangeArrowheads="1"/>
          </p:cNvSpPr>
          <p:nvPr/>
        </p:nvSpPr>
        <p:spPr bwMode="auto">
          <a:xfrm>
            <a:off x="7108115" y="3198019"/>
            <a:ext cx="1709571"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sr-Latn-RS" b="1" dirty="0">
                <a:latin typeface="Cambria" panose="02040503050406030204" pitchFamily="18" charset="0"/>
              </a:rPr>
              <a:t>Mixed </a:t>
            </a:r>
            <a:r>
              <a:rPr lang="en-US" altLang="sr-Latn-RS" b="1" dirty="0" err="1">
                <a:latin typeface="Cambria" panose="02040503050406030204" pitchFamily="18" charset="0"/>
              </a:rPr>
              <a:t>CaOx+P</a:t>
            </a:r>
            <a:endParaRPr lang="en-US" altLang="sr-Latn-RS" b="1" dirty="0">
              <a:latin typeface="Cambria" panose="02040503050406030204" pitchFamily="18" charset="0"/>
            </a:endParaRPr>
          </a:p>
          <a:p>
            <a:pPr algn="ctr" eaLnBrk="1" hangingPunct="1"/>
            <a:r>
              <a:rPr lang="en-US" altLang="sr-Latn-RS" b="1" dirty="0">
                <a:latin typeface="Cambria" panose="02040503050406030204" pitchFamily="18" charset="0"/>
              </a:rPr>
              <a:t>35-40%</a:t>
            </a:r>
          </a:p>
          <a:p>
            <a:pPr algn="ctr" eaLnBrk="1" hangingPunct="1"/>
            <a:endParaRPr lang="en-US" altLang="sr-Latn-RS" b="1" dirty="0">
              <a:latin typeface="Cambria" panose="02040503050406030204" pitchFamily="18" charset="0"/>
            </a:endParaRPr>
          </a:p>
          <a:p>
            <a:pPr algn="ctr" eaLnBrk="1" hangingPunct="1"/>
            <a:r>
              <a:rPr lang="en-US" altLang="sr-Latn-RS" b="1" dirty="0">
                <a:latin typeface="Cambria" panose="02040503050406030204" pitchFamily="18" charset="0"/>
              </a:rPr>
              <a:t>Mixed </a:t>
            </a:r>
            <a:r>
              <a:rPr lang="en-US" altLang="sr-Latn-RS" b="1" dirty="0" err="1">
                <a:latin typeface="Cambria" panose="02040503050406030204" pitchFamily="18" charset="0"/>
              </a:rPr>
              <a:t>CaOx+U</a:t>
            </a:r>
            <a:endParaRPr lang="en-US" altLang="sr-Latn-RS" b="1" dirty="0">
              <a:latin typeface="Cambria" panose="02040503050406030204" pitchFamily="18" charset="0"/>
            </a:endParaRPr>
          </a:p>
          <a:p>
            <a:pPr algn="ctr" eaLnBrk="1" hangingPunct="1"/>
            <a:r>
              <a:rPr lang="en-US" altLang="sr-Latn-RS" b="1" dirty="0">
                <a:latin typeface="Cambria" panose="02040503050406030204" pitchFamily="18" charset="0"/>
              </a:rPr>
              <a:t>5%</a:t>
            </a:r>
          </a:p>
        </p:txBody>
      </p:sp>
      <p:sp>
        <p:nvSpPr>
          <p:cNvPr id="19467" name="Rectangle 11">
            <a:extLst>
              <a:ext uri="{FF2B5EF4-FFF2-40B4-BE49-F238E27FC236}">
                <a16:creationId xmlns:a16="http://schemas.microsoft.com/office/drawing/2014/main" id="{72CBDEF9-E4BA-21C3-4519-926CA3DE2CAC}"/>
              </a:ext>
            </a:extLst>
          </p:cNvPr>
          <p:cNvSpPr>
            <a:spLocks noChangeArrowheads="1"/>
          </p:cNvSpPr>
          <p:nvPr/>
        </p:nvSpPr>
        <p:spPr bwMode="auto">
          <a:xfrm>
            <a:off x="228600" y="1524000"/>
            <a:ext cx="3455988"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sr-Latn-RS" altLang="sr-Latn-RS" sz="2400" b="1" dirty="0">
                <a:latin typeface="Cambria" panose="02040503050406030204" pitchFamily="18" charset="0"/>
              </a:rPr>
              <a:t>Size</a:t>
            </a:r>
          </a:p>
          <a:p>
            <a:pPr eaLnBrk="1" hangingPunct="1"/>
            <a:r>
              <a:rPr lang="sr-Latn-RS" altLang="sr-Latn-RS" sz="2400" b="1" dirty="0">
                <a:latin typeface="Cambria" panose="02040503050406030204" pitchFamily="18" charset="0"/>
              </a:rPr>
              <a:t>Location</a:t>
            </a:r>
          </a:p>
          <a:p>
            <a:pPr eaLnBrk="1" hangingPunct="1"/>
            <a:r>
              <a:rPr lang="sr-Latn-RS" altLang="sr-Latn-RS" sz="2400" b="1" dirty="0">
                <a:latin typeface="Cambria" panose="02040503050406030204" pitchFamily="18" charset="0"/>
              </a:rPr>
              <a:t>97% Upper UT</a:t>
            </a:r>
          </a:p>
          <a:p>
            <a:pPr eaLnBrk="1" hangingPunct="1"/>
            <a:r>
              <a:rPr lang="sr-Latn-RS" altLang="sr-Latn-RS" sz="2400" b="1" dirty="0">
                <a:latin typeface="Cambria" panose="02040503050406030204" pitchFamily="18" charset="0"/>
              </a:rPr>
              <a:t>Passage of H rays</a:t>
            </a:r>
          </a:p>
          <a:p>
            <a:pPr eaLnBrk="1" hangingPunct="1"/>
            <a:r>
              <a:rPr lang="sr-Latn-RS" altLang="sr-Latn-RS" sz="2400" b="1" dirty="0">
                <a:latin typeface="Cambria" panose="02040503050406030204" pitchFamily="18" charset="0"/>
              </a:rPr>
              <a:t>Mineral composition</a:t>
            </a:r>
          </a:p>
          <a:p>
            <a:pPr eaLnBrk="1" hangingPunct="1"/>
            <a:r>
              <a:rPr lang="sr-Latn-RS" altLang="sr-Latn-RS" sz="2400" b="1" dirty="0">
                <a:latin typeface="Cambria" panose="02040503050406030204" pitchFamily="18" charset="0"/>
              </a:rPr>
              <a:t>Calcium 80%</a:t>
            </a:r>
          </a:p>
          <a:p>
            <a:pPr eaLnBrk="1" hangingPunct="1"/>
            <a:r>
              <a:rPr lang="sr-Latn-RS" altLang="sr-Latn-RS" sz="2400" b="1" dirty="0">
                <a:latin typeface="Cambria" panose="02040503050406030204" pitchFamily="18" charset="0"/>
              </a:rPr>
              <a:t>Non-calcium</a:t>
            </a:r>
          </a:p>
          <a:p>
            <a:pPr eaLnBrk="1" hangingPunct="1"/>
            <a:r>
              <a:rPr lang="sr-Latn-RS" altLang="sr-Latn-RS" sz="2400" b="1" dirty="0">
                <a:latin typeface="Cambria" panose="02040503050406030204" pitchFamily="18" charset="0"/>
              </a:rPr>
              <a:t>– Struvite 10%</a:t>
            </a:r>
          </a:p>
          <a:p>
            <a:pPr eaLnBrk="1" hangingPunct="1"/>
            <a:r>
              <a:rPr lang="sr-Latn-RS" altLang="sr-Latn-RS" sz="2400" b="1" dirty="0">
                <a:latin typeface="Cambria" panose="02040503050406030204" pitchFamily="18" charset="0"/>
              </a:rPr>
              <a:t>– Uric acid 5-10%</a:t>
            </a:r>
          </a:p>
          <a:p>
            <a:pPr eaLnBrk="1" hangingPunct="1"/>
            <a:r>
              <a:rPr lang="sr-Latn-RS" altLang="sr-Latn-RS" sz="2400" b="1" dirty="0">
                <a:latin typeface="Cambria" panose="02040503050406030204" pitchFamily="18" charset="0"/>
              </a:rPr>
              <a:t>- Cystine 1%</a:t>
            </a:r>
            <a:endParaRPr lang="en-US" altLang="sr-Latn-RS" sz="2000" dirty="0">
              <a:latin typeface="Cambria" panose="02040503050406030204" pitchFamily="18" charset="0"/>
            </a:endParaRPr>
          </a:p>
        </p:txBody>
      </p:sp>
      <p:pic>
        <p:nvPicPr>
          <p:cNvPr id="19468" name="Picture 10" descr="image23">
            <a:extLst>
              <a:ext uri="{FF2B5EF4-FFF2-40B4-BE49-F238E27FC236}">
                <a16:creationId xmlns:a16="http://schemas.microsoft.com/office/drawing/2014/main" id="{54A77828-BF43-3143-587E-DA7366F5277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7600" y="1524000"/>
            <a:ext cx="16256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a:extLst>
              <a:ext uri="{FF2B5EF4-FFF2-40B4-BE49-F238E27FC236}">
                <a16:creationId xmlns:a16="http://schemas.microsoft.com/office/drawing/2014/main" id="{27B90262-2559-B45D-580E-6F7E38C46DAA}"/>
              </a:ext>
            </a:extLst>
          </p:cNvPr>
          <p:cNvSpPr>
            <a:spLocks noGrp="1"/>
          </p:cNvSpPr>
          <p:nvPr>
            <p:ph type="title"/>
          </p:nvPr>
        </p:nvSpPr>
        <p:spPr/>
        <p:txBody>
          <a:bodyPr/>
          <a:lstStyle/>
          <a:p>
            <a:pPr eaLnBrk="1" hangingPunct="1"/>
            <a:r>
              <a:rPr lang="sr-Latn-RS" altLang="sr-Latn-RS" dirty="0">
                <a:solidFill>
                  <a:srgbClr val="164C6C"/>
                </a:solidFill>
              </a:rPr>
              <a:t>Pyelonephritis clinical picture</a:t>
            </a:r>
            <a:endParaRPr lang="sr-Latn-CS" altLang="sr-Latn-RS" dirty="0">
              <a:solidFill>
                <a:srgbClr val="164C6C"/>
              </a:solidFill>
            </a:endParaRPr>
          </a:p>
        </p:txBody>
      </p:sp>
      <p:sp>
        <p:nvSpPr>
          <p:cNvPr id="74755" name="Content Placeholder 3">
            <a:extLst>
              <a:ext uri="{FF2B5EF4-FFF2-40B4-BE49-F238E27FC236}">
                <a16:creationId xmlns:a16="http://schemas.microsoft.com/office/drawing/2014/main" id="{59652408-62E4-FA3B-DDD1-4EC4EA8CCB2A}"/>
              </a:ext>
            </a:extLst>
          </p:cNvPr>
          <p:cNvSpPr>
            <a:spLocks noGrp="1"/>
          </p:cNvSpPr>
          <p:nvPr>
            <p:ph sz="quarter" idx="1"/>
          </p:nvPr>
        </p:nvSpPr>
        <p:spPr>
          <a:xfrm>
            <a:off x="301625" y="1527175"/>
            <a:ext cx="8504238" cy="4572000"/>
          </a:xfrm>
        </p:spPr>
        <p:txBody>
          <a:bodyPr/>
          <a:lstStyle/>
          <a:p>
            <a:pPr eaLnBrk="1" hangingPunct="1">
              <a:lnSpc>
                <a:spcPct val="90000"/>
              </a:lnSpc>
            </a:pPr>
            <a:r>
              <a:rPr lang="sr-Latn-RS" altLang="sr-Latn-RS" sz="2200" dirty="0"/>
              <a:t>A wide range of clinical presentations</a:t>
            </a:r>
          </a:p>
          <a:p>
            <a:pPr eaLnBrk="1" hangingPunct="1">
              <a:lnSpc>
                <a:spcPct val="90000"/>
              </a:lnSpc>
            </a:pPr>
            <a:endParaRPr lang="sr-Latn-RS" altLang="sr-Latn-RS" sz="2200" dirty="0"/>
          </a:p>
          <a:p>
            <a:pPr eaLnBrk="1" hangingPunct="1">
              <a:lnSpc>
                <a:spcPct val="90000"/>
              </a:lnSpc>
            </a:pPr>
            <a:r>
              <a:rPr lang="sr-Latn-RS" altLang="sr-Latn-RS" sz="2200" dirty="0"/>
              <a:t>Sudden onset</a:t>
            </a:r>
          </a:p>
          <a:p>
            <a:pPr eaLnBrk="1" hangingPunct="1">
              <a:lnSpc>
                <a:spcPct val="90000"/>
              </a:lnSpc>
            </a:pPr>
            <a:r>
              <a:rPr lang="sr-Latn-RS" altLang="sr-Latn-RS" sz="2200" dirty="0"/>
              <a:t>Fever, Temperature (1/3 afebrile)</a:t>
            </a:r>
          </a:p>
          <a:p>
            <a:pPr eaLnBrk="1" hangingPunct="1">
              <a:lnSpc>
                <a:spcPct val="90000"/>
              </a:lnSpc>
            </a:pPr>
            <a:r>
              <a:rPr lang="sr-Latn-RS" altLang="sr-Latn-RS" sz="2200" dirty="0"/>
              <a:t>Lumbar and/or abdominal pain</a:t>
            </a:r>
          </a:p>
          <a:p>
            <a:pPr eaLnBrk="1" hangingPunct="1">
              <a:lnSpc>
                <a:spcPct val="90000"/>
              </a:lnSpc>
            </a:pPr>
            <a:r>
              <a:rPr lang="sr-Latn-RS" altLang="sr-Latn-RS" sz="2200" dirty="0"/>
              <a:t>Pollakiuria, Dysuria, Urgent urination</a:t>
            </a:r>
          </a:p>
          <a:p>
            <a:pPr eaLnBrk="1" hangingPunct="1">
              <a:lnSpc>
                <a:spcPct val="90000"/>
              </a:lnSpc>
            </a:pPr>
            <a:r>
              <a:rPr lang="sr-Latn-RS" altLang="sr-Latn-RS" sz="2200" dirty="0"/>
              <a:t>75% have a history of previous lower urinary tract infection</a:t>
            </a:r>
          </a:p>
          <a:p>
            <a:pPr eaLnBrk="1" hangingPunct="1">
              <a:lnSpc>
                <a:spcPct val="90000"/>
              </a:lnSpc>
            </a:pPr>
            <a:r>
              <a:rPr lang="sr-Latn-RS" altLang="sr-Latn-RS" sz="2200" dirty="0"/>
              <a:t>Nausea, disgust, vomiting, diarrhea</a:t>
            </a:r>
          </a:p>
          <a:p>
            <a:pPr eaLnBrk="1" hangingPunct="1">
              <a:lnSpc>
                <a:spcPct val="90000"/>
              </a:lnSpc>
            </a:pPr>
            <a:r>
              <a:rPr lang="sr-Latn-RS" altLang="sr-Latn-RS" sz="2200" dirty="0"/>
              <a:t>1/5 are dominated by gastrointestinal or pulmonary symptoms</a:t>
            </a:r>
          </a:p>
          <a:p>
            <a:pPr eaLnBrk="1" hangingPunct="1">
              <a:lnSpc>
                <a:spcPct val="90000"/>
              </a:lnSpc>
            </a:pPr>
            <a:r>
              <a:rPr lang="sr-Latn-RS" altLang="sr-Latn-RS" sz="2200" dirty="0"/>
              <a:t>Immunosuppression - subclinical forms - absence of temperature</a:t>
            </a:r>
            <a:endParaRPr lang="sr-Latn-CS" altLang="sr-Latn-RS" sz="1900" dirty="0"/>
          </a:p>
        </p:txBody>
      </p:sp>
      <p:sp>
        <p:nvSpPr>
          <p:cNvPr id="3" name="Slide Number Placeholder 2">
            <a:extLst>
              <a:ext uri="{FF2B5EF4-FFF2-40B4-BE49-F238E27FC236}">
                <a16:creationId xmlns:a16="http://schemas.microsoft.com/office/drawing/2014/main" id="{29E4E927-FA2A-BC9E-B0E6-A9B2ADC3B6AA}"/>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772C319-C8E3-4018-8EB6-30F1754F80BF}" type="slidenum">
              <a:rPr lang="en-US" altLang="sr-Latn-RS">
                <a:solidFill>
                  <a:srgbClr val="164C6C"/>
                </a:solidFill>
                <a:latin typeface="Georgia" panose="02040502050405020303" pitchFamily="18" charset="0"/>
              </a:rPr>
              <a:pPr eaLnBrk="1" hangingPunct="1"/>
              <a:t>60</a:t>
            </a:fld>
            <a:endParaRPr lang="en-US" altLang="sr-Latn-RS">
              <a:solidFill>
                <a:srgbClr val="164C6C"/>
              </a:solidFill>
              <a:latin typeface="Georgia" panose="02040502050405020303" pitchFamily="18" charset="0"/>
            </a:endParaRPr>
          </a:p>
        </p:txBody>
      </p:sp>
      <p:sp>
        <p:nvSpPr>
          <p:cNvPr id="74757" name="Content Placeholder 4">
            <a:extLst>
              <a:ext uri="{FF2B5EF4-FFF2-40B4-BE49-F238E27FC236}">
                <a16:creationId xmlns:a16="http://schemas.microsoft.com/office/drawing/2014/main" id="{FD38BF2F-08B2-7CDE-D78D-F89784CC8D62}"/>
              </a:ext>
            </a:extLst>
          </p:cNvPr>
          <p:cNvSpPr>
            <a:spLocks noGrp="1"/>
          </p:cNvSpPr>
          <p:nvPr>
            <p:ph sz="half" idx="4294967295"/>
          </p:nvPr>
        </p:nvSpPr>
        <p:spPr>
          <a:xfrm>
            <a:off x="5943600" y="1528689"/>
            <a:ext cx="2955925" cy="2408237"/>
          </a:xfrm>
        </p:spPr>
        <p:txBody>
          <a:bodyPr/>
          <a:lstStyle/>
          <a:p>
            <a:pPr eaLnBrk="1" hangingPunct="1">
              <a:lnSpc>
                <a:spcPct val="90000"/>
              </a:lnSpc>
            </a:pPr>
            <a:r>
              <a:rPr lang="sr-Latn-RS" altLang="sr-Latn-RS" sz="2200" dirty="0"/>
              <a:t>Risk factors</a:t>
            </a:r>
          </a:p>
          <a:p>
            <a:pPr eaLnBrk="1" hangingPunct="1">
              <a:lnSpc>
                <a:spcPct val="90000"/>
              </a:lnSpc>
            </a:pPr>
            <a:r>
              <a:rPr lang="sr-Latn-RS" altLang="sr-Latn-RS" sz="2200" dirty="0"/>
              <a:t>Sexual intercourse</a:t>
            </a:r>
          </a:p>
          <a:p>
            <a:pPr eaLnBrk="1" hangingPunct="1">
              <a:lnSpc>
                <a:spcPct val="90000"/>
              </a:lnSpc>
            </a:pPr>
            <a:r>
              <a:rPr lang="sr-Latn-RS" altLang="sr-Latn-RS" sz="2200" dirty="0"/>
              <a:t>Spermicides</a:t>
            </a:r>
          </a:p>
          <a:p>
            <a:pPr eaLnBrk="1" hangingPunct="1">
              <a:lnSpc>
                <a:spcPct val="90000"/>
              </a:lnSpc>
            </a:pPr>
            <a:r>
              <a:rPr lang="sr-Latn-RS" altLang="sr-Latn-RS" sz="2200" dirty="0"/>
              <a:t>Diabetes mellitus</a:t>
            </a:r>
          </a:p>
          <a:p>
            <a:pPr eaLnBrk="1" hangingPunct="1">
              <a:lnSpc>
                <a:spcPct val="90000"/>
              </a:lnSpc>
            </a:pPr>
            <a:r>
              <a:rPr lang="sr-Latn-RS" altLang="sr-Latn-RS" sz="2200" dirty="0"/>
              <a:t>Incontinence</a:t>
            </a:r>
          </a:p>
          <a:p>
            <a:pPr eaLnBrk="1" hangingPunct="1">
              <a:lnSpc>
                <a:spcPct val="90000"/>
              </a:lnSpc>
            </a:pPr>
            <a:r>
              <a:rPr lang="sr-Latn-RS" altLang="sr-Latn-RS" sz="2200" dirty="0"/>
              <a:t>Previous UI</a:t>
            </a:r>
            <a:endParaRPr lang="sr-Latn-CS" altLang="sr-Latn-RS"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a:extLst>
              <a:ext uri="{FF2B5EF4-FFF2-40B4-BE49-F238E27FC236}">
                <a16:creationId xmlns:a16="http://schemas.microsoft.com/office/drawing/2014/main" id="{DB6A258C-3605-24C1-2D60-AD8050FA48A3}"/>
              </a:ext>
            </a:extLst>
          </p:cNvPr>
          <p:cNvSpPr>
            <a:spLocks noGrp="1"/>
          </p:cNvSpPr>
          <p:nvPr>
            <p:ph type="title"/>
          </p:nvPr>
        </p:nvSpPr>
        <p:spPr/>
        <p:txBody>
          <a:bodyPr/>
          <a:lstStyle/>
          <a:p>
            <a:pPr eaLnBrk="1" hangingPunct="1"/>
            <a:r>
              <a:rPr lang="sr-Latn-RS" altLang="sr-Latn-RS" dirty="0">
                <a:solidFill>
                  <a:srgbClr val="164C6C"/>
                </a:solidFill>
              </a:rPr>
              <a:t>Diagnosis, Complications</a:t>
            </a:r>
            <a:endParaRPr lang="sr-Latn-CS" altLang="sr-Latn-RS" dirty="0">
              <a:solidFill>
                <a:srgbClr val="164C6C"/>
              </a:solidFill>
            </a:endParaRPr>
          </a:p>
        </p:txBody>
      </p:sp>
      <p:sp>
        <p:nvSpPr>
          <p:cNvPr id="3" name="Slide Number Placeholder 2">
            <a:extLst>
              <a:ext uri="{FF2B5EF4-FFF2-40B4-BE49-F238E27FC236}">
                <a16:creationId xmlns:a16="http://schemas.microsoft.com/office/drawing/2014/main" id="{5D962AA8-E323-3617-F7BF-956AA681010E}"/>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BE3794A-6A96-4C8F-A2DA-737A2AFFD597}" type="slidenum">
              <a:rPr lang="en-US" altLang="sr-Latn-RS">
                <a:solidFill>
                  <a:srgbClr val="164C6C"/>
                </a:solidFill>
                <a:latin typeface="Georgia" panose="02040502050405020303" pitchFamily="18" charset="0"/>
              </a:rPr>
              <a:pPr eaLnBrk="1" hangingPunct="1"/>
              <a:t>61</a:t>
            </a:fld>
            <a:endParaRPr lang="en-US" altLang="sr-Latn-RS">
              <a:solidFill>
                <a:srgbClr val="164C6C"/>
              </a:solidFill>
              <a:latin typeface="Georgia" panose="02040502050405020303" pitchFamily="18" charset="0"/>
            </a:endParaRPr>
          </a:p>
        </p:txBody>
      </p:sp>
      <p:sp>
        <p:nvSpPr>
          <p:cNvPr id="4" name="Content Placeholder 3">
            <a:extLst>
              <a:ext uri="{FF2B5EF4-FFF2-40B4-BE49-F238E27FC236}">
                <a16:creationId xmlns:a16="http://schemas.microsoft.com/office/drawing/2014/main" id="{64585961-460B-AA2B-0819-B1C3C5D0CA9F}"/>
              </a:ext>
            </a:extLst>
          </p:cNvPr>
          <p:cNvSpPr>
            <a:spLocks noGrp="1"/>
          </p:cNvSpPr>
          <p:nvPr>
            <p:ph sz="quarter" idx="1"/>
          </p:nvPr>
        </p:nvSpPr>
        <p:spPr>
          <a:xfrm>
            <a:off x="301625" y="1527175"/>
            <a:ext cx="8504238" cy="4572000"/>
          </a:xfrm>
        </p:spPr>
        <p:txBody>
          <a:bodyPr>
            <a:normAutofit lnSpcReduction="10000"/>
          </a:bodyPr>
          <a:lstStyle/>
          <a:p>
            <a:pPr eaLnBrk="1" hangingPunct="1">
              <a:lnSpc>
                <a:spcPct val="90000"/>
              </a:lnSpc>
              <a:defRPr/>
            </a:pPr>
            <a:r>
              <a:rPr lang="sr-Latn-RS" dirty="0"/>
              <a:t>Urine sediment</a:t>
            </a:r>
          </a:p>
          <a:p>
            <a:pPr eaLnBrk="1" hangingPunct="1">
              <a:lnSpc>
                <a:spcPct val="90000"/>
              </a:lnSpc>
              <a:defRPr/>
            </a:pPr>
            <a:r>
              <a:rPr lang="sr-Latn-RS" dirty="0"/>
              <a:t>Leukocyte cylinders, leukocytes in groups (Le, Bakt)</a:t>
            </a:r>
          </a:p>
          <a:p>
            <a:pPr eaLnBrk="1" hangingPunct="1">
              <a:lnSpc>
                <a:spcPct val="90000"/>
              </a:lnSpc>
              <a:defRPr/>
            </a:pPr>
            <a:r>
              <a:rPr lang="sr-Latn-RS" dirty="0"/>
              <a:t>Laboratory findings</a:t>
            </a:r>
          </a:p>
          <a:p>
            <a:pPr eaLnBrk="1" hangingPunct="1">
              <a:lnSpc>
                <a:spcPct val="90000"/>
              </a:lnSpc>
              <a:defRPr/>
            </a:pPr>
            <a:r>
              <a:rPr lang="sr-Latn-RS" dirty="0"/>
              <a:t>Leukocytosis, SE, CRP, PCT, fibrinogen</a:t>
            </a:r>
          </a:p>
          <a:p>
            <a:pPr eaLnBrk="1" hangingPunct="1">
              <a:lnSpc>
                <a:spcPct val="90000"/>
              </a:lnSpc>
              <a:defRPr/>
            </a:pPr>
            <a:r>
              <a:rPr lang="sr-Latn-RS" dirty="0"/>
              <a:t>Urine/blood culture +/-</a:t>
            </a:r>
          </a:p>
          <a:p>
            <a:pPr eaLnBrk="1" hangingPunct="1">
              <a:lnSpc>
                <a:spcPct val="90000"/>
              </a:lnSpc>
              <a:defRPr/>
            </a:pPr>
            <a:r>
              <a:rPr lang="sr-Latn-RS" dirty="0"/>
              <a:t>Ultrasonography</a:t>
            </a:r>
          </a:p>
          <a:p>
            <a:pPr eaLnBrk="1" hangingPunct="1">
              <a:lnSpc>
                <a:spcPct val="90000"/>
              </a:lnSpc>
              <a:defRPr/>
            </a:pPr>
            <a:r>
              <a:rPr lang="sr-Latn-RS" dirty="0"/>
              <a:t>Static scintigraphy</a:t>
            </a:r>
          </a:p>
          <a:p>
            <a:pPr eaLnBrk="1" hangingPunct="1">
              <a:lnSpc>
                <a:spcPct val="90000"/>
              </a:lnSpc>
              <a:defRPr/>
            </a:pPr>
            <a:r>
              <a:rPr lang="sr-Latn-RS" dirty="0"/>
              <a:t>ST in case of temperature maintenance</a:t>
            </a:r>
          </a:p>
          <a:p>
            <a:pPr eaLnBrk="1" hangingPunct="1">
              <a:lnSpc>
                <a:spcPct val="90000"/>
              </a:lnSpc>
              <a:defRPr/>
            </a:pPr>
            <a:endParaRPr lang="sr-Latn-RS" dirty="0"/>
          </a:p>
          <a:p>
            <a:pPr eaLnBrk="1" hangingPunct="1">
              <a:lnSpc>
                <a:spcPct val="90000"/>
              </a:lnSpc>
              <a:defRPr/>
            </a:pPr>
            <a:r>
              <a:rPr lang="sr-Latn-RS" dirty="0"/>
              <a:t>Purulent kidney infections</a:t>
            </a:r>
          </a:p>
          <a:p>
            <a:pPr eaLnBrk="1" hangingPunct="1">
              <a:lnSpc>
                <a:spcPct val="90000"/>
              </a:lnSpc>
              <a:defRPr/>
            </a:pPr>
            <a:r>
              <a:rPr lang="sr-Latn-RS" dirty="0"/>
              <a:t>Sepsis</a:t>
            </a:r>
            <a:endParaRPr lang="sr-Cyrl-CS" dirty="0"/>
          </a:p>
        </p:txBody>
      </p:sp>
      <p:pic>
        <p:nvPicPr>
          <p:cNvPr id="75781" name="Picture 2" descr="http://radiographics.rsna.org/content/28/1/255/F12.medium.gif">
            <a:extLst>
              <a:ext uri="{FF2B5EF4-FFF2-40B4-BE49-F238E27FC236}">
                <a16:creationId xmlns:a16="http://schemas.microsoft.com/office/drawing/2014/main" id="{6D617705-2219-EA16-A1C1-BE4E56FED0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10400" y="4224338"/>
            <a:ext cx="1655763" cy="210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782" name="Picture 6" descr="Acute Pyelonephritis Ultrasound">
            <a:extLst>
              <a:ext uri="{FF2B5EF4-FFF2-40B4-BE49-F238E27FC236}">
                <a16:creationId xmlns:a16="http://schemas.microsoft.com/office/drawing/2014/main" id="{961B0CDB-A105-C178-C738-4EC115B15D1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2290752"/>
            <a:ext cx="2592387" cy="194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a:extLst>
              <a:ext uri="{FF2B5EF4-FFF2-40B4-BE49-F238E27FC236}">
                <a16:creationId xmlns:a16="http://schemas.microsoft.com/office/drawing/2014/main" id="{34CF528F-636D-D0DF-0EC9-56792B7C29AF}"/>
              </a:ext>
            </a:extLst>
          </p:cNvPr>
          <p:cNvSpPr>
            <a:spLocks noGrp="1"/>
          </p:cNvSpPr>
          <p:nvPr>
            <p:ph type="title"/>
          </p:nvPr>
        </p:nvSpPr>
        <p:spPr/>
        <p:txBody>
          <a:bodyPr/>
          <a:lstStyle/>
          <a:p>
            <a:pPr eaLnBrk="1" hangingPunct="1"/>
            <a:r>
              <a:rPr lang="sr-Latn-RS" altLang="sr-Latn-RS" dirty="0">
                <a:solidFill>
                  <a:srgbClr val="164C6C"/>
                </a:solidFill>
              </a:rPr>
              <a:t>Chronic pyelonephritis</a:t>
            </a:r>
            <a:endParaRPr lang="sr-Latn-CS" altLang="sr-Latn-RS" dirty="0">
              <a:solidFill>
                <a:srgbClr val="164C6C"/>
              </a:solidFill>
            </a:endParaRPr>
          </a:p>
        </p:txBody>
      </p:sp>
      <p:sp>
        <p:nvSpPr>
          <p:cNvPr id="3" name="Slide Number Placeholder 2">
            <a:extLst>
              <a:ext uri="{FF2B5EF4-FFF2-40B4-BE49-F238E27FC236}">
                <a16:creationId xmlns:a16="http://schemas.microsoft.com/office/drawing/2014/main" id="{DE8C77E8-402D-E265-C107-04A56E33EE0B}"/>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3958CF4-2325-4A2F-9093-C6E6A4F57B5B}" type="slidenum">
              <a:rPr lang="en-US" altLang="sr-Latn-RS">
                <a:solidFill>
                  <a:srgbClr val="164C6C"/>
                </a:solidFill>
                <a:latin typeface="Georgia" panose="02040502050405020303" pitchFamily="18" charset="0"/>
              </a:rPr>
              <a:pPr eaLnBrk="1" hangingPunct="1"/>
              <a:t>62</a:t>
            </a:fld>
            <a:endParaRPr lang="en-US" altLang="sr-Latn-RS">
              <a:solidFill>
                <a:srgbClr val="164C6C"/>
              </a:solidFill>
              <a:latin typeface="Georgia" panose="02040502050405020303" pitchFamily="18" charset="0"/>
            </a:endParaRPr>
          </a:p>
        </p:txBody>
      </p:sp>
      <p:sp>
        <p:nvSpPr>
          <p:cNvPr id="4" name="Content Placeholder 3">
            <a:extLst>
              <a:ext uri="{FF2B5EF4-FFF2-40B4-BE49-F238E27FC236}">
                <a16:creationId xmlns:a16="http://schemas.microsoft.com/office/drawing/2014/main" id="{0F018909-548D-73D5-5A3E-5BF1ADCC52EA}"/>
              </a:ext>
            </a:extLst>
          </p:cNvPr>
          <p:cNvSpPr>
            <a:spLocks noGrp="1"/>
          </p:cNvSpPr>
          <p:nvPr>
            <p:ph sz="quarter" idx="1"/>
          </p:nvPr>
        </p:nvSpPr>
        <p:spPr>
          <a:xfrm>
            <a:off x="301625" y="1527175"/>
            <a:ext cx="8504238" cy="4572000"/>
          </a:xfrm>
        </p:spPr>
        <p:txBody>
          <a:bodyPr>
            <a:normAutofit fontScale="92500" lnSpcReduction="20000"/>
          </a:bodyPr>
          <a:lstStyle/>
          <a:p>
            <a:pPr marL="274320" indent="-274320" eaLnBrk="1" fontAlgn="auto" hangingPunct="1">
              <a:spcAft>
                <a:spcPts val="0"/>
              </a:spcAft>
              <a:buFont typeface="Wingdings 2"/>
              <a:buChar char=""/>
              <a:defRPr/>
            </a:pPr>
            <a:r>
              <a:rPr lang="sr-Latn-RS" dirty="0"/>
              <a:t>A small atrophic kidney, caused by a recent or distant bacterial infection</a:t>
            </a:r>
          </a:p>
          <a:p>
            <a:pPr marL="274320" indent="-274320" eaLnBrk="1" fontAlgn="auto" hangingPunct="1">
              <a:spcAft>
                <a:spcPts val="0"/>
              </a:spcAft>
              <a:buFont typeface="Wingdings 2"/>
              <a:buChar char=""/>
              <a:defRPr/>
            </a:pPr>
            <a:r>
              <a:rPr lang="sr-Latn-RS" dirty="0"/>
              <a:t>Unilateral, Bilateral</a:t>
            </a:r>
          </a:p>
          <a:p>
            <a:pPr marL="274320" indent="-274320" eaLnBrk="1" fontAlgn="auto" hangingPunct="1">
              <a:spcAft>
                <a:spcPts val="0"/>
              </a:spcAft>
              <a:buFont typeface="Wingdings 2"/>
              <a:buChar char=""/>
              <a:defRPr/>
            </a:pPr>
            <a:r>
              <a:rPr lang="sr-Latn-RS" dirty="0"/>
              <a:t>Asymptomatic (most)</a:t>
            </a:r>
          </a:p>
          <a:p>
            <a:pPr marL="274320" indent="-274320" eaLnBrk="1" fontAlgn="auto" hangingPunct="1">
              <a:spcAft>
                <a:spcPts val="0"/>
              </a:spcAft>
              <a:buFont typeface="Wingdings 2"/>
              <a:buChar char=""/>
              <a:defRPr/>
            </a:pPr>
            <a:r>
              <a:rPr lang="sr-Latn-RS" dirty="0"/>
              <a:t>Symptomatic (complication)</a:t>
            </a:r>
          </a:p>
          <a:p>
            <a:pPr marL="274320" indent="-274320" eaLnBrk="1" fontAlgn="auto" hangingPunct="1">
              <a:spcAft>
                <a:spcPts val="0"/>
              </a:spcAft>
              <a:buFont typeface="Wingdings 2"/>
              <a:buChar char=""/>
              <a:defRPr/>
            </a:pPr>
            <a:r>
              <a:rPr lang="sr-Latn-RS" dirty="0"/>
              <a:t>Azotemia</a:t>
            </a:r>
          </a:p>
          <a:p>
            <a:pPr marL="274320" indent="-274320" eaLnBrk="1" fontAlgn="auto" hangingPunct="1">
              <a:spcAft>
                <a:spcPts val="0"/>
              </a:spcAft>
              <a:buFont typeface="Wingdings 2"/>
              <a:buChar char=""/>
              <a:defRPr/>
            </a:pPr>
            <a:r>
              <a:rPr lang="sr-Latn-RS" dirty="0"/>
              <a:t>Hypertension</a:t>
            </a:r>
          </a:p>
          <a:p>
            <a:pPr marL="274320" indent="-274320" eaLnBrk="1" fontAlgn="auto" hangingPunct="1">
              <a:spcAft>
                <a:spcPts val="0"/>
              </a:spcAft>
              <a:buFont typeface="Wingdings 2"/>
              <a:buChar char=""/>
              <a:defRPr/>
            </a:pPr>
            <a:r>
              <a:rPr lang="sr-Latn-RS" dirty="0"/>
              <a:t>A headache</a:t>
            </a:r>
          </a:p>
          <a:p>
            <a:pPr marL="274320" indent="-274320" eaLnBrk="1" fontAlgn="auto" hangingPunct="1">
              <a:spcAft>
                <a:spcPts val="0"/>
              </a:spcAft>
              <a:buFont typeface="Wingdings 2"/>
              <a:buChar char=""/>
              <a:defRPr/>
            </a:pPr>
            <a:r>
              <a:rPr lang="sr-Latn-RS" dirty="0"/>
              <a:t>Polydipsia, Polyuria</a:t>
            </a:r>
          </a:p>
          <a:p>
            <a:pPr marL="274320" indent="-274320" eaLnBrk="1" fontAlgn="auto" hangingPunct="1">
              <a:spcAft>
                <a:spcPts val="0"/>
              </a:spcAft>
              <a:buFont typeface="Wingdings 2"/>
              <a:buChar char=""/>
              <a:defRPr/>
            </a:pPr>
            <a:r>
              <a:rPr lang="sr-Latn-RS" dirty="0"/>
              <a:t>Recurrent UI</a:t>
            </a:r>
          </a:p>
          <a:p>
            <a:pPr marL="274320" indent="-274320" eaLnBrk="1" fontAlgn="auto" hangingPunct="1">
              <a:spcAft>
                <a:spcPts val="0"/>
              </a:spcAft>
              <a:buFont typeface="Wingdings 2"/>
              <a:buChar char=""/>
              <a:defRPr/>
            </a:pPr>
            <a:r>
              <a:rPr lang="sr-Latn-RS" dirty="0"/>
              <a:t>Complications</a:t>
            </a:r>
          </a:p>
          <a:p>
            <a:pPr marL="274320" indent="-274320" eaLnBrk="1" fontAlgn="auto" hangingPunct="1">
              <a:spcAft>
                <a:spcPts val="0"/>
              </a:spcAft>
              <a:buFont typeface="Wingdings 2"/>
              <a:buChar char=""/>
              <a:defRPr/>
            </a:pPr>
            <a:r>
              <a:rPr lang="sr-Latn-RS" dirty="0"/>
              <a:t>Chronic renal failure</a:t>
            </a:r>
            <a:endParaRPr lang="sr-Latn-CS" dirty="0"/>
          </a:p>
        </p:txBody>
      </p:sp>
      <p:pic>
        <p:nvPicPr>
          <p:cNvPr id="76805" name="Picture 4" descr="http://1.bp.blogspot.com/_OwoEg7Db_AE/TSy6VmaIUoI/AAAAAAAABcQ/X_LYF_GUsBY/s1600/pyelonehritis.png">
            <a:extLst>
              <a:ext uri="{FF2B5EF4-FFF2-40B4-BE49-F238E27FC236}">
                <a16:creationId xmlns:a16="http://schemas.microsoft.com/office/drawing/2014/main" id="{7A220677-2547-0700-E8D6-A470EBBA015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46788" y="2438400"/>
            <a:ext cx="2411412" cy="318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a:extLst>
              <a:ext uri="{FF2B5EF4-FFF2-40B4-BE49-F238E27FC236}">
                <a16:creationId xmlns:a16="http://schemas.microsoft.com/office/drawing/2014/main" id="{66748EB4-43D8-CAB7-E83C-1875E549AEFB}"/>
              </a:ext>
            </a:extLst>
          </p:cNvPr>
          <p:cNvSpPr>
            <a:spLocks noGrp="1"/>
          </p:cNvSpPr>
          <p:nvPr>
            <p:ph type="title"/>
          </p:nvPr>
        </p:nvSpPr>
        <p:spPr/>
        <p:txBody>
          <a:bodyPr/>
          <a:lstStyle/>
          <a:p>
            <a:pPr eaLnBrk="1" hangingPunct="1"/>
            <a:r>
              <a:rPr lang="sr-Latn-RS" altLang="sr-Latn-RS" dirty="0">
                <a:solidFill>
                  <a:srgbClr val="164C6C"/>
                </a:solidFill>
              </a:rPr>
              <a:t>Chronic pyelonephritis diagnosis</a:t>
            </a:r>
            <a:endParaRPr lang="sr-Latn-CS" altLang="sr-Latn-RS" dirty="0">
              <a:solidFill>
                <a:srgbClr val="164C6C"/>
              </a:solidFill>
            </a:endParaRPr>
          </a:p>
        </p:txBody>
      </p:sp>
      <p:sp>
        <p:nvSpPr>
          <p:cNvPr id="3" name="Slide Number Placeholder 2">
            <a:extLst>
              <a:ext uri="{FF2B5EF4-FFF2-40B4-BE49-F238E27FC236}">
                <a16:creationId xmlns:a16="http://schemas.microsoft.com/office/drawing/2014/main" id="{C60A7690-E5C6-19C9-346D-B9FDAA4E5A70}"/>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09F679E-17F3-41F6-81D9-AB3EAC4C2D14}" type="slidenum">
              <a:rPr lang="en-US" altLang="sr-Latn-RS">
                <a:solidFill>
                  <a:srgbClr val="164C6C"/>
                </a:solidFill>
                <a:latin typeface="Georgia" panose="02040502050405020303" pitchFamily="18" charset="0"/>
              </a:rPr>
              <a:pPr eaLnBrk="1" hangingPunct="1"/>
              <a:t>63</a:t>
            </a:fld>
            <a:endParaRPr lang="en-US" altLang="sr-Latn-RS">
              <a:solidFill>
                <a:srgbClr val="164C6C"/>
              </a:solidFill>
              <a:latin typeface="Georgia" panose="02040502050405020303" pitchFamily="18" charset="0"/>
            </a:endParaRPr>
          </a:p>
        </p:txBody>
      </p:sp>
      <p:sp>
        <p:nvSpPr>
          <p:cNvPr id="77828" name="Content Placeholder 3">
            <a:extLst>
              <a:ext uri="{FF2B5EF4-FFF2-40B4-BE49-F238E27FC236}">
                <a16:creationId xmlns:a16="http://schemas.microsoft.com/office/drawing/2014/main" id="{7B9DDE55-6CBF-BEA2-0EEC-614B129D63B2}"/>
              </a:ext>
            </a:extLst>
          </p:cNvPr>
          <p:cNvSpPr>
            <a:spLocks noGrp="1"/>
          </p:cNvSpPr>
          <p:nvPr>
            <p:ph sz="quarter" idx="1"/>
          </p:nvPr>
        </p:nvSpPr>
        <p:spPr>
          <a:xfrm>
            <a:off x="301625" y="1371600"/>
            <a:ext cx="8504238" cy="4572000"/>
          </a:xfrm>
        </p:spPr>
        <p:txBody>
          <a:bodyPr/>
          <a:lstStyle/>
          <a:p>
            <a:pPr eaLnBrk="1" hangingPunct="1"/>
            <a:r>
              <a:rPr lang="sr-Latn-RS" altLang="sr-Latn-RS" dirty="0"/>
              <a:t>Urine sediment</a:t>
            </a:r>
          </a:p>
          <a:p>
            <a:pPr eaLnBrk="1" hangingPunct="1"/>
            <a:r>
              <a:rPr lang="sr-Latn-RS" altLang="sr-Latn-RS" dirty="0"/>
              <a:t>Pyuria, proteinuria</a:t>
            </a:r>
          </a:p>
          <a:p>
            <a:pPr eaLnBrk="1" hangingPunct="1"/>
            <a:r>
              <a:rPr lang="sr-Latn-RS" altLang="sr-Latn-RS" dirty="0"/>
              <a:t>Creatinine </a:t>
            </a:r>
          </a:p>
          <a:p>
            <a:pPr eaLnBrk="1" hangingPunct="1"/>
            <a:r>
              <a:rPr lang="sr-Latn-RS" altLang="sr-Latn-RS" dirty="0"/>
              <a:t>Creatinine clearance </a:t>
            </a:r>
          </a:p>
          <a:p>
            <a:pPr eaLnBrk="1" hangingPunct="1"/>
            <a:r>
              <a:rPr lang="sr-Latn-RS" altLang="sr-Latn-RS" dirty="0"/>
              <a:t>IV urography</a:t>
            </a:r>
          </a:p>
          <a:p>
            <a:pPr eaLnBrk="1" hangingPunct="1"/>
            <a:r>
              <a:rPr lang="sr-Latn-RS" altLang="sr-Latn-RS" dirty="0"/>
              <a:t>Small atrophic kidney, focal coarse scarring with club-like calyces, thin renal parenchyma</a:t>
            </a:r>
          </a:p>
          <a:p>
            <a:pPr eaLnBrk="1" hangingPunct="1"/>
            <a:r>
              <a:rPr lang="sr-Latn-RS" altLang="sr-Latn-RS" dirty="0"/>
              <a:t>ECHO, ST</a:t>
            </a:r>
          </a:p>
          <a:p>
            <a:pPr eaLnBrk="1" hangingPunct="1"/>
            <a:r>
              <a:rPr lang="sr-Latn-RS" altLang="sr-Latn-RS" dirty="0"/>
              <a:t>Static scintigraphy</a:t>
            </a:r>
          </a:p>
          <a:p>
            <a:pPr eaLnBrk="1" hangingPunct="1"/>
            <a:r>
              <a:rPr lang="sr-Latn-RS" altLang="sr-Latn-RS" dirty="0"/>
              <a:t>Micturition cystography in children, VUR</a:t>
            </a:r>
            <a:endParaRPr lang="sr-Latn-CS" altLang="sr-Latn-RS" dirty="0"/>
          </a:p>
        </p:txBody>
      </p:sp>
      <p:pic>
        <p:nvPicPr>
          <p:cNvPr id="77829" name="Picture 5">
            <a:extLst>
              <a:ext uri="{FF2B5EF4-FFF2-40B4-BE49-F238E27FC236}">
                <a16:creationId xmlns:a16="http://schemas.microsoft.com/office/drawing/2014/main" id="{C10946C9-17B5-AB25-73BB-77C20015321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6600" y="4495800"/>
            <a:ext cx="1871663" cy="2173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30" name="Picture 2" descr="http://radiographics.rsna.org/content/28/1/255/F26.medium.gif">
            <a:extLst>
              <a:ext uri="{FF2B5EF4-FFF2-40B4-BE49-F238E27FC236}">
                <a16:creationId xmlns:a16="http://schemas.microsoft.com/office/drawing/2014/main" id="{2C7B02A2-601C-FBAC-8295-1715675832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1458913"/>
            <a:ext cx="3024188" cy="2198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a:extLst>
              <a:ext uri="{FF2B5EF4-FFF2-40B4-BE49-F238E27FC236}">
                <a16:creationId xmlns:a16="http://schemas.microsoft.com/office/drawing/2014/main" id="{09E954F2-6A89-F4E0-9733-4DD95DDC0CEF}"/>
              </a:ext>
            </a:extLst>
          </p:cNvPr>
          <p:cNvSpPr>
            <a:spLocks noGrp="1"/>
          </p:cNvSpPr>
          <p:nvPr>
            <p:ph type="title"/>
          </p:nvPr>
        </p:nvSpPr>
        <p:spPr/>
        <p:txBody>
          <a:bodyPr/>
          <a:lstStyle/>
          <a:p>
            <a:pPr eaLnBrk="1" hangingPunct="1"/>
            <a:r>
              <a:rPr lang="sr-Latn-RS" altLang="sr-Latn-RS" dirty="0">
                <a:solidFill>
                  <a:srgbClr val="164C6C"/>
                </a:solidFill>
              </a:rPr>
              <a:t>Antimicrobial therapy</a:t>
            </a:r>
            <a:endParaRPr lang="sr-Latn-CS" altLang="sr-Latn-RS" dirty="0">
              <a:solidFill>
                <a:srgbClr val="164C6C"/>
              </a:solidFill>
            </a:endParaRPr>
          </a:p>
        </p:txBody>
      </p:sp>
      <p:sp>
        <p:nvSpPr>
          <p:cNvPr id="3" name="Content Placeholder 2">
            <a:extLst>
              <a:ext uri="{FF2B5EF4-FFF2-40B4-BE49-F238E27FC236}">
                <a16:creationId xmlns:a16="http://schemas.microsoft.com/office/drawing/2014/main" id="{10BDC5A4-7942-4C49-7709-94379641ED78}"/>
              </a:ext>
            </a:extLst>
          </p:cNvPr>
          <p:cNvSpPr>
            <a:spLocks noGrp="1"/>
          </p:cNvSpPr>
          <p:nvPr>
            <p:ph sz="quarter" idx="1"/>
          </p:nvPr>
        </p:nvSpPr>
        <p:spPr>
          <a:xfrm>
            <a:off x="301625" y="1447800"/>
            <a:ext cx="8504238" cy="4608513"/>
          </a:xfrm>
        </p:spPr>
        <p:txBody>
          <a:bodyPr>
            <a:normAutofit fontScale="77500" lnSpcReduction="20000"/>
          </a:bodyPr>
          <a:lstStyle/>
          <a:p>
            <a:pPr marL="274320" indent="-274320" eaLnBrk="1" fontAlgn="auto" hangingPunct="1">
              <a:spcAft>
                <a:spcPts val="0"/>
              </a:spcAft>
              <a:buFont typeface="Wingdings 3"/>
              <a:buChar char=""/>
              <a:defRPr/>
            </a:pPr>
            <a:r>
              <a:rPr lang="en-US" dirty="0">
                <a:latin typeface="Cambria" pitchFamily="18" charset="0"/>
              </a:rPr>
              <a:t>Empirical</a:t>
            </a:r>
          </a:p>
          <a:p>
            <a:pPr marL="274320" indent="-274320" eaLnBrk="1" fontAlgn="auto" hangingPunct="1">
              <a:spcAft>
                <a:spcPts val="0"/>
              </a:spcAft>
              <a:buFont typeface="Wingdings 3"/>
              <a:buChar char=""/>
              <a:defRPr/>
            </a:pPr>
            <a:r>
              <a:rPr lang="en-US" dirty="0">
                <a:latin typeface="Cambria" pitchFamily="18" charset="0"/>
              </a:rPr>
              <a:t>Known causative agent and its susceptibility</a:t>
            </a:r>
          </a:p>
          <a:p>
            <a:pPr marL="274320" indent="-274320" eaLnBrk="1" fontAlgn="auto" hangingPunct="1">
              <a:spcAft>
                <a:spcPts val="0"/>
              </a:spcAft>
              <a:buFont typeface="Wingdings 3"/>
              <a:buChar char=""/>
              <a:defRPr/>
            </a:pPr>
            <a:r>
              <a:rPr lang="en-US" dirty="0">
                <a:latin typeface="Cambria" pitchFamily="18" charset="0"/>
              </a:rPr>
              <a:t>Acute uncomplicated and recurrent cystitis</a:t>
            </a:r>
          </a:p>
          <a:p>
            <a:pPr marL="274320" indent="-274320" eaLnBrk="1" fontAlgn="auto" hangingPunct="1">
              <a:spcAft>
                <a:spcPts val="0"/>
              </a:spcAft>
              <a:buFont typeface="Wingdings 3"/>
              <a:buChar char=""/>
              <a:defRPr/>
            </a:pPr>
            <a:r>
              <a:rPr lang="en-US" dirty="0">
                <a:latin typeface="Cambria" pitchFamily="18" charset="0"/>
              </a:rPr>
              <a:t>Acute uncomplicated pyelonephritis</a:t>
            </a:r>
          </a:p>
          <a:p>
            <a:pPr marL="274320" indent="-274320" eaLnBrk="1" fontAlgn="auto" hangingPunct="1">
              <a:spcAft>
                <a:spcPts val="0"/>
              </a:spcAft>
              <a:buFont typeface="Wingdings 3"/>
              <a:buChar char=""/>
              <a:defRPr/>
            </a:pPr>
            <a:r>
              <a:rPr lang="en-US" dirty="0">
                <a:latin typeface="Cambria" pitchFamily="18" charset="0"/>
              </a:rPr>
              <a:t>Targeted</a:t>
            </a:r>
          </a:p>
          <a:p>
            <a:pPr marL="274320" indent="-274320" eaLnBrk="1" fontAlgn="auto" hangingPunct="1">
              <a:spcAft>
                <a:spcPts val="0"/>
              </a:spcAft>
              <a:buFont typeface="Wingdings 3"/>
              <a:buChar char=""/>
              <a:defRPr/>
            </a:pPr>
            <a:r>
              <a:rPr lang="en-US" dirty="0">
                <a:latin typeface="Cambria" pitchFamily="18" charset="0"/>
              </a:rPr>
              <a:t>Based on the antibiogram</a:t>
            </a:r>
          </a:p>
          <a:p>
            <a:pPr marL="274320" indent="-274320" eaLnBrk="1" fontAlgn="auto" hangingPunct="1">
              <a:spcAft>
                <a:spcPts val="0"/>
              </a:spcAft>
              <a:buFont typeface="Wingdings 3"/>
              <a:buChar char=""/>
              <a:defRPr/>
            </a:pPr>
            <a:r>
              <a:rPr lang="en-US" dirty="0">
                <a:latin typeface="Cambria" pitchFamily="18" charset="0"/>
              </a:rPr>
              <a:t>Other (complicated, hospital)</a:t>
            </a:r>
          </a:p>
          <a:p>
            <a:pPr marL="274320" indent="-274320" eaLnBrk="1" fontAlgn="auto" hangingPunct="1">
              <a:spcAft>
                <a:spcPts val="0"/>
              </a:spcAft>
              <a:buFont typeface="Wingdings 3"/>
              <a:buChar char=""/>
              <a:defRPr/>
            </a:pPr>
            <a:r>
              <a:rPr lang="en-US" dirty="0">
                <a:latin typeface="Cambria" pitchFamily="18" charset="0"/>
              </a:rPr>
              <a:t>Prophylactic</a:t>
            </a:r>
          </a:p>
          <a:p>
            <a:pPr marL="274320" indent="-274320" eaLnBrk="1" fontAlgn="auto" hangingPunct="1">
              <a:spcAft>
                <a:spcPts val="0"/>
              </a:spcAft>
              <a:buFont typeface="Wingdings 3"/>
              <a:buChar char=""/>
              <a:defRPr/>
            </a:pPr>
            <a:r>
              <a:rPr lang="en-US" dirty="0">
                <a:latin typeface="Cambria" pitchFamily="18" charset="0"/>
              </a:rPr>
              <a:t>Prevention of reinfection with antibiotics in previously sterilized urine</a:t>
            </a:r>
          </a:p>
          <a:p>
            <a:pPr marL="274320" indent="-274320" eaLnBrk="1" fontAlgn="auto" hangingPunct="1">
              <a:spcAft>
                <a:spcPts val="0"/>
              </a:spcAft>
              <a:buFont typeface="Wingdings 3"/>
              <a:buChar char=""/>
              <a:defRPr/>
            </a:pPr>
            <a:r>
              <a:rPr lang="en-US" dirty="0">
                <a:latin typeface="Cambria" pitchFamily="18" charset="0"/>
              </a:rPr>
              <a:t>Postcoital prophylaxis, VUR, Megaureter, Hydronephrosis</a:t>
            </a:r>
          </a:p>
          <a:p>
            <a:pPr marL="274320" indent="-274320" eaLnBrk="1" fontAlgn="auto" hangingPunct="1">
              <a:spcAft>
                <a:spcPts val="0"/>
              </a:spcAft>
              <a:buFont typeface="Wingdings 3"/>
              <a:buChar char=""/>
              <a:defRPr/>
            </a:pPr>
            <a:r>
              <a:rPr lang="en-US" dirty="0">
                <a:latin typeface="Cambria" pitchFamily="18" charset="0"/>
              </a:rPr>
              <a:t>Suppressive</a:t>
            </a:r>
          </a:p>
          <a:p>
            <a:pPr marL="274320" indent="-274320" eaLnBrk="1" fontAlgn="auto" hangingPunct="1">
              <a:spcAft>
                <a:spcPts val="0"/>
              </a:spcAft>
              <a:buFont typeface="Wingdings 3"/>
              <a:buChar char=""/>
              <a:defRPr/>
            </a:pPr>
            <a:r>
              <a:rPr lang="en-US" dirty="0">
                <a:latin typeface="Cambria" pitchFamily="18" charset="0"/>
              </a:rPr>
              <a:t>Suppression of a focus of bacterial persistence that has not been eradicated</a:t>
            </a:r>
            <a:endParaRPr lang="sr-Cyrl-CS" dirty="0">
              <a:latin typeface="Cambria" pitchFamily="18" charset="0"/>
            </a:endParaRPr>
          </a:p>
        </p:txBody>
      </p:sp>
      <p:sp>
        <p:nvSpPr>
          <p:cNvPr id="4" name="Slide Number Placeholder 3">
            <a:extLst>
              <a:ext uri="{FF2B5EF4-FFF2-40B4-BE49-F238E27FC236}">
                <a16:creationId xmlns:a16="http://schemas.microsoft.com/office/drawing/2014/main" id="{9721C39F-4440-DE06-DBD5-BAD78838E690}"/>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AFEC54F-6AC1-4E06-A8C1-1B50987137CA}" type="slidenum">
              <a:rPr lang="en-US" altLang="sr-Latn-RS">
                <a:solidFill>
                  <a:srgbClr val="164C6C"/>
                </a:solidFill>
                <a:latin typeface="Georgia" panose="02040502050405020303" pitchFamily="18" charset="0"/>
              </a:rPr>
              <a:pPr eaLnBrk="1" hangingPunct="1"/>
              <a:t>64</a:t>
            </a:fld>
            <a:endParaRPr lang="en-US" altLang="sr-Latn-RS">
              <a:solidFill>
                <a:srgbClr val="164C6C"/>
              </a:solidFill>
              <a:latin typeface="Georgia" panose="02040502050405020303" pitchFamily="18" charset="0"/>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a:extLst>
              <a:ext uri="{FF2B5EF4-FFF2-40B4-BE49-F238E27FC236}">
                <a16:creationId xmlns:a16="http://schemas.microsoft.com/office/drawing/2014/main" id="{A6E4431D-FBBF-F8EE-D67B-DB5ADCADD130}"/>
              </a:ext>
            </a:extLst>
          </p:cNvPr>
          <p:cNvSpPr>
            <a:spLocks noGrp="1"/>
          </p:cNvSpPr>
          <p:nvPr>
            <p:ph type="title"/>
          </p:nvPr>
        </p:nvSpPr>
        <p:spPr/>
        <p:txBody>
          <a:bodyPr/>
          <a:lstStyle/>
          <a:p>
            <a:pPr eaLnBrk="1" hangingPunct="1"/>
            <a:r>
              <a:rPr lang="sr-Latn-RS" altLang="sr-Latn-RS" dirty="0">
                <a:solidFill>
                  <a:srgbClr val="164C6C"/>
                </a:solidFill>
              </a:rPr>
              <a:t>Empiric AB therapy</a:t>
            </a:r>
            <a:endParaRPr lang="sr-Latn-CS" altLang="sr-Latn-RS" dirty="0">
              <a:solidFill>
                <a:srgbClr val="164C6C"/>
              </a:solidFill>
            </a:endParaRPr>
          </a:p>
        </p:txBody>
      </p:sp>
      <p:sp>
        <p:nvSpPr>
          <p:cNvPr id="3" name="Content Placeholder 2">
            <a:extLst>
              <a:ext uri="{FF2B5EF4-FFF2-40B4-BE49-F238E27FC236}">
                <a16:creationId xmlns:a16="http://schemas.microsoft.com/office/drawing/2014/main" id="{835F7306-72DB-13A5-0FDC-6DAFF707FF8B}"/>
              </a:ext>
            </a:extLst>
          </p:cNvPr>
          <p:cNvSpPr>
            <a:spLocks noGrp="1"/>
          </p:cNvSpPr>
          <p:nvPr>
            <p:ph sz="quarter" idx="1"/>
          </p:nvPr>
        </p:nvSpPr>
        <p:spPr>
          <a:xfrm>
            <a:off x="301625" y="1527175"/>
            <a:ext cx="8504238" cy="4572000"/>
          </a:xfrm>
        </p:spPr>
        <p:txBody>
          <a:bodyPr>
            <a:normAutofit fontScale="85000" lnSpcReduction="20000"/>
          </a:bodyPr>
          <a:lstStyle/>
          <a:p>
            <a:pPr marL="274320" indent="-274320" eaLnBrk="1" fontAlgn="auto" hangingPunct="1">
              <a:spcAft>
                <a:spcPts val="0"/>
              </a:spcAft>
              <a:buFont typeface="Wingdings 3"/>
              <a:buChar char=""/>
              <a:defRPr/>
            </a:pPr>
            <a:r>
              <a:rPr lang="sr-Latn-RS" dirty="0">
                <a:latin typeface="Cambria" pitchFamily="18" charset="0"/>
              </a:rPr>
              <a:t>Cystitis for 3 days</a:t>
            </a:r>
          </a:p>
          <a:p>
            <a:pPr marL="274320" indent="-274320" eaLnBrk="1" fontAlgn="auto" hangingPunct="1">
              <a:spcAft>
                <a:spcPts val="0"/>
              </a:spcAft>
              <a:buFont typeface="Wingdings 3"/>
              <a:buChar char=""/>
              <a:defRPr/>
            </a:pPr>
            <a:r>
              <a:rPr lang="sr-Latn-RS" dirty="0">
                <a:latin typeface="Cambria" pitchFamily="18" charset="0"/>
              </a:rPr>
              <a:t>Fluoroquinolones</a:t>
            </a:r>
          </a:p>
          <a:p>
            <a:pPr marL="274320" indent="-274320" eaLnBrk="1" fontAlgn="auto" hangingPunct="1">
              <a:spcAft>
                <a:spcPts val="0"/>
              </a:spcAft>
              <a:buFont typeface="Wingdings 3"/>
              <a:buChar char=""/>
              <a:defRPr/>
            </a:pPr>
            <a:r>
              <a:rPr lang="sr-Latn-RS" dirty="0">
                <a:latin typeface="Cambria" pitchFamily="18" charset="0"/>
              </a:rPr>
              <a:t>Ciprofloxacin, Ofloxacin, Norfloxacin, Levofloxacin</a:t>
            </a:r>
          </a:p>
          <a:p>
            <a:pPr marL="274320" indent="-274320" eaLnBrk="1" fontAlgn="auto" hangingPunct="1">
              <a:spcAft>
                <a:spcPts val="0"/>
              </a:spcAft>
              <a:buFont typeface="Wingdings 3"/>
              <a:buChar char=""/>
              <a:defRPr/>
            </a:pPr>
            <a:r>
              <a:rPr lang="sr-Latn-RS" dirty="0">
                <a:latin typeface="Cambria" pitchFamily="18" charset="0"/>
              </a:rPr>
              <a:t>TMP-SMX</a:t>
            </a:r>
          </a:p>
          <a:p>
            <a:pPr marL="274320" indent="-274320" eaLnBrk="1" fontAlgn="auto" hangingPunct="1">
              <a:spcAft>
                <a:spcPts val="0"/>
              </a:spcAft>
              <a:buFont typeface="Wingdings 3"/>
              <a:buChar char=""/>
              <a:defRPr/>
            </a:pPr>
            <a:r>
              <a:rPr lang="sr-Latn-RS" dirty="0">
                <a:latin typeface="Cambria" pitchFamily="18" charset="0"/>
              </a:rPr>
              <a:t>Amoxicillin+clavunate</a:t>
            </a:r>
          </a:p>
          <a:p>
            <a:pPr marL="274320" indent="-274320" eaLnBrk="1" fontAlgn="auto" hangingPunct="1">
              <a:spcAft>
                <a:spcPts val="0"/>
              </a:spcAft>
              <a:buFont typeface="Wingdings 3"/>
              <a:buChar char=""/>
              <a:defRPr/>
            </a:pPr>
            <a:endParaRPr lang="sr-Latn-RS" dirty="0">
              <a:latin typeface="Cambria" pitchFamily="18" charset="0"/>
            </a:endParaRPr>
          </a:p>
          <a:p>
            <a:pPr marL="274320" indent="-274320" eaLnBrk="1" fontAlgn="auto" hangingPunct="1">
              <a:spcAft>
                <a:spcPts val="0"/>
              </a:spcAft>
              <a:buFont typeface="Wingdings 3"/>
              <a:buChar char=""/>
              <a:defRPr/>
            </a:pPr>
            <a:r>
              <a:rPr lang="sr-Latn-RS" dirty="0">
                <a:latin typeface="Cambria" pitchFamily="18" charset="0"/>
              </a:rPr>
              <a:t>Pyelonephritis 7-14 days</a:t>
            </a:r>
          </a:p>
          <a:p>
            <a:pPr marL="274320" indent="-274320" eaLnBrk="1" fontAlgn="auto" hangingPunct="1">
              <a:spcAft>
                <a:spcPts val="0"/>
              </a:spcAft>
              <a:buFont typeface="Wingdings 3"/>
              <a:buChar char=""/>
              <a:defRPr/>
            </a:pPr>
            <a:r>
              <a:rPr lang="sr-Latn-RS" dirty="0">
                <a:latin typeface="Cambria" pitchFamily="18" charset="0"/>
              </a:rPr>
              <a:t>Fluoroquinolones</a:t>
            </a:r>
          </a:p>
          <a:p>
            <a:pPr marL="274320" indent="-274320" eaLnBrk="1" fontAlgn="auto" hangingPunct="1">
              <a:spcAft>
                <a:spcPts val="0"/>
              </a:spcAft>
              <a:buFont typeface="Wingdings 3"/>
              <a:buChar char=""/>
              <a:defRPr/>
            </a:pPr>
            <a:r>
              <a:rPr lang="sr-Latn-RS" dirty="0">
                <a:latin typeface="Cambria" pitchFamily="18" charset="0"/>
              </a:rPr>
              <a:t>Ciprofloxacin, Ofloxacin, Norfloxacin, Levofloxacin</a:t>
            </a:r>
          </a:p>
          <a:p>
            <a:pPr marL="274320" indent="-274320" eaLnBrk="1" fontAlgn="auto" hangingPunct="1">
              <a:spcAft>
                <a:spcPts val="0"/>
              </a:spcAft>
              <a:buFont typeface="Wingdings 3"/>
              <a:buChar char=""/>
              <a:defRPr/>
            </a:pPr>
            <a:r>
              <a:rPr lang="sr-Latn-RS" dirty="0">
                <a:latin typeface="Cambria" pitchFamily="18" charset="0"/>
              </a:rPr>
              <a:t>TMP-SMX</a:t>
            </a:r>
          </a:p>
          <a:p>
            <a:pPr marL="274320" indent="-274320" eaLnBrk="1" fontAlgn="auto" hangingPunct="1">
              <a:spcAft>
                <a:spcPts val="0"/>
              </a:spcAft>
              <a:buFont typeface="Wingdings 3"/>
              <a:buChar char=""/>
              <a:defRPr/>
            </a:pPr>
            <a:r>
              <a:rPr lang="sr-Latn-RS" dirty="0">
                <a:latin typeface="Cambria" pitchFamily="18" charset="0"/>
              </a:rPr>
              <a:t>Amoxicillin+clavunate</a:t>
            </a:r>
          </a:p>
          <a:p>
            <a:pPr marL="274320" indent="-274320" eaLnBrk="1" fontAlgn="auto" hangingPunct="1">
              <a:spcAft>
                <a:spcPts val="0"/>
              </a:spcAft>
              <a:buFont typeface="Wingdings 3"/>
              <a:buChar char=""/>
              <a:defRPr/>
            </a:pPr>
            <a:r>
              <a:rPr lang="sr-Latn-RS" dirty="0">
                <a:latin typeface="Cambria" pitchFamily="18" charset="0"/>
              </a:rPr>
              <a:t>Cephalosporins</a:t>
            </a:r>
            <a:endParaRPr lang="sr-Cyrl-CS" dirty="0">
              <a:latin typeface="Cambria" pitchFamily="18" charset="0"/>
            </a:endParaRPr>
          </a:p>
        </p:txBody>
      </p:sp>
      <p:sp>
        <p:nvSpPr>
          <p:cNvPr id="4" name="Slide Number Placeholder 3">
            <a:extLst>
              <a:ext uri="{FF2B5EF4-FFF2-40B4-BE49-F238E27FC236}">
                <a16:creationId xmlns:a16="http://schemas.microsoft.com/office/drawing/2014/main" id="{B990A4EB-4AF1-CEED-6844-9D8B4277039D}"/>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420AEE6-233A-4149-86BE-F9C78A9C11A9}" type="slidenum">
              <a:rPr lang="en-US" altLang="sr-Latn-RS">
                <a:solidFill>
                  <a:srgbClr val="164C6C"/>
                </a:solidFill>
                <a:latin typeface="Georgia" panose="02040502050405020303" pitchFamily="18" charset="0"/>
              </a:rPr>
              <a:pPr eaLnBrk="1" hangingPunct="1"/>
              <a:t>65</a:t>
            </a:fld>
            <a:endParaRPr lang="en-US" altLang="sr-Latn-RS">
              <a:solidFill>
                <a:srgbClr val="164C6C"/>
              </a:solidFill>
              <a:latin typeface="Georgia" panose="02040502050405020303" pitchFamily="18" charset="0"/>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8AF93CF8-AD75-6F37-E3E5-48EA8D5B8391}"/>
              </a:ext>
            </a:extLst>
          </p:cNvPr>
          <p:cNvSpPr>
            <a:spLocks noGrp="1"/>
          </p:cNvSpPr>
          <p:nvPr>
            <p:ph type="body" idx="1"/>
          </p:nvPr>
        </p:nvSpPr>
        <p:spPr>
          <a:xfrm>
            <a:off x="1368425" y="2743200"/>
            <a:ext cx="6480175" cy="1673225"/>
          </a:xfrm>
        </p:spPr>
        <p:txBody>
          <a:bodyPr>
            <a:normAutofit/>
          </a:bodyPr>
          <a:lstStyle/>
          <a:p>
            <a:pPr eaLnBrk="1" fontAlgn="auto" hangingPunct="1">
              <a:spcAft>
                <a:spcPts val="0"/>
              </a:spcAft>
              <a:buFont typeface="Wingdings 2"/>
              <a:buNone/>
              <a:defRPr/>
            </a:pPr>
            <a:endParaRPr lang="sr-Latn-CS"/>
          </a:p>
        </p:txBody>
      </p:sp>
      <p:sp>
        <p:nvSpPr>
          <p:cNvPr id="4" name="Slide Number Placeholder 3">
            <a:extLst>
              <a:ext uri="{FF2B5EF4-FFF2-40B4-BE49-F238E27FC236}">
                <a16:creationId xmlns:a16="http://schemas.microsoft.com/office/drawing/2014/main" id="{1129A9CD-9FC4-6479-44FC-C9C8E2AE44A7}"/>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5A08919-8E14-4037-B4D4-953B8E29E2BC}" type="slidenum">
              <a:rPr lang="en-US" altLang="sr-Latn-RS">
                <a:solidFill>
                  <a:srgbClr val="164C6C"/>
                </a:solidFill>
                <a:latin typeface="Georgia" panose="02040502050405020303" pitchFamily="18" charset="0"/>
              </a:rPr>
              <a:pPr eaLnBrk="1" hangingPunct="1"/>
              <a:t>66</a:t>
            </a:fld>
            <a:endParaRPr lang="en-US" altLang="sr-Latn-RS">
              <a:solidFill>
                <a:srgbClr val="164C6C"/>
              </a:solidFill>
              <a:latin typeface="Georgia" panose="02040502050405020303" pitchFamily="18" charset="0"/>
            </a:endParaRPr>
          </a:p>
        </p:txBody>
      </p:sp>
      <p:sp>
        <p:nvSpPr>
          <p:cNvPr id="80900" name="Title 2">
            <a:extLst>
              <a:ext uri="{FF2B5EF4-FFF2-40B4-BE49-F238E27FC236}">
                <a16:creationId xmlns:a16="http://schemas.microsoft.com/office/drawing/2014/main" id="{C56D6B1C-43F8-A9DE-4CE8-89C0DBC041E9}"/>
              </a:ext>
            </a:extLst>
          </p:cNvPr>
          <p:cNvSpPr>
            <a:spLocks noGrp="1"/>
          </p:cNvSpPr>
          <p:nvPr>
            <p:ph type="title"/>
          </p:nvPr>
        </p:nvSpPr>
        <p:spPr/>
        <p:txBody>
          <a:bodyPr/>
          <a:lstStyle/>
          <a:p>
            <a:pPr eaLnBrk="1" hangingPunct="1"/>
            <a:r>
              <a:rPr lang="sr-Latn-RS" altLang="sr-Latn-RS" dirty="0"/>
              <a:t>Complicated kidney infections</a:t>
            </a:r>
            <a:endParaRPr lang="sr-Latn-CS" altLang="sr-Latn-RS"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a:extLst>
              <a:ext uri="{FF2B5EF4-FFF2-40B4-BE49-F238E27FC236}">
                <a16:creationId xmlns:a16="http://schemas.microsoft.com/office/drawing/2014/main" id="{2EF53219-0BEF-29E1-511B-0BB5ECC64557}"/>
              </a:ext>
            </a:extLst>
          </p:cNvPr>
          <p:cNvSpPr>
            <a:spLocks noGrp="1" noChangeArrowheads="1"/>
          </p:cNvSpPr>
          <p:nvPr>
            <p:ph type="title"/>
          </p:nvPr>
        </p:nvSpPr>
        <p:spPr/>
        <p:txBody>
          <a:bodyPr/>
          <a:lstStyle/>
          <a:p>
            <a:pPr eaLnBrk="1" hangingPunct="1"/>
            <a:r>
              <a:rPr lang="sr-Latn-RS" altLang="sr-Latn-RS" dirty="0">
                <a:solidFill>
                  <a:srgbClr val="164C6C"/>
                </a:solidFill>
              </a:rPr>
              <a:t>Clinical forms</a:t>
            </a:r>
            <a:endParaRPr lang="en-US" altLang="sr-Latn-RS" dirty="0">
              <a:solidFill>
                <a:srgbClr val="164C6C"/>
              </a:solidFill>
            </a:endParaRPr>
          </a:p>
        </p:txBody>
      </p:sp>
      <p:sp>
        <p:nvSpPr>
          <p:cNvPr id="4" name="Slide Number Placeholder 3">
            <a:extLst>
              <a:ext uri="{FF2B5EF4-FFF2-40B4-BE49-F238E27FC236}">
                <a16:creationId xmlns:a16="http://schemas.microsoft.com/office/drawing/2014/main" id="{1F1B7D4A-FB2A-7380-4FFA-ACBA61901272}"/>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21077C6-2A68-41AC-BE91-A9E0F90EF5C8}" type="slidenum">
              <a:rPr lang="en-US" altLang="sr-Latn-RS">
                <a:solidFill>
                  <a:srgbClr val="164C6C"/>
                </a:solidFill>
                <a:latin typeface="Georgia" panose="02040502050405020303" pitchFamily="18" charset="0"/>
              </a:rPr>
              <a:pPr eaLnBrk="1" hangingPunct="1"/>
              <a:t>67</a:t>
            </a:fld>
            <a:endParaRPr lang="en-US" altLang="sr-Latn-RS">
              <a:solidFill>
                <a:srgbClr val="164C6C"/>
              </a:solidFill>
              <a:latin typeface="Georgia" panose="02040502050405020303" pitchFamily="18" charset="0"/>
            </a:endParaRPr>
          </a:p>
        </p:txBody>
      </p:sp>
      <p:sp>
        <p:nvSpPr>
          <p:cNvPr id="81924" name="Rectangle 3">
            <a:extLst>
              <a:ext uri="{FF2B5EF4-FFF2-40B4-BE49-F238E27FC236}">
                <a16:creationId xmlns:a16="http://schemas.microsoft.com/office/drawing/2014/main" id="{29BEF040-4519-0000-F4BC-24D2252F76F4}"/>
              </a:ext>
            </a:extLst>
          </p:cNvPr>
          <p:cNvSpPr>
            <a:spLocks noGrp="1" noChangeArrowheads="1"/>
          </p:cNvSpPr>
          <p:nvPr>
            <p:ph sz="quarter" idx="1"/>
          </p:nvPr>
        </p:nvSpPr>
        <p:spPr>
          <a:xfrm>
            <a:off x="301625" y="1527175"/>
            <a:ext cx="8504238" cy="4572000"/>
          </a:xfrm>
        </p:spPr>
        <p:txBody>
          <a:bodyPr/>
          <a:lstStyle/>
          <a:p>
            <a:pPr eaLnBrk="1" hangingPunct="1"/>
            <a:r>
              <a:rPr lang="sr-Latn-RS" altLang="sr-Latn-RS" dirty="0"/>
              <a:t>Complicated acute pyelonephritis</a:t>
            </a:r>
          </a:p>
          <a:p>
            <a:pPr eaLnBrk="1" hangingPunct="1"/>
            <a:r>
              <a:rPr lang="sr-Latn-RS" altLang="sr-Latn-RS" dirty="0"/>
              <a:t>20-40% of all APNs</a:t>
            </a:r>
          </a:p>
          <a:p>
            <a:pPr eaLnBrk="1" hangingPunct="1"/>
            <a:r>
              <a:rPr lang="sr-Latn-RS" altLang="sr-Latn-RS" dirty="0"/>
              <a:t>Purulent renal/perirenal infections</a:t>
            </a:r>
          </a:p>
          <a:p>
            <a:pPr eaLnBrk="1" hangingPunct="1"/>
            <a:r>
              <a:rPr lang="sr-Latn-RS" altLang="sr-Latn-RS" dirty="0"/>
              <a:t>Pyonephrosis</a:t>
            </a:r>
          </a:p>
          <a:p>
            <a:pPr eaLnBrk="1" hangingPunct="1"/>
            <a:r>
              <a:rPr lang="sr-Latn-RS" altLang="sr-Latn-RS" dirty="0"/>
              <a:t>Intrarenal abscess</a:t>
            </a:r>
          </a:p>
          <a:p>
            <a:pPr eaLnBrk="1" hangingPunct="1"/>
            <a:r>
              <a:rPr lang="sr-Latn-RS" altLang="sr-Latn-RS" dirty="0"/>
              <a:t>Perirenal abscess</a:t>
            </a:r>
          </a:p>
          <a:p>
            <a:pPr eaLnBrk="1" hangingPunct="1"/>
            <a:r>
              <a:rPr lang="sr-Latn-RS" altLang="sr-Latn-RS" dirty="0"/>
              <a:t>Urosepsis</a:t>
            </a:r>
          </a:p>
          <a:p>
            <a:pPr eaLnBrk="1" hangingPunct="1"/>
            <a:r>
              <a:rPr lang="sr-Latn-RS" altLang="sr-Latn-RS" dirty="0"/>
              <a:t> the most severe clinical presentation of urinary infections</a:t>
            </a:r>
            <a:endParaRPr lang="sr-Cyrl-CS" altLang="sr-Latn-RS" dirty="0"/>
          </a:p>
        </p:txBody>
      </p:sp>
      <p:sp>
        <p:nvSpPr>
          <p:cNvPr id="5" name="Rectangle 4">
            <a:extLst>
              <a:ext uri="{FF2B5EF4-FFF2-40B4-BE49-F238E27FC236}">
                <a16:creationId xmlns:a16="http://schemas.microsoft.com/office/drawing/2014/main" id="{D32E08BF-5D70-EE96-F225-61ED30EE5DB8}"/>
              </a:ext>
            </a:extLst>
          </p:cNvPr>
          <p:cNvSpPr/>
          <p:nvPr/>
        </p:nvSpPr>
        <p:spPr>
          <a:xfrm>
            <a:off x="5105400" y="3424238"/>
            <a:ext cx="3371850" cy="461962"/>
          </a:xfrm>
          <a:prstGeom prst="rect">
            <a:avLst/>
          </a:prstGeom>
        </p:spPr>
        <p:txBody>
          <a:bodyPr wrap="none">
            <a:spAutoFit/>
          </a:bodyPr>
          <a:lstStyle/>
          <a:p>
            <a:pPr>
              <a:defRPr/>
            </a:pPr>
            <a:r>
              <a:rPr lang="sr-Cyrl-CS" sz="2400" dirty="0">
                <a:latin typeface="+mn-lt"/>
              </a:rPr>
              <a:t>Хируршке инфекције </a:t>
            </a:r>
            <a:endParaRPr lang="en-US" sz="2400" dirty="0">
              <a:latin typeface="+mn-lt"/>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a:extLst>
              <a:ext uri="{FF2B5EF4-FFF2-40B4-BE49-F238E27FC236}">
                <a16:creationId xmlns:a16="http://schemas.microsoft.com/office/drawing/2014/main" id="{8E86DB6E-9552-A838-73C7-570E20654D6F}"/>
              </a:ext>
            </a:extLst>
          </p:cNvPr>
          <p:cNvSpPr>
            <a:spLocks noGrp="1" noChangeArrowheads="1"/>
          </p:cNvSpPr>
          <p:nvPr>
            <p:ph type="title"/>
          </p:nvPr>
        </p:nvSpPr>
        <p:spPr/>
        <p:txBody>
          <a:bodyPr anchor="t"/>
          <a:lstStyle/>
          <a:p>
            <a:pPr eaLnBrk="1" hangingPunct="1"/>
            <a:r>
              <a:rPr lang="sr-Latn-RS" altLang="sr-Latn-RS" sz="3200" dirty="0">
                <a:solidFill>
                  <a:srgbClr val="164C6C"/>
                </a:solidFill>
              </a:rPr>
              <a:t>Causative agents</a:t>
            </a:r>
            <a:br>
              <a:rPr lang="sl-SI" altLang="sr-Latn-RS" sz="3200" dirty="0">
                <a:solidFill>
                  <a:srgbClr val="164C6C"/>
                </a:solidFill>
              </a:rPr>
            </a:br>
            <a:r>
              <a:rPr lang="en-US" altLang="sr-Latn-RS" sz="3200" dirty="0">
                <a:solidFill>
                  <a:srgbClr val="164C6C"/>
                </a:solidFill>
              </a:rPr>
              <a:t>	</a:t>
            </a:r>
          </a:p>
        </p:txBody>
      </p:sp>
      <p:sp>
        <p:nvSpPr>
          <p:cNvPr id="6" name="Slide Number Placeholder 5">
            <a:extLst>
              <a:ext uri="{FF2B5EF4-FFF2-40B4-BE49-F238E27FC236}">
                <a16:creationId xmlns:a16="http://schemas.microsoft.com/office/drawing/2014/main" id="{C04296BE-AA25-AAFB-1273-9029E72F222B}"/>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462B1DB-DD3B-4D0B-B4B2-BD16353C1C42}" type="slidenum">
              <a:rPr lang="en-US" altLang="sr-Latn-RS">
                <a:solidFill>
                  <a:srgbClr val="164C6C"/>
                </a:solidFill>
                <a:latin typeface="Georgia" panose="02040502050405020303" pitchFamily="18" charset="0"/>
              </a:rPr>
              <a:pPr eaLnBrk="1" hangingPunct="1"/>
              <a:t>68</a:t>
            </a:fld>
            <a:endParaRPr lang="en-US" altLang="sr-Latn-RS">
              <a:solidFill>
                <a:srgbClr val="164C6C"/>
              </a:solidFill>
              <a:latin typeface="Georgia" panose="02040502050405020303" pitchFamily="18" charset="0"/>
            </a:endParaRPr>
          </a:p>
        </p:txBody>
      </p:sp>
      <p:sp>
        <p:nvSpPr>
          <p:cNvPr id="82948" name="Rectangle 3">
            <a:extLst>
              <a:ext uri="{FF2B5EF4-FFF2-40B4-BE49-F238E27FC236}">
                <a16:creationId xmlns:a16="http://schemas.microsoft.com/office/drawing/2014/main" id="{416F106B-C37E-A39F-A342-FAE4EA037150}"/>
              </a:ext>
            </a:extLst>
          </p:cNvPr>
          <p:cNvSpPr>
            <a:spLocks noGrp="1" noChangeArrowheads="1"/>
          </p:cNvSpPr>
          <p:nvPr>
            <p:ph sz="quarter" idx="1"/>
          </p:nvPr>
        </p:nvSpPr>
        <p:spPr>
          <a:xfrm>
            <a:off x="301625" y="1527175"/>
            <a:ext cx="8504238" cy="4572000"/>
          </a:xfrm>
        </p:spPr>
        <p:txBody>
          <a:bodyPr/>
          <a:lstStyle/>
          <a:p>
            <a:pPr eaLnBrk="1" hangingPunct="1">
              <a:lnSpc>
                <a:spcPct val="150000"/>
              </a:lnSpc>
            </a:pPr>
            <a:r>
              <a:rPr lang="sr-Latn-RS" altLang="sr-Latn-RS" sz="2800" dirty="0"/>
              <a:t>Uropathogenic</a:t>
            </a:r>
          </a:p>
          <a:p>
            <a:pPr eaLnBrk="1" hangingPunct="1">
              <a:lnSpc>
                <a:spcPct val="150000"/>
              </a:lnSpc>
            </a:pPr>
            <a:r>
              <a:rPr lang="sr-Latn-RS" altLang="sr-Latn-RS" sz="2800" dirty="0"/>
              <a:t>E.coli is the most common 50% of outpatient and 30% of nosocomial infections</a:t>
            </a:r>
          </a:p>
          <a:p>
            <a:pPr eaLnBrk="1" hangingPunct="1">
              <a:lnSpc>
                <a:spcPct val="150000"/>
              </a:lnSpc>
            </a:pPr>
            <a:r>
              <a:rPr lang="sr-Latn-RS" altLang="sr-Latn-RS" sz="2800" dirty="0"/>
              <a:t>Other enterobacteria</a:t>
            </a:r>
          </a:p>
          <a:p>
            <a:pPr eaLnBrk="1" hangingPunct="1">
              <a:lnSpc>
                <a:spcPct val="150000"/>
              </a:lnSpc>
            </a:pPr>
            <a:r>
              <a:rPr lang="sr-Latn-RS" altLang="sr-Latn-RS" sz="2800" dirty="0"/>
              <a:t>Immunocompromised - less virulent pathogens: Enterococci, coagulase-negative Staphylococci, Pseudomonas, Fungi</a:t>
            </a:r>
            <a:endParaRPr lang="sr-Cyrl-CS" altLang="sr-Latn-RS" sz="2800"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7" descr="190px-Hydronephrosis">
            <a:hlinkClick r:id="rId3" tooltip="Hydronephrosis.jpg"/>
            <a:extLst>
              <a:ext uri="{FF2B5EF4-FFF2-40B4-BE49-F238E27FC236}">
                <a16:creationId xmlns:a16="http://schemas.microsoft.com/office/drawing/2014/main" id="{4F5693A7-4B3D-F46B-3285-B24199F789C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39000" y="3213100"/>
            <a:ext cx="1547813" cy="227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71" name="Title 7">
            <a:extLst>
              <a:ext uri="{FF2B5EF4-FFF2-40B4-BE49-F238E27FC236}">
                <a16:creationId xmlns:a16="http://schemas.microsoft.com/office/drawing/2014/main" id="{59DA1E30-0C74-00DC-1475-3A704E4C741B}"/>
              </a:ext>
            </a:extLst>
          </p:cNvPr>
          <p:cNvSpPr>
            <a:spLocks noGrp="1"/>
          </p:cNvSpPr>
          <p:nvPr>
            <p:ph type="title"/>
          </p:nvPr>
        </p:nvSpPr>
        <p:spPr/>
        <p:txBody>
          <a:bodyPr/>
          <a:lstStyle/>
          <a:p>
            <a:pPr eaLnBrk="1" hangingPunct="1"/>
            <a:r>
              <a:rPr lang="en-US" altLang="sr-Latn-RS" dirty="0" err="1">
                <a:solidFill>
                  <a:srgbClr val="164C6C"/>
                </a:solidFill>
              </a:rPr>
              <a:t>Pyonephrosis</a:t>
            </a:r>
            <a:r>
              <a:rPr lang="en-US" altLang="sr-Latn-RS" dirty="0">
                <a:solidFill>
                  <a:srgbClr val="164C6C"/>
                </a:solidFill>
              </a:rPr>
              <a:t> (pus in the kidney)</a:t>
            </a:r>
            <a:endParaRPr lang="sr-Latn-CS" altLang="sr-Latn-RS" dirty="0">
              <a:solidFill>
                <a:srgbClr val="164C6C"/>
              </a:solidFill>
            </a:endParaRPr>
          </a:p>
        </p:txBody>
      </p:sp>
      <p:sp>
        <p:nvSpPr>
          <p:cNvPr id="5" name="Slide Number Placeholder 4">
            <a:extLst>
              <a:ext uri="{FF2B5EF4-FFF2-40B4-BE49-F238E27FC236}">
                <a16:creationId xmlns:a16="http://schemas.microsoft.com/office/drawing/2014/main" id="{5B1E468B-84A4-FCCE-983C-D856474537DD}"/>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FB25DA9-9B32-4FFD-B59F-5AEBEEA334FB}" type="slidenum">
              <a:rPr lang="en-US" altLang="sr-Latn-RS">
                <a:solidFill>
                  <a:srgbClr val="164C6C"/>
                </a:solidFill>
                <a:latin typeface="Georgia" panose="02040502050405020303" pitchFamily="18" charset="0"/>
              </a:rPr>
              <a:pPr eaLnBrk="1" hangingPunct="1"/>
              <a:t>69</a:t>
            </a:fld>
            <a:endParaRPr lang="en-US" altLang="sr-Latn-RS">
              <a:solidFill>
                <a:srgbClr val="164C6C"/>
              </a:solidFill>
              <a:latin typeface="Georgia" panose="02040502050405020303" pitchFamily="18" charset="0"/>
            </a:endParaRPr>
          </a:p>
        </p:txBody>
      </p:sp>
      <p:sp>
        <p:nvSpPr>
          <p:cNvPr id="87044" name="Content Placeholder 8">
            <a:extLst>
              <a:ext uri="{FF2B5EF4-FFF2-40B4-BE49-F238E27FC236}">
                <a16:creationId xmlns:a16="http://schemas.microsoft.com/office/drawing/2014/main" id="{E03F736A-56C7-B567-5D64-0EFC13ED4C7D}"/>
              </a:ext>
            </a:extLst>
          </p:cNvPr>
          <p:cNvSpPr>
            <a:spLocks noGrp="1"/>
          </p:cNvSpPr>
          <p:nvPr>
            <p:ph sz="quarter" idx="1"/>
          </p:nvPr>
        </p:nvSpPr>
        <p:spPr>
          <a:xfrm>
            <a:off x="334963" y="1527175"/>
            <a:ext cx="8504237" cy="4679950"/>
          </a:xfrm>
        </p:spPr>
        <p:txBody>
          <a:bodyPr>
            <a:normAutofit fontScale="92500" lnSpcReduction="20000"/>
          </a:bodyPr>
          <a:lstStyle/>
          <a:p>
            <a:pPr marL="274320" indent="-274320" eaLnBrk="1" fontAlgn="auto" hangingPunct="1">
              <a:spcAft>
                <a:spcPts val="0"/>
              </a:spcAft>
              <a:buFont typeface="Wingdings 2"/>
              <a:buChar char=""/>
              <a:defRPr/>
            </a:pPr>
            <a:r>
              <a:rPr lang="en-US" sz="2400" dirty="0"/>
              <a:t>Obstructive APN, infected hydronephrosis (synonyms)</a:t>
            </a:r>
          </a:p>
          <a:p>
            <a:pPr marL="274320" indent="-274320" eaLnBrk="1" fontAlgn="auto" hangingPunct="1">
              <a:spcAft>
                <a:spcPts val="0"/>
              </a:spcAft>
              <a:buFont typeface="Wingdings 2"/>
              <a:buChar char=""/>
              <a:defRPr/>
            </a:pPr>
            <a:endParaRPr lang="en-US" sz="2400" dirty="0"/>
          </a:p>
          <a:p>
            <a:pPr marL="274320" indent="-274320" eaLnBrk="1" fontAlgn="auto" hangingPunct="1">
              <a:spcAft>
                <a:spcPts val="0"/>
              </a:spcAft>
              <a:buFont typeface="Wingdings 2"/>
              <a:buChar char=""/>
              <a:defRPr/>
            </a:pPr>
            <a:r>
              <a:rPr lang="en-US" sz="2400" dirty="0"/>
              <a:t>Acute or more often chronic obstruction + infection</a:t>
            </a:r>
          </a:p>
          <a:p>
            <a:pPr marL="274320" indent="-274320" eaLnBrk="1" fontAlgn="auto" hangingPunct="1">
              <a:spcAft>
                <a:spcPts val="0"/>
              </a:spcAft>
              <a:buFont typeface="Wingdings 2"/>
              <a:buChar char=""/>
              <a:defRPr/>
            </a:pPr>
            <a:r>
              <a:rPr lang="en-US" sz="2400" dirty="0"/>
              <a:t>Destructive infection with total or almost total loss of renal function</a:t>
            </a:r>
          </a:p>
          <a:p>
            <a:pPr marL="274320" indent="-274320" eaLnBrk="1" fontAlgn="auto" hangingPunct="1">
              <a:spcAft>
                <a:spcPts val="0"/>
              </a:spcAft>
              <a:buFont typeface="Wingdings 2"/>
              <a:buChar char=""/>
              <a:defRPr/>
            </a:pPr>
            <a:endParaRPr lang="en-US" sz="2400" dirty="0"/>
          </a:p>
          <a:p>
            <a:pPr marL="274320" indent="-274320" eaLnBrk="1" fontAlgn="auto" hangingPunct="1">
              <a:spcAft>
                <a:spcPts val="0"/>
              </a:spcAft>
              <a:buFont typeface="Wingdings 2"/>
              <a:buChar char=""/>
              <a:defRPr/>
            </a:pPr>
            <a:r>
              <a:rPr lang="en-US" sz="2400" dirty="0"/>
              <a:t>2 times more common in women</a:t>
            </a:r>
          </a:p>
          <a:p>
            <a:pPr marL="274320" indent="-274320" eaLnBrk="1" fontAlgn="auto" hangingPunct="1">
              <a:spcAft>
                <a:spcPts val="0"/>
              </a:spcAft>
              <a:buFont typeface="Wingdings 2"/>
              <a:buChar char=""/>
              <a:defRPr/>
            </a:pPr>
            <a:r>
              <a:rPr lang="en-US" sz="2400" dirty="0"/>
              <a:t>1.8% of all urology admissions</a:t>
            </a:r>
          </a:p>
          <a:p>
            <a:pPr marL="274320" indent="-274320" eaLnBrk="1" fontAlgn="auto" hangingPunct="1">
              <a:spcAft>
                <a:spcPts val="0"/>
              </a:spcAft>
              <a:buFont typeface="Wingdings 2"/>
              <a:buChar char=""/>
              <a:defRPr/>
            </a:pPr>
            <a:endParaRPr lang="en-US" sz="2400" dirty="0"/>
          </a:p>
          <a:p>
            <a:pPr marL="274320" indent="-274320" eaLnBrk="1" fontAlgn="auto" hangingPunct="1">
              <a:spcAft>
                <a:spcPts val="0"/>
              </a:spcAft>
              <a:buFont typeface="Wingdings 2"/>
              <a:buChar char=""/>
              <a:defRPr/>
            </a:pPr>
            <a:endParaRPr lang="en-US" sz="2400" dirty="0"/>
          </a:p>
          <a:p>
            <a:pPr marL="274320" indent="-274320" eaLnBrk="1" fontAlgn="auto" hangingPunct="1">
              <a:spcAft>
                <a:spcPts val="0"/>
              </a:spcAft>
              <a:buFont typeface="Wingdings 2"/>
              <a:buChar char=""/>
              <a:defRPr/>
            </a:pPr>
            <a:r>
              <a:rPr lang="en-US" sz="2400" dirty="0"/>
              <a:t>Quick diagnosis and treatment is necessary</a:t>
            </a:r>
          </a:p>
          <a:p>
            <a:pPr marL="274320" indent="-274320" eaLnBrk="1" fontAlgn="auto" hangingPunct="1">
              <a:spcAft>
                <a:spcPts val="0"/>
              </a:spcAft>
              <a:buFont typeface="Wingdings 2"/>
              <a:buChar char=""/>
              <a:defRPr/>
            </a:pPr>
            <a:r>
              <a:rPr lang="en-US" sz="2400" dirty="0"/>
              <a:t>Avoidance of permanent loss of renal function</a:t>
            </a:r>
          </a:p>
          <a:p>
            <a:pPr marL="274320" indent="-274320" eaLnBrk="1" fontAlgn="auto" hangingPunct="1">
              <a:spcAft>
                <a:spcPts val="0"/>
              </a:spcAft>
              <a:buFont typeface="Wingdings 2"/>
              <a:buChar char=""/>
              <a:defRPr/>
            </a:pPr>
            <a:r>
              <a:rPr lang="en-US" sz="2400" dirty="0"/>
              <a:t>Prevention of sepsis</a:t>
            </a:r>
            <a:endParaRPr lang="sr-Latn-CS" sz="2000" dirty="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a:extLst>
              <a:ext uri="{FF2B5EF4-FFF2-40B4-BE49-F238E27FC236}">
                <a16:creationId xmlns:a16="http://schemas.microsoft.com/office/drawing/2014/main" id="{2A3BD6B7-1CA2-4D40-6ABA-6BDC0A65F5DD}"/>
              </a:ext>
            </a:extLst>
          </p:cNvPr>
          <p:cNvSpPr>
            <a:spLocks noGrp="1"/>
          </p:cNvSpPr>
          <p:nvPr>
            <p:ph type="title"/>
          </p:nvPr>
        </p:nvSpPr>
        <p:spPr>
          <a:xfrm>
            <a:off x="323850" y="228600"/>
            <a:ext cx="8534400" cy="914400"/>
          </a:xfrm>
        </p:spPr>
        <p:txBody>
          <a:bodyPr>
            <a:normAutofit fontScale="90000"/>
          </a:bodyPr>
          <a:lstStyle/>
          <a:p>
            <a:pPr eaLnBrk="1" fontAlgn="auto" hangingPunct="1">
              <a:spcAft>
                <a:spcPts val="0"/>
              </a:spcAft>
              <a:defRPr/>
            </a:pPr>
            <a:r>
              <a:rPr lang="en-US" dirty="0"/>
              <a:t>Risk factors for recurrent or complicated </a:t>
            </a:r>
            <a:r>
              <a:rPr lang="en-US" dirty="0" err="1"/>
              <a:t>calculosis</a:t>
            </a:r>
            <a:endParaRPr lang="sr-Latn-CS" dirty="0"/>
          </a:p>
        </p:txBody>
      </p:sp>
      <p:sp>
        <p:nvSpPr>
          <p:cNvPr id="4" name="Slide Number Placeholder 3">
            <a:extLst>
              <a:ext uri="{FF2B5EF4-FFF2-40B4-BE49-F238E27FC236}">
                <a16:creationId xmlns:a16="http://schemas.microsoft.com/office/drawing/2014/main" id="{C0D18339-11DB-0ADC-B718-9CB73E104820}"/>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57D6EDB-BFB4-411F-9FD9-8B1728A1DF3E}" type="slidenum">
              <a:rPr lang="en-US" altLang="sr-Latn-RS">
                <a:solidFill>
                  <a:srgbClr val="164C6C"/>
                </a:solidFill>
                <a:latin typeface="Georgia" panose="02040502050405020303" pitchFamily="18" charset="0"/>
              </a:rPr>
              <a:pPr eaLnBrk="1" hangingPunct="1"/>
              <a:t>7</a:t>
            </a:fld>
            <a:endParaRPr lang="en-US" altLang="sr-Latn-RS">
              <a:solidFill>
                <a:srgbClr val="164C6C"/>
              </a:solidFill>
              <a:latin typeface="Georgia" panose="02040502050405020303" pitchFamily="18" charset="0"/>
            </a:endParaRPr>
          </a:p>
        </p:txBody>
      </p:sp>
      <p:sp>
        <p:nvSpPr>
          <p:cNvPr id="20484" name="Content Placeholder 2">
            <a:extLst>
              <a:ext uri="{FF2B5EF4-FFF2-40B4-BE49-F238E27FC236}">
                <a16:creationId xmlns:a16="http://schemas.microsoft.com/office/drawing/2014/main" id="{55EDACA6-9160-B0B8-C129-F2EFA6D29A0D}"/>
              </a:ext>
            </a:extLst>
          </p:cNvPr>
          <p:cNvSpPr>
            <a:spLocks noGrp="1"/>
          </p:cNvSpPr>
          <p:nvPr>
            <p:ph sz="quarter" idx="1"/>
          </p:nvPr>
        </p:nvSpPr>
        <p:spPr>
          <a:xfrm>
            <a:off x="301625" y="1527175"/>
            <a:ext cx="8504238" cy="4572000"/>
          </a:xfrm>
        </p:spPr>
        <p:txBody>
          <a:bodyPr/>
          <a:lstStyle/>
          <a:p>
            <a:pPr eaLnBrk="1" hangingPunct="1">
              <a:lnSpc>
                <a:spcPct val="90000"/>
              </a:lnSpc>
              <a:spcBef>
                <a:spcPts val="200"/>
              </a:spcBef>
            </a:pPr>
            <a:r>
              <a:rPr lang="sr-Latn-CS" altLang="sr-Latn-RS" dirty="0">
                <a:solidFill>
                  <a:schemeClr val="tx2"/>
                </a:solidFill>
                <a:latin typeface="Cambria" panose="02040503050406030204" pitchFamily="18" charset="0"/>
              </a:rPr>
              <a:t>Younger age (&lt; 25 years)</a:t>
            </a:r>
          </a:p>
          <a:p>
            <a:pPr eaLnBrk="1" hangingPunct="1">
              <a:lnSpc>
                <a:spcPct val="90000"/>
              </a:lnSpc>
              <a:spcBef>
                <a:spcPts val="200"/>
              </a:spcBef>
            </a:pPr>
            <a:r>
              <a:rPr lang="sr-Latn-CS" altLang="sr-Latn-RS" dirty="0">
                <a:solidFill>
                  <a:schemeClr val="tx2"/>
                </a:solidFill>
                <a:latin typeface="Cambria" panose="02040503050406030204" pitchFamily="18" charset="0"/>
              </a:rPr>
              <a:t>Positive family history</a:t>
            </a:r>
          </a:p>
          <a:p>
            <a:pPr eaLnBrk="1" hangingPunct="1">
              <a:lnSpc>
                <a:spcPct val="90000"/>
              </a:lnSpc>
              <a:spcBef>
                <a:spcPts val="200"/>
              </a:spcBef>
            </a:pPr>
            <a:r>
              <a:rPr lang="sr-Latn-CS" altLang="sr-Latn-RS" dirty="0">
                <a:solidFill>
                  <a:schemeClr val="tx2"/>
                </a:solidFill>
                <a:latin typeface="Cambria" panose="02040503050406030204" pitchFamily="18" charset="0"/>
              </a:rPr>
              <a:t>One functioning kidney</a:t>
            </a:r>
          </a:p>
          <a:p>
            <a:pPr eaLnBrk="1" hangingPunct="1">
              <a:lnSpc>
                <a:spcPct val="90000"/>
              </a:lnSpc>
              <a:spcBef>
                <a:spcPts val="200"/>
              </a:spcBef>
            </a:pPr>
            <a:r>
              <a:rPr lang="sr-Latn-CS" altLang="sr-Latn-RS" dirty="0">
                <a:solidFill>
                  <a:schemeClr val="tx2"/>
                </a:solidFill>
                <a:latin typeface="Cambria" panose="02040503050406030204" pitchFamily="18" charset="0"/>
              </a:rPr>
              <a:t>Bruschite calculosis (Ca++ hydrogen phosphate)</a:t>
            </a:r>
          </a:p>
          <a:p>
            <a:pPr eaLnBrk="1" hangingPunct="1">
              <a:lnSpc>
                <a:spcPct val="90000"/>
              </a:lnSpc>
              <a:spcBef>
                <a:spcPts val="200"/>
              </a:spcBef>
            </a:pPr>
            <a:r>
              <a:rPr lang="sr-Latn-CS" altLang="sr-Latn-RS" dirty="0">
                <a:solidFill>
                  <a:schemeClr val="tx2"/>
                </a:solidFill>
                <a:latin typeface="Cambria" panose="02040503050406030204" pitchFamily="18" charset="0"/>
              </a:rPr>
              <a:t>Infectious calculosis</a:t>
            </a:r>
          </a:p>
          <a:p>
            <a:pPr eaLnBrk="1" hangingPunct="1">
              <a:lnSpc>
                <a:spcPct val="90000"/>
              </a:lnSpc>
              <a:spcBef>
                <a:spcPts val="200"/>
              </a:spcBef>
            </a:pPr>
            <a:r>
              <a:rPr lang="sr-Latn-CS" altLang="sr-Latn-RS" dirty="0">
                <a:solidFill>
                  <a:schemeClr val="tx2"/>
                </a:solidFill>
                <a:latin typeface="Cambria" panose="02040503050406030204" pitchFamily="18" charset="0"/>
              </a:rPr>
              <a:t>Presence of predisposing diseases</a:t>
            </a:r>
          </a:p>
          <a:p>
            <a:pPr eaLnBrk="1" hangingPunct="1">
              <a:lnSpc>
                <a:spcPct val="90000"/>
              </a:lnSpc>
              <a:spcBef>
                <a:spcPts val="200"/>
              </a:spcBef>
            </a:pPr>
            <a:r>
              <a:rPr lang="sr-Latn-CS" altLang="sr-Latn-RS" sz="2000" dirty="0">
                <a:solidFill>
                  <a:schemeClr val="tx2"/>
                </a:solidFill>
                <a:latin typeface="Cambria" panose="02040503050406030204" pitchFamily="18" charset="0"/>
              </a:rPr>
              <a:t>Hyperparathyroidism</a:t>
            </a:r>
          </a:p>
          <a:p>
            <a:pPr eaLnBrk="1" hangingPunct="1">
              <a:lnSpc>
                <a:spcPct val="90000"/>
              </a:lnSpc>
              <a:spcBef>
                <a:spcPts val="200"/>
              </a:spcBef>
            </a:pPr>
            <a:r>
              <a:rPr lang="sr-Latn-CS" altLang="sr-Latn-RS" sz="2000" dirty="0">
                <a:solidFill>
                  <a:schemeClr val="tx2"/>
                </a:solidFill>
                <a:latin typeface="Cambria" panose="02040503050406030204" pitchFamily="18" charset="0"/>
              </a:rPr>
              <a:t>Renal tubular acidosis</a:t>
            </a:r>
          </a:p>
          <a:p>
            <a:pPr eaLnBrk="1" hangingPunct="1">
              <a:lnSpc>
                <a:spcPct val="90000"/>
              </a:lnSpc>
              <a:spcBef>
                <a:spcPts val="200"/>
              </a:spcBef>
            </a:pPr>
            <a:r>
              <a:rPr lang="sr-Latn-CS" altLang="sr-Latn-RS" sz="2000" dirty="0">
                <a:solidFill>
                  <a:schemeClr val="tx2"/>
                </a:solidFill>
                <a:latin typeface="Cambria" panose="02040503050406030204" pitchFamily="18" charset="0"/>
              </a:rPr>
              <a:t>Cystinuria</a:t>
            </a:r>
          </a:p>
          <a:p>
            <a:pPr eaLnBrk="1" hangingPunct="1">
              <a:lnSpc>
                <a:spcPct val="90000"/>
              </a:lnSpc>
              <a:spcBef>
                <a:spcPts val="200"/>
              </a:spcBef>
            </a:pPr>
            <a:r>
              <a:rPr lang="sr-Latn-CS" altLang="sr-Latn-RS" sz="2000" dirty="0">
                <a:solidFill>
                  <a:schemeClr val="tx2"/>
                </a:solidFill>
                <a:latin typeface="Cambria" panose="02040503050406030204" pitchFamily="18" charset="0"/>
              </a:rPr>
              <a:t>Primary hyperoxaluria</a:t>
            </a:r>
          </a:p>
          <a:p>
            <a:pPr eaLnBrk="1" hangingPunct="1">
              <a:lnSpc>
                <a:spcPct val="90000"/>
              </a:lnSpc>
              <a:spcBef>
                <a:spcPts val="200"/>
              </a:spcBef>
            </a:pPr>
            <a:r>
              <a:rPr lang="sr-Latn-CS" altLang="sr-Latn-RS" sz="2000" dirty="0">
                <a:solidFill>
                  <a:schemeClr val="tx2"/>
                </a:solidFill>
                <a:latin typeface="Cambria" panose="02040503050406030204" pitchFamily="18" charset="0"/>
              </a:rPr>
              <a:t>Jejuno-ileal bypass, Crohn's disease, intestinal resections, malabsorption (enteric hyperoxaluria)</a:t>
            </a:r>
            <a:endParaRPr lang="en-US" altLang="sr-Latn-RS" sz="2000" dirty="0">
              <a:latin typeface="Cambria" panose="02040503050406030204" pitchFamily="18" charset="0"/>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a:extLst>
              <a:ext uri="{FF2B5EF4-FFF2-40B4-BE49-F238E27FC236}">
                <a16:creationId xmlns:a16="http://schemas.microsoft.com/office/drawing/2014/main" id="{E8EE8F04-7200-F2A2-0D0A-37F90547CAC5}"/>
              </a:ext>
            </a:extLst>
          </p:cNvPr>
          <p:cNvSpPr>
            <a:spLocks noGrp="1" noChangeArrowheads="1"/>
          </p:cNvSpPr>
          <p:nvPr>
            <p:ph type="title"/>
          </p:nvPr>
        </p:nvSpPr>
        <p:spPr/>
        <p:txBody>
          <a:bodyPr/>
          <a:lstStyle/>
          <a:p>
            <a:pPr eaLnBrk="1" hangingPunct="1"/>
            <a:r>
              <a:rPr lang="sr-Latn-RS" altLang="sr-Latn-RS" dirty="0">
                <a:solidFill>
                  <a:srgbClr val="164C6C"/>
                </a:solidFill>
              </a:rPr>
              <a:t>Urosepsis</a:t>
            </a:r>
            <a:r>
              <a:rPr lang="sr-Cyrl-CS" altLang="sr-Latn-RS" dirty="0">
                <a:solidFill>
                  <a:srgbClr val="164C6C"/>
                </a:solidFill>
              </a:rPr>
              <a:t> </a:t>
            </a:r>
            <a:r>
              <a:rPr lang="sr-Latn-CS" altLang="sr-Latn-RS" dirty="0">
                <a:solidFill>
                  <a:srgbClr val="164C6C"/>
                </a:solidFill>
              </a:rPr>
              <a:t> </a:t>
            </a:r>
            <a:endParaRPr lang="en-US" altLang="sr-Latn-RS" dirty="0">
              <a:solidFill>
                <a:srgbClr val="164C6C"/>
              </a:solidFill>
            </a:endParaRPr>
          </a:p>
        </p:txBody>
      </p:sp>
      <p:sp>
        <p:nvSpPr>
          <p:cNvPr id="11" name="Slide Number Placeholder 10">
            <a:extLst>
              <a:ext uri="{FF2B5EF4-FFF2-40B4-BE49-F238E27FC236}">
                <a16:creationId xmlns:a16="http://schemas.microsoft.com/office/drawing/2014/main" id="{783ECD4E-91DE-1D9B-B051-2B1710D17853}"/>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7647CBF-6EA7-4B70-9B95-F9BE570FFDAC}" type="slidenum">
              <a:rPr lang="en-US" altLang="sr-Latn-RS">
                <a:solidFill>
                  <a:srgbClr val="164C6C"/>
                </a:solidFill>
                <a:latin typeface="Georgia" panose="02040502050405020303" pitchFamily="18" charset="0"/>
              </a:rPr>
              <a:pPr eaLnBrk="1" hangingPunct="1"/>
              <a:t>70</a:t>
            </a:fld>
            <a:endParaRPr lang="en-US" altLang="sr-Latn-RS">
              <a:solidFill>
                <a:srgbClr val="164C6C"/>
              </a:solidFill>
              <a:latin typeface="Georgia" panose="02040502050405020303" pitchFamily="18" charset="0"/>
            </a:endParaRPr>
          </a:p>
        </p:txBody>
      </p:sp>
      <p:sp>
        <p:nvSpPr>
          <p:cNvPr id="84996" name="Content Placeholder 7">
            <a:extLst>
              <a:ext uri="{FF2B5EF4-FFF2-40B4-BE49-F238E27FC236}">
                <a16:creationId xmlns:a16="http://schemas.microsoft.com/office/drawing/2014/main" id="{203651C8-BE44-7AF6-99C0-8FE9C80F2830}"/>
              </a:ext>
            </a:extLst>
          </p:cNvPr>
          <p:cNvSpPr>
            <a:spLocks noGrp="1"/>
          </p:cNvSpPr>
          <p:nvPr>
            <p:ph sz="quarter" idx="1"/>
          </p:nvPr>
        </p:nvSpPr>
        <p:spPr>
          <a:xfrm>
            <a:off x="304800" y="1447800"/>
            <a:ext cx="8504238" cy="4572000"/>
          </a:xfrm>
        </p:spPr>
        <p:txBody>
          <a:bodyPr/>
          <a:lstStyle/>
          <a:p>
            <a:pPr eaLnBrk="1" hangingPunct="1"/>
            <a:r>
              <a:rPr lang="en-US" altLang="sr-Latn-RS" sz="2400" dirty="0"/>
              <a:t>Systemic inflammatory response (SIRS) to the presence of urinary tract infection</a:t>
            </a:r>
          </a:p>
          <a:p>
            <a:pPr eaLnBrk="1" hangingPunct="1"/>
            <a:r>
              <a:rPr lang="en-US" altLang="sr-Latn-RS" sz="2400" dirty="0"/>
              <a:t>20-30% of all sepsis</a:t>
            </a:r>
          </a:p>
          <a:p>
            <a:pPr eaLnBrk="1" hangingPunct="1"/>
            <a:r>
              <a:rPr lang="en-US" altLang="sr-Latn-RS" sz="2400" dirty="0"/>
              <a:t>5-7% of all severe sepsis</a:t>
            </a:r>
          </a:p>
          <a:p>
            <a:pPr eaLnBrk="1" hangingPunct="1"/>
            <a:r>
              <a:rPr lang="en-US" altLang="sr-Latn-RS" sz="2400" dirty="0"/>
              <a:t>Mortality – phase of sepsis</a:t>
            </a:r>
            <a:endParaRPr lang="sr-Latn-CS" altLang="sr-Latn-RS" sz="2400" dirty="0"/>
          </a:p>
        </p:txBody>
      </p:sp>
      <p:pic>
        <p:nvPicPr>
          <p:cNvPr id="84997" name="Picture 5" descr="07f3">
            <a:extLst>
              <a:ext uri="{FF2B5EF4-FFF2-40B4-BE49-F238E27FC236}">
                <a16:creationId xmlns:a16="http://schemas.microsoft.com/office/drawing/2014/main" id="{F56F47BF-13DA-1EA3-C0C8-BD008E6D153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2600" y="2133600"/>
            <a:ext cx="3203575" cy="176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9" name="Group 2">
            <a:extLst>
              <a:ext uri="{FF2B5EF4-FFF2-40B4-BE49-F238E27FC236}">
                <a16:creationId xmlns:a16="http://schemas.microsoft.com/office/drawing/2014/main" id="{7DAA3007-305B-F585-DF87-F587F5E66395}"/>
              </a:ext>
            </a:extLst>
          </p:cNvPr>
          <p:cNvGraphicFramePr>
            <a:graphicFrameLocks/>
          </p:cNvGraphicFramePr>
          <p:nvPr/>
        </p:nvGraphicFramePr>
        <p:xfrm>
          <a:off x="304800" y="3886200"/>
          <a:ext cx="4068763" cy="395288"/>
        </p:xfrm>
        <a:graphic>
          <a:graphicData uri="http://schemas.openxmlformats.org/drawingml/2006/table">
            <a:tbl>
              <a:tblPr/>
              <a:tblGrid>
                <a:gridCol w="4068763">
                  <a:extLst>
                    <a:ext uri="{9D8B030D-6E8A-4147-A177-3AD203B41FA5}">
                      <a16:colId xmlns:a16="http://schemas.microsoft.com/office/drawing/2014/main" val="20000"/>
                    </a:ext>
                  </a:extLst>
                </a:gridCol>
              </a:tblGrid>
              <a:tr h="395288">
                <a:tc>
                  <a:txBody>
                    <a:bodyPr/>
                    <a:lstStyle/>
                    <a:p>
                      <a:pPr marL="342900" marR="0" lvl="0" indent="-342900" algn="l" defTabSz="914400" rtl="0" eaLnBrk="1" fontAlgn="base" latinLnBrk="0" hangingPunct="1">
                        <a:lnSpc>
                          <a:spcPct val="100000"/>
                        </a:lnSpc>
                        <a:spcBef>
                          <a:spcPct val="0"/>
                        </a:spcBef>
                        <a:spcAft>
                          <a:spcPct val="0"/>
                        </a:spcAft>
                        <a:buClr>
                          <a:schemeClr val="folHlink"/>
                        </a:buClr>
                        <a:buSzPct val="90000"/>
                        <a:buFont typeface="Wingdings" pitchFamily="2" charset="2"/>
                        <a:buNone/>
                        <a:tabLst/>
                      </a:pPr>
                      <a:r>
                        <a:rPr kumimoji="0" lang="sr-Cyrl-CS" sz="1100" b="1" i="0" u="none" strike="noStrike" cap="none" normalizeH="0" baseline="0" dirty="0">
                          <a:ln>
                            <a:noFill/>
                          </a:ln>
                          <a:solidFill>
                            <a:schemeClr val="bg1"/>
                          </a:solidFill>
                          <a:effectLst>
                            <a:outerShdw blurRad="38100" dist="38100" dir="2700000" algn="tl">
                              <a:srgbClr val="000000">
                                <a:alpha val="43137"/>
                              </a:srgbClr>
                            </a:outerShdw>
                          </a:effectLst>
                          <a:latin typeface="+mn-lt"/>
                          <a:cs typeface="Times New Roman" pitchFamily="18" charset="0"/>
                        </a:rPr>
                        <a:t>СИРС</a:t>
                      </a:r>
                      <a:r>
                        <a:rPr kumimoji="0" lang="en-US" sz="1100" b="1" i="0" u="none" strike="noStrike" cap="none" normalizeH="0" baseline="0" dirty="0">
                          <a:ln>
                            <a:noFill/>
                          </a:ln>
                          <a:solidFill>
                            <a:schemeClr val="bg1"/>
                          </a:solidFill>
                          <a:effectLst>
                            <a:outerShdw blurRad="38100" dist="38100" dir="2700000" algn="tl">
                              <a:srgbClr val="000000">
                                <a:alpha val="43137"/>
                              </a:srgbClr>
                            </a:outerShdw>
                          </a:effectLst>
                          <a:latin typeface="+mn-lt"/>
                          <a:cs typeface="Times New Roman" pitchFamily="18" charset="0"/>
                        </a:rPr>
                        <a:t>     </a:t>
                      </a:r>
                      <a:r>
                        <a:rPr kumimoji="0" lang="sr-Cyrl-CS" sz="1100" b="1" i="0" u="none" strike="noStrike" cap="none" normalizeH="0" baseline="0" dirty="0">
                          <a:ln>
                            <a:noFill/>
                          </a:ln>
                          <a:solidFill>
                            <a:schemeClr val="bg1"/>
                          </a:solidFill>
                          <a:effectLst>
                            <a:outerShdw blurRad="38100" dist="38100" dir="2700000" algn="tl">
                              <a:srgbClr val="000000">
                                <a:alpha val="43137"/>
                              </a:srgbClr>
                            </a:outerShdw>
                          </a:effectLst>
                          <a:latin typeface="+mn-lt"/>
                          <a:cs typeface="Times New Roman" pitchFamily="18" charset="0"/>
                        </a:rPr>
                        <a:t>СЕПСА</a:t>
                      </a:r>
                      <a:r>
                        <a:rPr kumimoji="0" lang="en-US" sz="1100" b="1" i="0" u="none" strike="noStrike" cap="none" normalizeH="0" baseline="0" dirty="0">
                          <a:ln>
                            <a:noFill/>
                          </a:ln>
                          <a:solidFill>
                            <a:schemeClr val="bg1"/>
                          </a:solidFill>
                          <a:effectLst>
                            <a:outerShdw blurRad="38100" dist="38100" dir="2700000" algn="tl">
                              <a:srgbClr val="000000">
                                <a:alpha val="43137"/>
                              </a:srgbClr>
                            </a:outerShdw>
                          </a:effectLst>
                          <a:latin typeface="+mn-lt"/>
                          <a:cs typeface="Times New Roman" pitchFamily="18" charset="0"/>
                        </a:rPr>
                        <a:t>    </a:t>
                      </a:r>
                      <a:r>
                        <a:rPr kumimoji="0" lang="sr-Cyrl-CS" sz="1100" b="1" i="0" u="none" strike="noStrike" cap="none" normalizeH="0" baseline="0" dirty="0">
                          <a:ln>
                            <a:noFill/>
                          </a:ln>
                          <a:solidFill>
                            <a:schemeClr val="bg1"/>
                          </a:solidFill>
                          <a:effectLst>
                            <a:outerShdw blurRad="38100" dist="38100" dir="2700000" algn="tl">
                              <a:srgbClr val="000000">
                                <a:alpha val="43137"/>
                              </a:srgbClr>
                            </a:outerShdw>
                          </a:effectLst>
                          <a:latin typeface="+mn-lt"/>
                          <a:cs typeface="Times New Roman" pitchFamily="18" charset="0"/>
                        </a:rPr>
                        <a:t>ТЕШКА СЕПСА</a:t>
                      </a:r>
                      <a:r>
                        <a:rPr kumimoji="0" lang="en-US" sz="1100" b="1" i="0" u="none" strike="noStrike" cap="none" normalizeH="0" baseline="0" dirty="0">
                          <a:ln>
                            <a:noFill/>
                          </a:ln>
                          <a:solidFill>
                            <a:schemeClr val="bg1"/>
                          </a:solidFill>
                          <a:effectLst>
                            <a:outerShdw blurRad="38100" dist="38100" dir="2700000" algn="tl">
                              <a:srgbClr val="000000">
                                <a:alpha val="43137"/>
                              </a:srgbClr>
                            </a:outerShdw>
                          </a:effectLst>
                          <a:latin typeface="+mn-lt"/>
                          <a:cs typeface="Times New Roman" pitchFamily="18" charset="0"/>
                        </a:rPr>
                        <a:t>  </a:t>
                      </a:r>
                      <a:r>
                        <a:rPr kumimoji="0" lang="sr-Cyrl-CS" sz="1100" b="1" i="0" u="none" strike="noStrike" cap="none" normalizeH="0" baseline="0" dirty="0">
                          <a:ln>
                            <a:noFill/>
                          </a:ln>
                          <a:solidFill>
                            <a:schemeClr val="bg1"/>
                          </a:solidFill>
                          <a:effectLst>
                            <a:outerShdw blurRad="38100" dist="38100" dir="2700000" algn="tl">
                              <a:srgbClr val="000000">
                                <a:alpha val="43137"/>
                              </a:srgbClr>
                            </a:outerShdw>
                          </a:effectLst>
                          <a:latin typeface="+mn-lt"/>
                          <a:cs typeface="Times New Roman" pitchFamily="18" charset="0"/>
                        </a:rPr>
                        <a:t>СЕПТИЧНИ ШОК</a:t>
                      </a:r>
                      <a:r>
                        <a:rPr kumimoji="0" lang="en-US" sz="1100" b="1" i="0" u="none" strike="noStrike" cap="none" normalizeH="0" baseline="0" dirty="0">
                          <a:ln>
                            <a:noFill/>
                          </a:ln>
                          <a:solidFill>
                            <a:schemeClr val="bg1"/>
                          </a:solidFill>
                          <a:effectLst>
                            <a:outerShdw blurRad="38100" dist="38100" dir="2700000" algn="tl">
                              <a:srgbClr val="000000">
                                <a:alpha val="43137"/>
                              </a:srgbClr>
                            </a:outerShdw>
                          </a:effectLst>
                          <a:latin typeface="+mn-lt"/>
                          <a:cs typeface="Times New Roman" pitchFamily="18" charset="0"/>
                        </a:rPr>
                        <a:t>   </a:t>
                      </a:r>
                      <a:endParaRPr kumimoji="0" lang="sr-Latn-CS" sz="1100" b="1" i="0" u="none" strike="noStrike" cap="none" normalizeH="0" baseline="0" dirty="0">
                        <a:ln>
                          <a:noFill/>
                        </a:ln>
                        <a:solidFill>
                          <a:schemeClr val="bg1"/>
                        </a:solidFill>
                        <a:effectLst>
                          <a:outerShdw blurRad="38100" dist="38100" dir="2700000" algn="tl">
                            <a:srgbClr val="000000">
                              <a:alpha val="43137"/>
                            </a:srgbClr>
                          </a:outerShdw>
                        </a:effectLst>
                        <a:latin typeface="+mn-lt"/>
                      </a:endParaRPr>
                    </a:p>
                  </a:txBody>
                  <a:tcPr marL="91457" marR="91457" marT="45638" marB="4563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0066FF"/>
                        </a:gs>
                        <a:gs pos="100000">
                          <a:srgbClr val="FF3300"/>
                        </a:gs>
                      </a:gsLst>
                      <a:lin ang="0" scaled="1"/>
                    </a:gradFill>
                  </a:tcPr>
                </a:tc>
                <a:extLst>
                  <a:ext uri="{0D108BD9-81ED-4DB2-BD59-A6C34878D82A}">
                    <a16:rowId xmlns:a16="http://schemas.microsoft.com/office/drawing/2014/main" val="10000"/>
                  </a:ext>
                </a:extLst>
              </a:tr>
            </a:tbl>
          </a:graphicData>
        </a:graphic>
      </p:graphicFrame>
      <p:pic>
        <p:nvPicPr>
          <p:cNvPr id="85004" name="Picture 15">
            <a:extLst>
              <a:ext uri="{FF2B5EF4-FFF2-40B4-BE49-F238E27FC236}">
                <a16:creationId xmlns:a16="http://schemas.microsoft.com/office/drawing/2014/main" id="{61EE3BFE-B135-B714-2782-001C4CA66DF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5800" y="4287838"/>
            <a:ext cx="2057400" cy="196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6">
            <a:extLst>
              <a:ext uri="{FF2B5EF4-FFF2-40B4-BE49-F238E27FC236}">
                <a16:creationId xmlns:a16="http://schemas.microsoft.com/office/drawing/2014/main" id="{AF0A7832-1295-69E4-BD4B-F6989210DD03}"/>
              </a:ext>
            </a:extLst>
          </p:cNvPr>
          <p:cNvSpPr>
            <a:spLocks noChangeArrowheads="1"/>
          </p:cNvSpPr>
          <p:nvPr/>
        </p:nvSpPr>
        <p:spPr bwMode="auto">
          <a:xfrm>
            <a:off x="5048250" y="3962400"/>
            <a:ext cx="666750" cy="276225"/>
          </a:xfrm>
          <a:prstGeom prst="rect">
            <a:avLst/>
          </a:prstGeom>
          <a:solidFill>
            <a:srgbClr val="FF3300"/>
          </a:solidFill>
          <a:ln w="12700" cap="sq" algn="ctr">
            <a:solidFill>
              <a:schemeClr val="tx1"/>
            </a:solidFill>
            <a:miter lim="800000"/>
            <a:headEnd type="none" w="sm" len="sm"/>
            <a:tailEnd type="none" w="sm" len="sm"/>
          </a:ln>
          <a:effectLst/>
        </p:spPr>
        <p:txBody>
          <a:bodyPr wrap="none">
            <a:spAutoFit/>
          </a:bodyPr>
          <a:lstStyle/>
          <a:p>
            <a:pPr algn="ctr" fontAlgn="auto">
              <a:spcBef>
                <a:spcPts val="0"/>
              </a:spcBef>
              <a:spcAft>
                <a:spcPts val="0"/>
              </a:spcAft>
              <a:defRPr/>
            </a:pPr>
            <a:r>
              <a:rPr lang="en-US" sz="1200" b="1" dirty="0">
                <a:solidFill>
                  <a:schemeClr val="bg1"/>
                </a:solidFill>
                <a:effectLst>
                  <a:outerShdw blurRad="38100" dist="38100" dir="2700000" algn="tl">
                    <a:srgbClr val="000000"/>
                  </a:outerShdw>
                </a:effectLst>
                <a:latin typeface="Times New Roman" pitchFamily="18" charset="0"/>
              </a:rPr>
              <a:t>MO</a:t>
            </a:r>
            <a:r>
              <a:rPr lang="sr-Cyrl-CS" sz="1200" b="1" dirty="0">
                <a:solidFill>
                  <a:schemeClr val="bg1"/>
                </a:solidFill>
                <a:effectLst>
                  <a:outerShdw blurRad="38100" dist="38100" dir="2700000" algn="tl">
                    <a:srgbClr val="000000"/>
                  </a:outerShdw>
                </a:effectLst>
                <a:latin typeface="Times New Roman" pitchFamily="18" charset="0"/>
              </a:rPr>
              <a:t>ДС</a:t>
            </a:r>
            <a:endParaRPr lang="en-US" sz="1600" b="1" dirty="0">
              <a:solidFill>
                <a:schemeClr val="bg1"/>
              </a:solidFill>
              <a:effectLst>
                <a:outerShdw blurRad="38100" dist="38100" dir="2700000" algn="tl">
                  <a:srgbClr val="000000"/>
                </a:outerShdw>
              </a:effectLst>
              <a:latin typeface="Times New Roman" pitchFamily="18" charset="0"/>
            </a:endParaRPr>
          </a:p>
        </p:txBody>
      </p:sp>
      <p:pic>
        <p:nvPicPr>
          <p:cNvPr id="85006" name="Picture 9">
            <a:extLst>
              <a:ext uri="{FF2B5EF4-FFF2-40B4-BE49-F238E27FC236}">
                <a16:creationId xmlns:a16="http://schemas.microsoft.com/office/drawing/2014/main" id="{5F05D85B-69A5-ADE3-D3C5-BBE4DA977D5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7063" y="4343400"/>
            <a:ext cx="3563937" cy="193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85007" name="Rectangle 10">
            <a:extLst>
              <a:ext uri="{FF2B5EF4-FFF2-40B4-BE49-F238E27FC236}">
                <a16:creationId xmlns:a16="http://schemas.microsoft.com/office/drawing/2014/main" id="{19DF94C2-1F19-9E90-7CCD-D62228107075}"/>
              </a:ext>
            </a:extLst>
          </p:cNvPr>
          <p:cNvSpPr>
            <a:spLocks noChangeArrowheads="1"/>
          </p:cNvSpPr>
          <p:nvPr/>
        </p:nvSpPr>
        <p:spPr bwMode="auto">
          <a:xfrm>
            <a:off x="1219200" y="4419600"/>
            <a:ext cx="1908175"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sr-Latn-CS" altLang="sr-Latn-RS" sz="2400">
                <a:solidFill>
                  <a:srgbClr val="164C6C"/>
                </a:solidFill>
                <a:latin typeface="Georgia" panose="02040502050405020303" pitchFamily="18" charset="0"/>
              </a:rPr>
              <a:t>M</a:t>
            </a:r>
            <a:r>
              <a:rPr lang="sr-Cyrl-CS" altLang="sr-Latn-RS" sz="2400">
                <a:solidFill>
                  <a:srgbClr val="164C6C"/>
                </a:solidFill>
                <a:latin typeface="Georgia" panose="02040502050405020303" pitchFamily="18" charset="0"/>
              </a:rPr>
              <a:t>орталитет</a:t>
            </a:r>
            <a:r>
              <a:rPr lang="en-US" altLang="sr-Latn-RS" sz="2400">
                <a:solidFill>
                  <a:srgbClr val="164C6C"/>
                </a:solidFill>
                <a:latin typeface="Georgia" panose="02040502050405020303" pitchFamily="18" charset="0"/>
              </a:rPr>
              <a:t> </a:t>
            </a:r>
          </a:p>
        </p:txBody>
      </p:sp>
      <p:sp>
        <p:nvSpPr>
          <p:cNvPr id="15" name="Rectangle 17">
            <a:extLst>
              <a:ext uri="{FF2B5EF4-FFF2-40B4-BE49-F238E27FC236}">
                <a16:creationId xmlns:a16="http://schemas.microsoft.com/office/drawing/2014/main" id="{5B6F632B-CEDF-3823-65E9-3FC667A7D258}"/>
              </a:ext>
            </a:extLst>
          </p:cNvPr>
          <p:cNvSpPr>
            <a:spLocks noChangeArrowheads="1"/>
          </p:cNvSpPr>
          <p:nvPr/>
        </p:nvSpPr>
        <p:spPr bwMode="auto">
          <a:xfrm>
            <a:off x="6643688" y="5334000"/>
            <a:ext cx="900112" cy="369888"/>
          </a:xfrm>
          <a:prstGeom prst="rect">
            <a:avLst/>
          </a:prstGeom>
          <a:noFill/>
          <a:ln w="12700" cap="sq" algn="ctr">
            <a:noFill/>
            <a:miter lim="800000"/>
            <a:headEnd type="none" w="sm" len="sm"/>
            <a:tailEnd type="none" w="sm" len="sm"/>
          </a:ln>
          <a:effectLst/>
        </p:spPr>
        <p:txBody>
          <a:bodyPr wrap="none">
            <a:spAutoFit/>
          </a:bodyPr>
          <a:lstStyle/>
          <a:p>
            <a:pPr algn="ctr" fontAlgn="auto">
              <a:spcBef>
                <a:spcPts val="0"/>
              </a:spcBef>
              <a:spcAft>
                <a:spcPts val="0"/>
              </a:spcAft>
              <a:defRPr/>
            </a:pPr>
            <a:r>
              <a:rPr lang="en-US" b="1" dirty="0">
                <a:effectLst>
                  <a:outerShdw blurRad="38100" dist="38100" dir="2700000" algn="tl">
                    <a:srgbClr val="FFFFFF"/>
                  </a:outerShdw>
                </a:effectLst>
                <a:latin typeface="+mn-lt"/>
                <a:sym typeface="Wingdings" pitchFamily="2" charset="2"/>
              </a:rPr>
              <a:t>&gt; 70%</a:t>
            </a:r>
            <a:endParaRPr lang="en-US" b="1" dirty="0">
              <a:effectLst>
                <a:outerShdw blurRad="38100" dist="38100" dir="2700000" algn="tl">
                  <a:srgbClr val="FFFFFF"/>
                </a:outerShdw>
              </a:effectLst>
              <a:latin typeface="+mn-lt"/>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a:extLst>
              <a:ext uri="{FF2B5EF4-FFF2-40B4-BE49-F238E27FC236}">
                <a16:creationId xmlns:a16="http://schemas.microsoft.com/office/drawing/2014/main" id="{E69C83E3-483E-16BB-FFF2-3D54E5F154E9}"/>
              </a:ext>
            </a:extLst>
          </p:cNvPr>
          <p:cNvSpPr>
            <a:spLocks noGrp="1" noChangeArrowheads="1"/>
          </p:cNvSpPr>
          <p:nvPr>
            <p:ph type="title"/>
          </p:nvPr>
        </p:nvSpPr>
        <p:spPr/>
        <p:txBody>
          <a:bodyPr/>
          <a:lstStyle/>
          <a:p>
            <a:r>
              <a:rPr lang="sr-Latn-RS" altLang="sr-Latn-RS" dirty="0">
                <a:solidFill>
                  <a:srgbClr val="164C6C"/>
                </a:solidFill>
              </a:rPr>
              <a:t>Urosepsis</a:t>
            </a:r>
            <a:r>
              <a:rPr lang="sr-Cyrl-CS" altLang="sr-Latn-RS" dirty="0">
                <a:solidFill>
                  <a:srgbClr val="164C6C"/>
                </a:solidFill>
              </a:rPr>
              <a:t> </a:t>
            </a:r>
            <a:r>
              <a:rPr lang="sr-Latn-CS" altLang="sr-Latn-RS" dirty="0">
                <a:solidFill>
                  <a:srgbClr val="164C6C"/>
                </a:solidFill>
              </a:rPr>
              <a:t> </a:t>
            </a:r>
            <a:endParaRPr lang="en-US" altLang="sr-Latn-RS" dirty="0">
              <a:solidFill>
                <a:srgbClr val="164C6C"/>
              </a:solidFill>
            </a:endParaRPr>
          </a:p>
        </p:txBody>
      </p:sp>
      <p:sp>
        <p:nvSpPr>
          <p:cNvPr id="86019" name="Content Placeholder 7">
            <a:extLst>
              <a:ext uri="{FF2B5EF4-FFF2-40B4-BE49-F238E27FC236}">
                <a16:creationId xmlns:a16="http://schemas.microsoft.com/office/drawing/2014/main" id="{4C364187-886A-60D5-9118-57913D05295F}"/>
              </a:ext>
            </a:extLst>
          </p:cNvPr>
          <p:cNvSpPr>
            <a:spLocks noGrp="1"/>
          </p:cNvSpPr>
          <p:nvPr>
            <p:ph sz="quarter" idx="1"/>
          </p:nvPr>
        </p:nvSpPr>
        <p:spPr>
          <a:xfrm>
            <a:off x="304800" y="1447800"/>
            <a:ext cx="8504238" cy="4572000"/>
          </a:xfrm>
        </p:spPr>
        <p:txBody>
          <a:bodyPr/>
          <a:lstStyle/>
          <a:p>
            <a:r>
              <a:rPr lang="en-US" altLang="sr-Latn-RS" sz="2400" dirty="0"/>
              <a:t>The most severe clinical presentation of urinary infections</a:t>
            </a:r>
          </a:p>
          <a:p>
            <a:r>
              <a:rPr lang="en-US" altLang="sr-Latn-RS" sz="2400" dirty="0"/>
              <a:t>Systemic inflammatory response (SIRS) to the presence of </a:t>
            </a:r>
            <a:r>
              <a:rPr lang="en-US" altLang="sr-Latn-RS" sz="2400" dirty="0" err="1"/>
              <a:t>utotract</a:t>
            </a:r>
            <a:r>
              <a:rPr lang="en-US" altLang="sr-Latn-RS" sz="2400" dirty="0"/>
              <a:t> infection</a:t>
            </a:r>
          </a:p>
          <a:p>
            <a:r>
              <a:rPr lang="en-US" altLang="sr-Latn-RS" sz="2400" dirty="0"/>
              <a:t>The immune system damages its own tissues and organs</a:t>
            </a:r>
          </a:p>
          <a:p>
            <a:r>
              <a:rPr lang="en-US" altLang="sr-Latn-RS" sz="2400" dirty="0"/>
              <a:t>20-30% of all with sepsis</a:t>
            </a:r>
          </a:p>
          <a:p>
            <a:r>
              <a:rPr lang="en-US" altLang="sr-Latn-RS" sz="2400" dirty="0"/>
              <a:t>5-7% of all with severe sepsis</a:t>
            </a:r>
          </a:p>
          <a:p>
            <a:endParaRPr lang="en-US" altLang="sr-Latn-RS" sz="2400" dirty="0"/>
          </a:p>
          <a:p>
            <a:endParaRPr lang="en-US" altLang="sr-Latn-RS" sz="2400" dirty="0"/>
          </a:p>
          <a:p>
            <a:r>
              <a:rPr lang="en-US" altLang="sr-Latn-RS" sz="2400" dirty="0"/>
              <a:t>Mortality – phase of sepsis</a:t>
            </a:r>
            <a:endParaRPr lang="sr-Latn-CS" altLang="sr-Latn-RS" sz="2400" dirty="0"/>
          </a:p>
        </p:txBody>
      </p:sp>
      <p:sp>
        <p:nvSpPr>
          <p:cNvPr id="11" name="Slide Number Placeholder 10">
            <a:extLst>
              <a:ext uri="{FF2B5EF4-FFF2-40B4-BE49-F238E27FC236}">
                <a16:creationId xmlns:a16="http://schemas.microsoft.com/office/drawing/2014/main" id="{51D79E62-9A91-85BF-B676-5089FC603E0D}"/>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BA2B762-5599-43A3-AD4B-B0156FD87390}" type="slidenum">
              <a:rPr lang="en-US" altLang="sr-Latn-RS">
                <a:solidFill>
                  <a:srgbClr val="164C6C"/>
                </a:solidFill>
                <a:latin typeface="Georgia" panose="02040502050405020303" pitchFamily="18" charset="0"/>
              </a:rPr>
              <a:pPr eaLnBrk="1" hangingPunct="1"/>
              <a:t>71</a:t>
            </a:fld>
            <a:endParaRPr lang="en-US" altLang="sr-Latn-RS">
              <a:solidFill>
                <a:srgbClr val="164C6C"/>
              </a:solidFill>
              <a:latin typeface="Georgia" panose="02040502050405020303" pitchFamily="18" charset="0"/>
            </a:endParaRPr>
          </a:p>
        </p:txBody>
      </p:sp>
      <p:pic>
        <p:nvPicPr>
          <p:cNvPr id="86021" name="Picture 5" descr="07f3">
            <a:extLst>
              <a:ext uri="{FF2B5EF4-FFF2-40B4-BE49-F238E27FC236}">
                <a16:creationId xmlns:a16="http://schemas.microsoft.com/office/drawing/2014/main" id="{F94AC305-0217-6EA0-7AF6-3329616823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3225" y="2362200"/>
            <a:ext cx="3060700" cy="168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9" name="Group 2">
            <a:extLst>
              <a:ext uri="{FF2B5EF4-FFF2-40B4-BE49-F238E27FC236}">
                <a16:creationId xmlns:a16="http://schemas.microsoft.com/office/drawing/2014/main" id="{76C827AA-DB2F-9848-BED1-ECF1DACA6026}"/>
              </a:ext>
            </a:extLst>
          </p:cNvPr>
          <p:cNvGraphicFramePr>
            <a:graphicFrameLocks/>
          </p:cNvGraphicFramePr>
          <p:nvPr/>
        </p:nvGraphicFramePr>
        <p:xfrm>
          <a:off x="4999038" y="4114800"/>
          <a:ext cx="3959225" cy="395288"/>
        </p:xfrm>
        <a:graphic>
          <a:graphicData uri="http://schemas.openxmlformats.org/drawingml/2006/table">
            <a:tbl>
              <a:tblPr/>
              <a:tblGrid>
                <a:gridCol w="3959225">
                  <a:extLst>
                    <a:ext uri="{9D8B030D-6E8A-4147-A177-3AD203B41FA5}">
                      <a16:colId xmlns:a16="http://schemas.microsoft.com/office/drawing/2014/main" val="20000"/>
                    </a:ext>
                  </a:extLst>
                </a:gridCol>
              </a:tblGrid>
              <a:tr h="395288">
                <a:tc>
                  <a:txBody>
                    <a:bodyPr/>
                    <a:lstStyle/>
                    <a:p>
                      <a:pPr marL="342900" marR="0" lvl="0" indent="-342900" algn="l" defTabSz="914400" rtl="0" eaLnBrk="1" fontAlgn="base" latinLnBrk="0" hangingPunct="1">
                        <a:lnSpc>
                          <a:spcPct val="100000"/>
                        </a:lnSpc>
                        <a:spcBef>
                          <a:spcPct val="0"/>
                        </a:spcBef>
                        <a:spcAft>
                          <a:spcPct val="0"/>
                        </a:spcAft>
                        <a:buClr>
                          <a:schemeClr val="folHlink"/>
                        </a:buClr>
                        <a:buSzPct val="90000"/>
                        <a:buFont typeface="Wingdings" pitchFamily="2" charset="2"/>
                        <a:buNone/>
                        <a:tabLst/>
                      </a:pPr>
                      <a:r>
                        <a:rPr kumimoji="0" lang="sr-Cyrl-CS" sz="1000" b="1" i="0" u="none" strike="noStrike" cap="none" normalizeH="0" baseline="0" dirty="0">
                          <a:ln>
                            <a:noFill/>
                          </a:ln>
                          <a:solidFill>
                            <a:schemeClr val="bg1"/>
                          </a:solidFill>
                          <a:effectLst>
                            <a:outerShdw blurRad="38100" dist="38100" dir="2700000" algn="tl">
                              <a:srgbClr val="000000">
                                <a:alpha val="43137"/>
                              </a:srgbClr>
                            </a:outerShdw>
                          </a:effectLst>
                          <a:latin typeface="+mn-lt"/>
                          <a:cs typeface="Times New Roman" pitchFamily="18" charset="0"/>
                        </a:rPr>
                        <a:t>СИРС</a:t>
                      </a:r>
                      <a:r>
                        <a:rPr kumimoji="0" lang="en-US" sz="1000" b="1" i="0" u="none" strike="noStrike" cap="none" normalizeH="0" baseline="0" dirty="0">
                          <a:ln>
                            <a:noFill/>
                          </a:ln>
                          <a:solidFill>
                            <a:schemeClr val="bg1"/>
                          </a:solidFill>
                          <a:effectLst>
                            <a:outerShdw blurRad="38100" dist="38100" dir="2700000" algn="tl">
                              <a:srgbClr val="000000">
                                <a:alpha val="43137"/>
                              </a:srgbClr>
                            </a:outerShdw>
                          </a:effectLst>
                          <a:latin typeface="+mn-lt"/>
                          <a:cs typeface="Times New Roman" pitchFamily="18" charset="0"/>
                        </a:rPr>
                        <a:t>     </a:t>
                      </a:r>
                      <a:r>
                        <a:rPr kumimoji="0" lang="sr-Cyrl-CS" sz="1000" b="1" i="0" u="none" strike="noStrike" cap="none" normalizeH="0" baseline="0" dirty="0">
                          <a:ln>
                            <a:noFill/>
                          </a:ln>
                          <a:solidFill>
                            <a:schemeClr val="bg1"/>
                          </a:solidFill>
                          <a:effectLst>
                            <a:outerShdw blurRad="38100" dist="38100" dir="2700000" algn="tl">
                              <a:srgbClr val="000000">
                                <a:alpha val="43137"/>
                              </a:srgbClr>
                            </a:outerShdw>
                          </a:effectLst>
                          <a:latin typeface="+mn-lt"/>
                          <a:cs typeface="Times New Roman" pitchFamily="18" charset="0"/>
                        </a:rPr>
                        <a:t>СЕПСА</a:t>
                      </a:r>
                      <a:r>
                        <a:rPr kumimoji="0" lang="en-US" sz="1000" b="1" i="0" u="none" strike="noStrike" cap="none" normalizeH="0" baseline="0" dirty="0">
                          <a:ln>
                            <a:noFill/>
                          </a:ln>
                          <a:solidFill>
                            <a:schemeClr val="bg1"/>
                          </a:solidFill>
                          <a:effectLst>
                            <a:outerShdw blurRad="38100" dist="38100" dir="2700000" algn="tl">
                              <a:srgbClr val="000000">
                                <a:alpha val="43137"/>
                              </a:srgbClr>
                            </a:outerShdw>
                          </a:effectLst>
                          <a:latin typeface="+mn-lt"/>
                          <a:cs typeface="Times New Roman" pitchFamily="18" charset="0"/>
                        </a:rPr>
                        <a:t>    </a:t>
                      </a:r>
                      <a:r>
                        <a:rPr kumimoji="0" lang="sr-Cyrl-CS" sz="1000" b="1" i="0" u="none" strike="noStrike" cap="none" normalizeH="0" baseline="0" dirty="0">
                          <a:ln>
                            <a:noFill/>
                          </a:ln>
                          <a:solidFill>
                            <a:schemeClr val="bg1"/>
                          </a:solidFill>
                          <a:effectLst>
                            <a:outerShdw blurRad="38100" dist="38100" dir="2700000" algn="tl">
                              <a:srgbClr val="000000">
                                <a:alpha val="43137"/>
                              </a:srgbClr>
                            </a:outerShdw>
                          </a:effectLst>
                          <a:latin typeface="+mn-lt"/>
                          <a:cs typeface="Times New Roman" pitchFamily="18" charset="0"/>
                        </a:rPr>
                        <a:t>ТЕШКА СЕПСА</a:t>
                      </a:r>
                      <a:r>
                        <a:rPr kumimoji="0" lang="en-US" sz="1000" b="1" i="0" u="none" strike="noStrike" cap="none" normalizeH="0" baseline="0" dirty="0">
                          <a:ln>
                            <a:noFill/>
                          </a:ln>
                          <a:solidFill>
                            <a:schemeClr val="bg1"/>
                          </a:solidFill>
                          <a:effectLst>
                            <a:outerShdw blurRad="38100" dist="38100" dir="2700000" algn="tl">
                              <a:srgbClr val="000000">
                                <a:alpha val="43137"/>
                              </a:srgbClr>
                            </a:outerShdw>
                          </a:effectLst>
                          <a:latin typeface="+mn-lt"/>
                          <a:cs typeface="Times New Roman" pitchFamily="18" charset="0"/>
                        </a:rPr>
                        <a:t>  </a:t>
                      </a:r>
                      <a:r>
                        <a:rPr kumimoji="0" lang="sr-Cyrl-CS" sz="1000" b="1" i="0" u="none" strike="noStrike" cap="none" normalizeH="0" baseline="0" dirty="0">
                          <a:ln>
                            <a:noFill/>
                          </a:ln>
                          <a:solidFill>
                            <a:schemeClr val="bg1"/>
                          </a:solidFill>
                          <a:effectLst>
                            <a:outerShdw blurRad="38100" dist="38100" dir="2700000" algn="tl">
                              <a:srgbClr val="000000">
                                <a:alpha val="43137"/>
                              </a:srgbClr>
                            </a:outerShdw>
                          </a:effectLst>
                          <a:latin typeface="+mn-lt"/>
                          <a:cs typeface="Times New Roman" pitchFamily="18" charset="0"/>
                        </a:rPr>
                        <a:t>СЕПТИЧНИ ШОК</a:t>
                      </a:r>
                      <a:r>
                        <a:rPr kumimoji="0" lang="en-US" sz="1000" b="1" i="0" u="none" strike="noStrike" cap="none" normalizeH="0" baseline="0" dirty="0">
                          <a:ln>
                            <a:noFill/>
                          </a:ln>
                          <a:solidFill>
                            <a:schemeClr val="bg1"/>
                          </a:solidFill>
                          <a:effectLst>
                            <a:outerShdw blurRad="38100" dist="38100" dir="2700000" algn="tl">
                              <a:srgbClr val="000000">
                                <a:alpha val="43137"/>
                              </a:srgbClr>
                            </a:outerShdw>
                          </a:effectLst>
                          <a:latin typeface="+mn-lt"/>
                          <a:cs typeface="Times New Roman" pitchFamily="18" charset="0"/>
                        </a:rPr>
                        <a:t>   </a:t>
                      </a:r>
                      <a:endParaRPr kumimoji="0" lang="sr-Latn-CS" sz="1000" b="1" i="0" u="none" strike="noStrike" cap="none" normalizeH="0" baseline="0" dirty="0">
                        <a:ln>
                          <a:noFill/>
                        </a:ln>
                        <a:solidFill>
                          <a:schemeClr val="bg1"/>
                        </a:solidFill>
                        <a:effectLst>
                          <a:outerShdw blurRad="38100" dist="38100" dir="2700000" algn="tl">
                            <a:srgbClr val="000000">
                              <a:alpha val="43137"/>
                            </a:srgbClr>
                          </a:outerShdw>
                        </a:effectLst>
                        <a:latin typeface="+mn-lt"/>
                      </a:endParaRPr>
                    </a:p>
                  </a:txBody>
                  <a:tcPr marL="91422" marR="91422" marT="45638" marB="4563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0066FF"/>
                        </a:gs>
                        <a:gs pos="100000">
                          <a:srgbClr val="FF3300"/>
                        </a:gs>
                      </a:gsLst>
                      <a:lin ang="0" scaled="1"/>
                    </a:gradFill>
                  </a:tcPr>
                </a:tc>
                <a:extLst>
                  <a:ext uri="{0D108BD9-81ED-4DB2-BD59-A6C34878D82A}">
                    <a16:rowId xmlns:a16="http://schemas.microsoft.com/office/drawing/2014/main" val="10000"/>
                  </a:ext>
                </a:extLst>
              </a:tr>
            </a:tbl>
          </a:graphicData>
        </a:graphic>
      </p:graphicFrame>
      <p:pic>
        <p:nvPicPr>
          <p:cNvPr id="86028" name="Picture 9">
            <a:extLst>
              <a:ext uri="{FF2B5EF4-FFF2-40B4-BE49-F238E27FC236}">
                <a16:creationId xmlns:a16="http://schemas.microsoft.com/office/drawing/2014/main" id="{06F14399-A46A-04DF-65CE-5BA939B9B16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4313" y="4572000"/>
            <a:ext cx="3240087" cy="176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14" name="Rectangle 10">
            <a:extLst>
              <a:ext uri="{FF2B5EF4-FFF2-40B4-BE49-F238E27FC236}">
                <a16:creationId xmlns:a16="http://schemas.microsoft.com/office/drawing/2014/main" id="{BA5515FE-4F00-9327-B131-3A7C8E33404C}"/>
              </a:ext>
            </a:extLst>
          </p:cNvPr>
          <p:cNvSpPr>
            <a:spLocks noChangeArrowheads="1"/>
          </p:cNvSpPr>
          <p:nvPr/>
        </p:nvSpPr>
        <p:spPr bwMode="auto">
          <a:xfrm>
            <a:off x="5788025" y="4648200"/>
            <a:ext cx="1908175" cy="685800"/>
          </a:xfrm>
          <a:prstGeom prst="rect">
            <a:avLst/>
          </a:prstGeom>
          <a:noFill/>
          <a:ln w="9525">
            <a:noFill/>
            <a:miter lim="800000"/>
            <a:headEnd/>
            <a:tailEnd/>
          </a:ln>
        </p:spPr>
        <p:txBody>
          <a:bodyPr anchor="ctr"/>
          <a:lstStyle/>
          <a:p>
            <a:pPr>
              <a:defRPr/>
            </a:pPr>
            <a:r>
              <a:rPr lang="sr-Latn-CS" sz="2000" dirty="0">
                <a:solidFill>
                  <a:srgbClr val="164C6C"/>
                </a:solidFill>
                <a:latin typeface="+mn-lt"/>
              </a:rPr>
              <a:t>M</a:t>
            </a:r>
            <a:r>
              <a:rPr lang="sr-Cyrl-CS" sz="2000" dirty="0">
                <a:solidFill>
                  <a:srgbClr val="164C6C"/>
                </a:solidFill>
                <a:latin typeface="+mn-lt"/>
              </a:rPr>
              <a:t>орталитет</a:t>
            </a:r>
            <a:r>
              <a:rPr lang="en-US" sz="2000" dirty="0">
                <a:solidFill>
                  <a:srgbClr val="164C6C"/>
                </a:solidFill>
                <a:latin typeface="+mn-lt"/>
              </a:rPr>
              <a:t> </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a:extLst>
              <a:ext uri="{FF2B5EF4-FFF2-40B4-BE49-F238E27FC236}">
                <a16:creationId xmlns:a16="http://schemas.microsoft.com/office/drawing/2014/main" id="{E45458AE-3A97-3168-0DC8-8D1DD8D9C292}"/>
              </a:ext>
            </a:extLst>
          </p:cNvPr>
          <p:cNvSpPr>
            <a:spLocks noGrp="1" noChangeArrowheads="1"/>
          </p:cNvSpPr>
          <p:nvPr>
            <p:ph type="title"/>
          </p:nvPr>
        </p:nvSpPr>
        <p:spPr/>
        <p:txBody>
          <a:bodyPr anchor="t">
            <a:normAutofit/>
          </a:bodyPr>
          <a:lstStyle/>
          <a:p>
            <a:pPr eaLnBrk="1" fontAlgn="auto" hangingPunct="1">
              <a:spcAft>
                <a:spcPts val="0"/>
              </a:spcAft>
              <a:defRPr/>
            </a:pPr>
            <a:r>
              <a:rPr lang="sr-Latn-RS" dirty="0">
                <a:solidFill>
                  <a:srgbClr val="164C6C"/>
                </a:solidFill>
                <a:latin typeface="+mn-lt"/>
              </a:rPr>
              <a:t>Sources - division of urosepsis</a:t>
            </a:r>
            <a:endParaRPr lang="en-US" dirty="0">
              <a:solidFill>
                <a:srgbClr val="164C6C"/>
              </a:solidFill>
              <a:latin typeface="+mn-lt"/>
            </a:endParaRPr>
          </a:p>
        </p:txBody>
      </p:sp>
      <p:sp>
        <p:nvSpPr>
          <p:cNvPr id="5" name="Slide Number Placeholder 4">
            <a:extLst>
              <a:ext uri="{FF2B5EF4-FFF2-40B4-BE49-F238E27FC236}">
                <a16:creationId xmlns:a16="http://schemas.microsoft.com/office/drawing/2014/main" id="{C7179E69-0080-03CB-0212-3D229A15E135}"/>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D0F8408-8E17-49E1-84D8-1966C41D28B5}" type="slidenum">
              <a:rPr lang="en-US" altLang="sr-Latn-RS">
                <a:solidFill>
                  <a:srgbClr val="164C6C"/>
                </a:solidFill>
                <a:latin typeface="Georgia" panose="02040502050405020303" pitchFamily="18" charset="0"/>
              </a:rPr>
              <a:pPr eaLnBrk="1" hangingPunct="1"/>
              <a:t>72</a:t>
            </a:fld>
            <a:endParaRPr lang="en-US" altLang="sr-Latn-RS">
              <a:solidFill>
                <a:srgbClr val="164C6C"/>
              </a:solidFill>
              <a:latin typeface="Georgia" panose="02040502050405020303" pitchFamily="18" charset="0"/>
            </a:endParaRPr>
          </a:p>
        </p:txBody>
      </p:sp>
      <p:graphicFrame>
        <p:nvGraphicFramePr>
          <p:cNvPr id="1026" name="Object 2">
            <a:extLst>
              <a:ext uri="{FF2B5EF4-FFF2-40B4-BE49-F238E27FC236}">
                <a16:creationId xmlns:a16="http://schemas.microsoft.com/office/drawing/2014/main" id="{3AE30C5B-87C5-7554-4C04-B9771ABEF7D1}"/>
              </a:ext>
            </a:extLst>
          </p:cNvPr>
          <p:cNvGraphicFramePr>
            <a:graphicFrameLocks noGrp="1" noChangeAspect="1"/>
          </p:cNvGraphicFramePr>
          <p:nvPr>
            <p:ph sz="quarter" idx="1"/>
          </p:nvPr>
        </p:nvGraphicFramePr>
        <p:xfrm>
          <a:off x="6364288" y="3946525"/>
          <a:ext cx="2627312" cy="2454275"/>
        </p:xfrm>
        <a:graphic>
          <a:graphicData uri="http://schemas.openxmlformats.org/presentationml/2006/ole">
            <mc:AlternateContent xmlns:mc="http://schemas.openxmlformats.org/markup-compatibility/2006">
              <mc:Choice xmlns:v="urn:schemas-microsoft-com:vml" Requires="v">
                <p:oleObj name="Chart" r:id="rId3" imgW="3171871" imgH="2962168" progId="Excel.Sheet.8">
                  <p:embed/>
                </p:oleObj>
              </mc:Choice>
              <mc:Fallback>
                <p:oleObj name="Chart" r:id="rId3" imgW="3171871" imgH="2962168" progId="Excel.Sheet.8">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64288" y="3946525"/>
                        <a:ext cx="2627312" cy="2454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pic>
                </p:oleObj>
              </mc:Fallback>
            </mc:AlternateContent>
          </a:graphicData>
        </a:graphic>
      </p:graphicFrame>
      <p:sp>
        <p:nvSpPr>
          <p:cNvPr id="1028" name="Rectangle 3">
            <a:extLst>
              <a:ext uri="{FF2B5EF4-FFF2-40B4-BE49-F238E27FC236}">
                <a16:creationId xmlns:a16="http://schemas.microsoft.com/office/drawing/2014/main" id="{99676556-AA85-A4D7-9BC2-0DF9DCF73335}"/>
              </a:ext>
            </a:extLst>
          </p:cNvPr>
          <p:cNvSpPr>
            <a:spLocks noGrp="1" noChangeArrowheads="1"/>
          </p:cNvSpPr>
          <p:nvPr>
            <p:ph type="body" sz="half" idx="4294967295"/>
          </p:nvPr>
        </p:nvSpPr>
        <p:spPr>
          <a:xfrm>
            <a:off x="457200" y="1524000"/>
            <a:ext cx="7696200" cy="4530725"/>
          </a:xfrm>
        </p:spPr>
        <p:txBody>
          <a:bodyPr>
            <a:normAutofit fontScale="77500" lnSpcReduction="20000"/>
          </a:bodyPr>
          <a:lstStyle/>
          <a:p>
            <a:pPr marL="274320" indent="-274320" eaLnBrk="1" fontAlgn="auto" hangingPunct="1">
              <a:lnSpc>
                <a:spcPct val="90000"/>
              </a:lnSpc>
              <a:spcAft>
                <a:spcPts val="0"/>
              </a:spcAft>
              <a:buFont typeface="Wingdings 2"/>
              <a:buChar char=""/>
              <a:defRPr/>
            </a:pPr>
            <a:r>
              <a:rPr lang="sr-Latn-RS" sz="2400" dirty="0"/>
              <a:t>Outpatient - primary</a:t>
            </a:r>
          </a:p>
          <a:p>
            <a:pPr marL="274320" indent="-274320" eaLnBrk="1" fontAlgn="auto" hangingPunct="1">
              <a:lnSpc>
                <a:spcPct val="90000"/>
              </a:lnSpc>
              <a:spcAft>
                <a:spcPts val="0"/>
              </a:spcAft>
              <a:buFont typeface="Wingdings 2"/>
              <a:buChar char=""/>
              <a:defRPr/>
            </a:pPr>
            <a:r>
              <a:rPr lang="sr-Latn-RS" sz="2400" dirty="0"/>
              <a:t>Acute complicated pyelonephritis</a:t>
            </a:r>
          </a:p>
          <a:p>
            <a:pPr marL="274320" indent="-274320" eaLnBrk="1" fontAlgn="auto" hangingPunct="1">
              <a:lnSpc>
                <a:spcPct val="90000"/>
              </a:lnSpc>
              <a:spcAft>
                <a:spcPts val="0"/>
              </a:spcAft>
              <a:buFont typeface="Wingdings 2"/>
              <a:buChar char=""/>
              <a:defRPr/>
            </a:pPr>
            <a:r>
              <a:rPr lang="sr-Latn-RS" sz="2400" dirty="0"/>
              <a:t>Purulent kidney infections</a:t>
            </a:r>
          </a:p>
          <a:p>
            <a:pPr marL="274320" indent="-274320" eaLnBrk="1" fontAlgn="auto" hangingPunct="1">
              <a:lnSpc>
                <a:spcPct val="90000"/>
              </a:lnSpc>
              <a:spcAft>
                <a:spcPts val="0"/>
              </a:spcAft>
              <a:buFont typeface="Wingdings 2"/>
              <a:buChar char=""/>
              <a:defRPr/>
            </a:pPr>
            <a:r>
              <a:rPr lang="sr-Latn-RS" sz="2400" dirty="0"/>
              <a:t>Acute prostatitis/abscess</a:t>
            </a:r>
          </a:p>
          <a:p>
            <a:pPr marL="274320" indent="-274320" eaLnBrk="1" fontAlgn="auto" hangingPunct="1">
              <a:lnSpc>
                <a:spcPct val="90000"/>
              </a:lnSpc>
              <a:spcAft>
                <a:spcPts val="0"/>
              </a:spcAft>
              <a:buFont typeface="Wingdings 2"/>
              <a:buChar char=""/>
              <a:defRPr/>
            </a:pPr>
            <a:endParaRPr lang="sr-Latn-RS" sz="2400" dirty="0"/>
          </a:p>
          <a:p>
            <a:pPr marL="274320" indent="-274320" eaLnBrk="1" fontAlgn="auto" hangingPunct="1">
              <a:lnSpc>
                <a:spcPct val="90000"/>
              </a:lnSpc>
              <a:spcAft>
                <a:spcPts val="0"/>
              </a:spcAft>
              <a:buFont typeface="Wingdings 2"/>
              <a:buChar char=""/>
              <a:defRPr/>
            </a:pPr>
            <a:r>
              <a:rPr lang="sr-Latn-RS" sz="2400" dirty="0"/>
              <a:t>Related to care</a:t>
            </a:r>
          </a:p>
          <a:p>
            <a:pPr marL="274320" indent="-274320" eaLnBrk="1" fontAlgn="auto" hangingPunct="1">
              <a:lnSpc>
                <a:spcPct val="90000"/>
              </a:lnSpc>
              <a:spcAft>
                <a:spcPts val="0"/>
              </a:spcAft>
              <a:buFont typeface="Wingdings 2"/>
              <a:buChar char=""/>
              <a:defRPr/>
            </a:pPr>
            <a:r>
              <a:rPr lang="sr-Latn-RS" sz="2400" dirty="0"/>
              <a:t>Bladder catheterization</a:t>
            </a:r>
          </a:p>
          <a:p>
            <a:pPr marL="274320" indent="-274320" eaLnBrk="1" fontAlgn="auto" hangingPunct="1">
              <a:lnSpc>
                <a:spcPct val="90000"/>
              </a:lnSpc>
              <a:spcAft>
                <a:spcPts val="0"/>
              </a:spcAft>
              <a:buFont typeface="Wingdings 2"/>
              <a:buChar char=""/>
              <a:defRPr/>
            </a:pPr>
            <a:r>
              <a:rPr lang="sr-Latn-RS" sz="2400" dirty="0"/>
              <a:t>Hemodialysis, Chemotherapy</a:t>
            </a:r>
          </a:p>
          <a:p>
            <a:pPr marL="274320" indent="-274320" eaLnBrk="1" fontAlgn="auto" hangingPunct="1">
              <a:lnSpc>
                <a:spcPct val="90000"/>
              </a:lnSpc>
              <a:spcAft>
                <a:spcPts val="0"/>
              </a:spcAft>
              <a:buFont typeface="Wingdings 2"/>
              <a:buChar char=""/>
              <a:defRPr/>
            </a:pPr>
            <a:endParaRPr lang="sr-Latn-RS" sz="2400" dirty="0"/>
          </a:p>
          <a:p>
            <a:pPr marL="274320" indent="-274320" eaLnBrk="1" fontAlgn="auto" hangingPunct="1">
              <a:lnSpc>
                <a:spcPct val="90000"/>
              </a:lnSpc>
              <a:spcAft>
                <a:spcPts val="0"/>
              </a:spcAft>
              <a:buFont typeface="Wingdings 2"/>
              <a:buChar char=""/>
              <a:defRPr/>
            </a:pPr>
            <a:r>
              <a:rPr lang="sr-Latn-RS" sz="2400" dirty="0"/>
              <a:t>Nosocomial - secondary - "iatrogenic"</a:t>
            </a:r>
          </a:p>
          <a:p>
            <a:pPr marL="274320" indent="-274320" eaLnBrk="1" fontAlgn="auto" hangingPunct="1">
              <a:lnSpc>
                <a:spcPct val="90000"/>
              </a:lnSpc>
              <a:spcAft>
                <a:spcPts val="0"/>
              </a:spcAft>
              <a:buFont typeface="Wingdings 2"/>
              <a:buChar char=""/>
              <a:defRPr/>
            </a:pPr>
            <a:r>
              <a:rPr lang="sr-Latn-RS" sz="2400" dirty="0"/>
              <a:t>PK nephrostomy</a:t>
            </a:r>
          </a:p>
          <a:p>
            <a:pPr marL="274320" indent="-274320" eaLnBrk="1" fontAlgn="auto" hangingPunct="1">
              <a:lnSpc>
                <a:spcPct val="90000"/>
              </a:lnSpc>
              <a:spcAft>
                <a:spcPts val="0"/>
              </a:spcAft>
              <a:buFont typeface="Wingdings 2"/>
              <a:buChar char=""/>
              <a:defRPr/>
            </a:pPr>
            <a:r>
              <a:rPr lang="sr-Latn-RS" sz="2400" dirty="0"/>
              <a:t>PK nephrolithotripsy</a:t>
            </a:r>
          </a:p>
          <a:p>
            <a:pPr marL="274320" indent="-274320" eaLnBrk="1" fontAlgn="auto" hangingPunct="1">
              <a:lnSpc>
                <a:spcPct val="90000"/>
              </a:lnSpc>
              <a:spcAft>
                <a:spcPts val="0"/>
              </a:spcAft>
              <a:buFont typeface="Wingdings 2"/>
              <a:buChar char=""/>
              <a:defRPr/>
            </a:pPr>
            <a:r>
              <a:rPr lang="sr-Latn-RS" sz="2400" dirty="0"/>
              <a:t>Ureteronephrolitotripsy</a:t>
            </a:r>
          </a:p>
          <a:p>
            <a:pPr marL="274320" indent="-274320" eaLnBrk="1" fontAlgn="auto" hangingPunct="1">
              <a:lnSpc>
                <a:spcPct val="90000"/>
              </a:lnSpc>
              <a:spcAft>
                <a:spcPts val="0"/>
              </a:spcAft>
              <a:buFont typeface="Wingdings 2"/>
              <a:buChar char=""/>
              <a:defRPr/>
            </a:pPr>
            <a:r>
              <a:rPr lang="sr-Latn-RS" sz="2400" dirty="0"/>
              <a:t>ESWL</a:t>
            </a:r>
          </a:p>
          <a:p>
            <a:pPr marL="274320" indent="-274320" eaLnBrk="1" fontAlgn="auto" hangingPunct="1">
              <a:lnSpc>
                <a:spcPct val="90000"/>
              </a:lnSpc>
              <a:spcAft>
                <a:spcPts val="0"/>
              </a:spcAft>
              <a:buFont typeface="Wingdings 2"/>
              <a:buChar char=""/>
              <a:defRPr/>
            </a:pPr>
            <a:r>
              <a:rPr lang="sr-Latn-RS" sz="2400" dirty="0"/>
              <a:t>TUR of the prostate</a:t>
            </a:r>
          </a:p>
          <a:p>
            <a:pPr marL="274320" indent="-274320" eaLnBrk="1" fontAlgn="auto" hangingPunct="1">
              <a:lnSpc>
                <a:spcPct val="90000"/>
              </a:lnSpc>
              <a:spcAft>
                <a:spcPts val="0"/>
              </a:spcAft>
              <a:buFont typeface="Wingdings 2"/>
              <a:buChar char=""/>
              <a:defRPr/>
            </a:pPr>
            <a:r>
              <a:rPr lang="sr-Latn-RS" sz="2400" dirty="0"/>
              <a:t>Transrectal biopsy of the prostate</a:t>
            </a:r>
          </a:p>
          <a:p>
            <a:pPr marL="274320" indent="-274320" eaLnBrk="1" fontAlgn="auto" hangingPunct="1">
              <a:lnSpc>
                <a:spcPct val="90000"/>
              </a:lnSpc>
              <a:spcAft>
                <a:spcPts val="0"/>
              </a:spcAft>
              <a:buFont typeface="Wingdings 2"/>
              <a:buChar char=""/>
              <a:defRPr/>
            </a:pPr>
            <a:r>
              <a:rPr lang="sr-Latn-RS" sz="2400" dirty="0"/>
              <a:t>Postoperative</a:t>
            </a:r>
            <a:endParaRPr lang="sr-Cyrl-CS" sz="1200" dirty="0">
              <a:solidFill>
                <a:schemeClr val="tx1"/>
              </a:solidFill>
            </a:endParaRPr>
          </a:p>
          <a:p>
            <a:pPr marL="274320" indent="-274320" eaLnBrk="1" fontAlgn="auto" hangingPunct="1">
              <a:lnSpc>
                <a:spcPct val="90000"/>
              </a:lnSpc>
              <a:spcAft>
                <a:spcPts val="0"/>
              </a:spcAft>
              <a:buFont typeface="Wingdings 2"/>
              <a:buChar char=""/>
              <a:defRPr/>
            </a:pPr>
            <a:endParaRPr lang="en-US" sz="2400" dirty="0"/>
          </a:p>
          <a:p>
            <a:pPr marL="548640" lvl="1" indent="-274320" eaLnBrk="1" fontAlgn="auto" hangingPunct="1">
              <a:lnSpc>
                <a:spcPct val="90000"/>
              </a:lnSpc>
              <a:spcAft>
                <a:spcPts val="0"/>
              </a:spcAft>
              <a:buFont typeface="Wingdings" panose="05000000000000000000" pitchFamily="2" charset="2"/>
              <a:buNone/>
              <a:defRPr/>
            </a:pPr>
            <a:endParaRPr lang="en-US" sz="2000" dirty="0">
              <a:solidFill>
                <a:schemeClr val="tx1"/>
              </a:solidFill>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A84836D5-0460-703C-3470-940B4C797C70}"/>
              </a:ext>
            </a:extLst>
          </p:cNvPr>
          <p:cNvSpPr>
            <a:spLocks noGrp="1" noChangeArrowheads="1"/>
          </p:cNvSpPr>
          <p:nvPr>
            <p:ph type="title"/>
          </p:nvPr>
        </p:nvSpPr>
        <p:spPr/>
        <p:txBody>
          <a:bodyPr/>
          <a:lstStyle/>
          <a:p>
            <a:pPr eaLnBrk="1" hangingPunct="1"/>
            <a:r>
              <a:rPr lang="en-US" altLang="sr-Latn-RS" dirty="0">
                <a:solidFill>
                  <a:srgbClr val="164C6C"/>
                </a:solidFill>
              </a:rPr>
              <a:t>Clinical presentation of purulent UI</a:t>
            </a:r>
          </a:p>
        </p:txBody>
      </p:sp>
      <p:sp>
        <p:nvSpPr>
          <p:cNvPr id="4" name="Slide Number Placeholder 3">
            <a:extLst>
              <a:ext uri="{FF2B5EF4-FFF2-40B4-BE49-F238E27FC236}">
                <a16:creationId xmlns:a16="http://schemas.microsoft.com/office/drawing/2014/main" id="{306D5958-D0F8-0764-7C20-5667D514BEE2}"/>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8E2FDB7-3171-4CB0-892E-7026ACD4E03E}" type="slidenum">
              <a:rPr lang="en-US" altLang="sr-Latn-RS">
                <a:solidFill>
                  <a:srgbClr val="164C6C"/>
                </a:solidFill>
                <a:latin typeface="Georgia" panose="02040502050405020303" pitchFamily="18" charset="0"/>
              </a:rPr>
              <a:pPr eaLnBrk="1" hangingPunct="1"/>
              <a:t>73</a:t>
            </a:fld>
            <a:endParaRPr lang="en-US" altLang="sr-Latn-RS">
              <a:solidFill>
                <a:srgbClr val="164C6C"/>
              </a:solidFill>
              <a:latin typeface="Georgia" panose="02040502050405020303" pitchFamily="18" charset="0"/>
            </a:endParaRPr>
          </a:p>
        </p:txBody>
      </p:sp>
      <p:sp>
        <p:nvSpPr>
          <p:cNvPr id="87044" name="Rectangle 3">
            <a:extLst>
              <a:ext uri="{FF2B5EF4-FFF2-40B4-BE49-F238E27FC236}">
                <a16:creationId xmlns:a16="http://schemas.microsoft.com/office/drawing/2014/main" id="{B92F24DB-0701-8FC6-762F-AA0EF8C5EC44}"/>
              </a:ext>
            </a:extLst>
          </p:cNvPr>
          <p:cNvSpPr>
            <a:spLocks noGrp="1" noChangeArrowheads="1"/>
          </p:cNvSpPr>
          <p:nvPr>
            <p:ph sz="quarter" idx="1"/>
          </p:nvPr>
        </p:nvSpPr>
        <p:spPr>
          <a:xfrm>
            <a:off x="301625" y="1527175"/>
            <a:ext cx="8504238" cy="4572000"/>
          </a:xfrm>
        </p:spPr>
        <p:txBody>
          <a:bodyPr/>
          <a:lstStyle/>
          <a:p>
            <a:pPr eaLnBrk="1" hangingPunct="1">
              <a:lnSpc>
                <a:spcPct val="80000"/>
              </a:lnSpc>
            </a:pPr>
            <a:r>
              <a:rPr lang="sr-Latn-RS" altLang="sr-Latn-RS" sz="2000" dirty="0"/>
              <a:t>Symptoms vary widely</a:t>
            </a:r>
          </a:p>
          <a:p>
            <a:pPr eaLnBrk="1" hangingPunct="1">
              <a:lnSpc>
                <a:spcPct val="80000"/>
              </a:lnSpc>
            </a:pPr>
            <a:r>
              <a:rPr lang="sr-Latn-RS" altLang="sr-Latn-RS" sz="2000" dirty="0"/>
              <a:t>From asymptomatic bacteriuria → urosepsis</a:t>
            </a:r>
          </a:p>
          <a:p>
            <a:pPr eaLnBrk="1" hangingPunct="1">
              <a:lnSpc>
                <a:spcPct val="80000"/>
              </a:lnSpc>
            </a:pPr>
            <a:r>
              <a:rPr lang="sr-Latn-RS" altLang="sr-Latn-RS" sz="2000" dirty="0"/>
              <a:t>They vary greatly in duration</a:t>
            </a:r>
          </a:p>
          <a:p>
            <a:pPr eaLnBrk="1" hangingPunct="1">
              <a:lnSpc>
                <a:spcPct val="80000"/>
              </a:lnSpc>
            </a:pPr>
            <a:endParaRPr lang="sr-Latn-RS" altLang="sr-Latn-RS" sz="2000" dirty="0"/>
          </a:p>
          <a:p>
            <a:pPr eaLnBrk="1" hangingPunct="1">
              <a:lnSpc>
                <a:spcPct val="80000"/>
              </a:lnSpc>
            </a:pPr>
            <a:r>
              <a:rPr lang="sr-Latn-RS" altLang="sr-Latn-RS" sz="2000" dirty="0"/>
              <a:t>Most often, they imitate the picture of acute pyelonephritis</a:t>
            </a:r>
          </a:p>
          <a:p>
            <a:pPr eaLnBrk="1" hangingPunct="1">
              <a:lnSpc>
                <a:spcPct val="80000"/>
              </a:lnSpc>
            </a:pPr>
            <a:r>
              <a:rPr lang="sr-Latn-RS" altLang="sr-Latn-RS" sz="2000" dirty="0"/>
              <a:t>High temperature, fever, (up to 1/3 afebrile)</a:t>
            </a:r>
          </a:p>
          <a:p>
            <a:pPr eaLnBrk="1" hangingPunct="1">
              <a:lnSpc>
                <a:spcPct val="80000"/>
              </a:lnSpc>
            </a:pPr>
            <a:r>
              <a:rPr lang="sr-Latn-RS" altLang="sr-Latn-RS" sz="2000" dirty="0"/>
              <a:t>Lumbar and/or abdominal pain</a:t>
            </a:r>
          </a:p>
          <a:p>
            <a:pPr eaLnBrk="1" hangingPunct="1">
              <a:lnSpc>
                <a:spcPct val="80000"/>
              </a:lnSpc>
            </a:pPr>
            <a:r>
              <a:rPr lang="sr-Latn-RS" altLang="sr-Latn-RS" sz="2000" dirty="0"/>
              <a:t>Urinary disturbances (polakiuria, dysuria)</a:t>
            </a:r>
          </a:p>
          <a:p>
            <a:pPr eaLnBrk="1" hangingPunct="1">
              <a:lnSpc>
                <a:spcPct val="80000"/>
              </a:lnSpc>
            </a:pPr>
            <a:r>
              <a:rPr lang="sr-Latn-RS" altLang="sr-Latn-RS" sz="2000" dirty="0"/>
              <a:t>Weight loss</a:t>
            </a:r>
          </a:p>
          <a:p>
            <a:pPr eaLnBrk="1" hangingPunct="1">
              <a:lnSpc>
                <a:spcPct val="80000"/>
              </a:lnSpc>
            </a:pPr>
            <a:r>
              <a:rPr lang="sr-Latn-RS" altLang="sr-Latn-RS" sz="2000" dirty="0"/>
              <a:t>Gastrointestinal disorders</a:t>
            </a:r>
          </a:p>
          <a:p>
            <a:pPr eaLnBrk="1" hangingPunct="1">
              <a:lnSpc>
                <a:spcPct val="80000"/>
              </a:lnSpc>
            </a:pPr>
            <a:r>
              <a:rPr lang="sr-Latn-RS" altLang="sr-Latn-RS" sz="2000" dirty="0"/>
              <a:t>Symptoms of urosepsis: drowsiness/lethargy, sensorium disorder</a:t>
            </a:r>
          </a:p>
          <a:p>
            <a:pPr eaLnBrk="1" hangingPunct="1">
              <a:lnSpc>
                <a:spcPct val="80000"/>
              </a:lnSpc>
            </a:pPr>
            <a:endParaRPr lang="sr-Latn-RS" altLang="sr-Latn-RS" sz="2000" dirty="0"/>
          </a:p>
          <a:p>
            <a:pPr eaLnBrk="1" hangingPunct="1">
              <a:lnSpc>
                <a:spcPct val="80000"/>
              </a:lnSpc>
            </a:pPr>
            <a:r>
              <a:rPr lang="sr-Latn-RS" altLang="sr-Latn-RS" sz="2000" dirty="0"/>
              <a:t>Suspicion is the mainstay of diagnosis</a:t>
            </a:r>
          </a:p>
          <a:p>
            <a:pPr eaLnBrk="1" hangingPunct="1">
              <a:lnSpc>
                <a:spcPct val="80000"/>
              </a:lnSpc>
            </a:pPr>
            <a:r>
              <a:rPr lang="sr-Latn-RS" altLang="sr-Latn-RS" sz="2000" dirty="0"/>
              <a:t>T0 &gt; 5 days despite antibiotic administration</a:t>
            </a:r>
            <a:endParaRPr lang="en-US" altLang="sr-Latn-RS" sz="2000"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8B0D1AD-45B5-F89F-B100-AE2DC9C58676}"/>
              </a:ext>
            </a:extLst>
          </p:cNvPr>
          <p:cNvSpPr>
            <a:spLocks noGrp="1"/>
          </p:cNvSpPr>
          <p:nvPr>
            <p:ph type="body" idx="1"/>
          </p:nvPr>
        </p:nvSpPr>
        <p:spPr>
          <a:xfrm>
            <a:off x="301625" y="1524000"/>
            <a:ext cx="4040188" cy="733425"/>
          </a:xfrm>
        </p:spPr>
        <p:txBody>
          <a:bodyPr/>
          <a:lstStyle/>
          <a:p>
            <a:pPr>
              <a:defRPr/>
            </a:pPr>
            <a:r>
              <a:rPr lang="sr-Latn-RS" dirty="0"/>
              <a:t>SIRS symptoms</a:t>
            </a:r>
            <a:endParaRPr dirty="0"/>
          </a:p>
        </p:txBody>
      </p:sp>
      <p:sp>
        <p:nvSpPr>
          <p:cNvPr id="7" name="Text Placeholder 6">
            <a:extLst>
              <a:ext uri="{FF2B5EF4-FFF2-40B4-BE49-F238E27FC236}">
                <a16:creationId xmlns:a16="http://schemas.microsoft.com/office/drawing/2014/main" id="{4AE42335-141C-3C44-FC46-288A9A01EB70}"/>
              </a:ext>
            </a:extLst>
          </p:cNvPr>
          <p:cNvSpPr>
            <a:spLocks noGrp="1"/>
          </p:cNvSpPr>
          <p:nvPr>
            <p:ph type="body" sz="half" idx="3"/>
          </p:nvPr>
        </p:nvSpPr>
        <p:spPr>
          <a:xfrm>
            <a:off x="4791075" y="1524000"/>
            <a:ext cx="4041775" cy="731838"/>
          </a:xfrm>
        </p:spPr>
        <p:txBody>
          <a:bodyPr/>
          <a:lstStyle/>
          <a:p>
            <a:pPr>
              <a:defRPr/>
            </a:pPr>
            <a:r>
              <a:rPr lang="sr-Latn-RS" dirty="0"/>
              <a:t>Urinary tract infection</a:t>
            </a:r>
            <a:endParaRPr lang="en-US" dirty="0"/>
          </a:p>
        </p:txBody>
      </p:sp>
      <p:sp>
        <p:nvSpPr>
          <p:cNvPr id="88068" name="Content Placeholder 5">
            <a:extLst>
              <a:ext uri="{FF2B5EF4-FFF2-40B4-BE49-F238E27FC236}">
                <a16:creationId xmlns:a16="http://schemas.microsoft.com/office/drawing/2014/main" id="{116F5B9B-CFB6-1BF9-43D7-F2B4CC790512}"/>
              </a:ext>
            </a:extLst>
          </p:cNvPr>
          <p:cNvSpPr>
            <a:spLocks noGrp="1"/>
          </p:cNvSpPr>
          <p:nvPr>
            <p:ph sz="quarter" idx="2"/>
          </p:nvPr>
        </p:nvSpPr>
        <p:spPr>
          <a:xfrm>
            <a:off x="301625" y="2471738"/>
            <a:ext cx="4103688" cy="3817937"/>
          </a:xfrm>
        </p:spPr>
        <p:txBody>
          <a:bodyPr/>
          <a:lstStyle/>
          <a:p>
            <a:r>
              <a:rPr lang="sr-Latn-RS" altLang="sr-Latn-RS" sz="2400" dirty="0"/>
              <a:t>T &gt;38.3 or &lt; 360C</a:t>
            </a:r>
          </a:p>
          <a:p>
            <a:r>
              <a:rPr lang="sr-Latn-RS" altLang="sr-Latn-RS" sz="2400" dirty="0"/>
              <a:t>Tachycardia &gt; 90/min</a:t>
            </a:r>
          </a:p>
          <a:p>
            <a:r>
              <a:rPr lang="sr-Latn-RS" altLang="sr-Latn-RS" sz="2400" dirty="0"/>
              <a:t>Tachypnea &gt; 20/min</a:t>
            </a:r>
          </a:p>
          <a:p>
            <a:r>
              <a:rPr lang="sr-Latn-RS" altLang="sr-Latn-RS" sz="2400" dirty="0"/>
              <a:t>Hypotension &lt; 90 mmHg</a:t>
            </a:r>
          </a:p>
          <a:p>
            <a:r>
              <a:rPr lang="sr-Latn-RS" altLang="sr-Latn-RS" sz="2400" dirty="0"/>
              <a:t>Oliguria &lt; 0.5 ml/kg/h</a:t>
            </a:r>
          </a:p>
          <a:p>
            <a:r>
              <a:rPr lang="sr-Latn-RS" altLang="sr-Latn-RS" sz="2400" dirty="0"/>
              <a:t>WBC &gt; 12000 or &lt; 4000/ 10% (NF)</a:t>
            </a:r>
          </a:p>
          <a:p>
            <a:r>
              <a:rPr lang="sr-Latn-RS" altLang="sr-Latn-RS" sz="2400" dirty="0"/>
              <a:t>Change in mental status</a:t>
            </a:r>
            <a:endParaRPr lang="en-US" altLang="sr-Latn-RS" sz="2400" dirty="0"/>
          </a:p>
        </p:txBody>
      </p:sp>
      <p:sp>
        <p:nvSpPr>
          <p:cNvPr id="88069" name="Content Placeholder 7">
            <a:extLst>
              <a:ext uri="{FF2B5EF4-FFF2-40B4-BE49-F238E27FC236}">
                <a16:creationId xmlns:a16="http://schemas.microsoft.com/office/drawing/2014/main" id="{20031DDC-4899-F0C0-AD4B-3D057B171A04}"/>
              </a:ext>
            </a:extLst>
          </p:cNvPr>
          <p:cNvSpPr>
            <a:spLocks noGrp="1"/>
          </p:cNvSpPr>
          <p:nvPr>
            <p:ph sz="quarter" idx="4"/>
          </p:nvPr>
        </p:nvSpPr>
        <p:spPr>
          <a:xfrm>
            <a:off x="4572000" y="2471738"/>
            <a:ext cx="4427538" cy="3821112"/>
          </a:xfrm>
        </p:spPr>
        <p:txBody>
          <a:bodyPr/>
          <a:lstStyle/>
          <a:p>
            <a:r>
              <a:rPr lang="en-US" altLang="sr-Latn-RS" sz="2400" dirty="0"/>
              <a:t>Fever, chills, chills</a:t>
            </a:r>
          </a:p>
          <a:p>
            <a:r>
              <a:rPr lang="en-US" altLang="sr-Latn-RS" sz="2400" dirty="0"/>
              <a:t>Lumbar pain/colic</a:t>
            </a:r>
          </a:p>
          <a:p>
            <a:r>
              <a:rPr lang="en-US" altLang="sr-Latn-RS" sz="2400" dirty="0"/>
              <a:t>Urinary disorder</a:t>
            </a:r>
          </a:p>
          <a:p>
            <a:r>
              <a:rPr lang="en-US" altLang="sr-Latn-RS" sz="2400" dirty="0"/>
              <a:t>Dysuria, painful urination</a:t>
            </a:r>
          </a:p>
          <a:p>
            <a:r>
              <a:rPr lang="en-US" altLang="sr-Latn-RS" sz="2400" dirty="0"/>
              <a:t>Retention</a:t>
            </a:r>
          </a:p>
          <a:p>
            <a:r>
              <a:rPr lang="en-US" altLang="sr-Latn-RS" sz="2400" dirty="0"/>
              <a:t>Catheter</a:t>
            </a:r>
            <a:r>
              <a:rPr lang="sr-Latn-CS" altLang="sr-Latn-RS" sz="2400" dirty="0"/>
              <a:t> </a:t>
            </a:r>
            <a:endParaRPr lang="en-US" altLang="sr-Latn-RS" sz="2400" dirty="0"/>
          </a:p>
        </p:txBody>
      </p:sp>
      <p:sp>
        <p:nvSpPr>
          <p:cNvPr id="88070" name="Title 1">
            <a:extLst>
              <a:ext uri="{FF2B5EF4-FFF2-40B4-BE49-F238E27FC236}">
                <a16:creationId xmlns:a16="http://schemas.microsoft.com/office/drawing/2014/main" id="{57A9D33F-5928-F4F6-3C44-485F1A74E059}"/>
              </a:ext>
            </a:extLst>
          </p:cNvPr>
          <p:cNvSpPr>
            <a:spLocks noGrp="1"/>
          </p:cNvSpPr>
          <p:nvPr>
            <p:ph type="title"/>
          </p:nvPr>
        </p:nvSpPr>
        <p:spPr/>
        <p:txBody>
          <a:bodyPr/>
          <a:lstStyle/>
          <a:p>
            <a:r>
              <a:rPr lang="sr-Latn-RS" altLang="sr-Latn-RS" dirty="0"/>
              <a:t>Clinical presentation of urosepsis</a:t>
            </a:r>
            <a:endParaRPr lang="en-US" altLang="sr-Latn-RS" dirty="0"/>
          </a:p>
        </p:txBody>
      </p:sp>
      <p:sp>
        <p:nvSpPr>
          <p:cNvPr id="4" name="Slide Number Placeholder 3">
            <a:extLst>
              <a:ext uri="{FF2B5EF4-FFF2-40B4-BE49-F238E27FC236}">
                <a16:creationId xmlns:a16="http://schemas.microsoft.com/office/drawing/2014/main" id="{1CDD02C9-CFBE-209A-BA0D-2DE50D9EC104}"/>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D30BC9E-A28E-4A7F-B160-936F5876F8F1}" type="slidenum">
              <a:rPr lang="en-US" altLang="sr-Latn-RS">
                <a:solidFill>
                  <a:srgbClr val="164C6C"/>
                </a:solidFill>
                <a:latin typeface="Georgia" panose="02040502050405020303" pitchFamily="18" charset="0"/>
              </a:rPr>
              <a:pPr eaLnBrk="1" hangingPunct="1"/>
              <a:t>74</a:t>
            </a:fld>
            <a:endParaRPr lang="en-US" altLang="sr-Latn-RS">
              <a:solidFill>
                <a:srgbClr val="164C6C"/>
              </a:solidFill>
              <a:latin typeface="Georgia" panose="02040502050405020303" pitchFamily="18" charset="0"/>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a:extLst>
              <a:ext uri="{FF2B5EF4-FFF2-40B4-BE49-F238E27FC236}">
                <a16:creationId xmlns:a16="http://schemas.microsoft.com/office/drawing/2014/main" id="{7B152CBF-3AB5-1F5F-B57A-8570D53CF76C}"/>
              </a:ext>
            </a:extLst>
          </p:cNvPr>
          <p:cNvSpPr>
            <a:spLocks noGrp="1" noChangeArrowheads="1"/>
          </p:cNvSpPr>
          <p:nvPr>
            <p:ph type="title"/>
          </p:nvPr>
        </p:nvSpPr>
        <p:spPr/>
        <p:txBody>
          <a:bodyPr/>
          <a:lstStyle/>
          <a:p>
            <a:pPr eaLnBrk="1" hangingPunct="1"/>
            <a:r>
              <a:rPr lang="sr-Latn-RS" altLang="sr-Latn-RS" dirty="0">
                <a:solidFill>
                  <a:srgbClr val="164C6C"/>
                </a:solidFill>
              </a:rPr>
              <a:t>Diagnosis</a:t>
            </a:r>
            <a:r>
              <a:rPr lang="sr-Cyrl-CS" altLang="sr-Latn-RS" dirty="0">
                <a:solidFill>
                  <a:srgbClr val="164C6C"/>
                </a:solidFill>
              </a:rPr>
              <a:t> </a:t>
            </a:r>
            <a:r>
              <a:rPr lang="sr-Latn-CS" altLang="sr-Latn-RS" dirty="0">
                <a:solidFill>
                  <a:srgbClr val="164C6C"/>
                </a:solidFill>
              </a:rPr>
              <a:t> </a:t>
            </a:r>
            <a:endParaRPr lang="en-US" altLang="sr-Latn-RS" dirty="0">
              <a:solidFill>
                <a:srgbClr val="164C6C"/>
              </a:solidFill>
            </a:endParaRPr>
          </a:p>
        </p:txBody>
      </p:sp>
      <p:sp>
        <p:nvSpPr>
          <p:cNvPr id="4" name="Slide Number Placeholder 3">
            <a:extLst>
              <a:ext uri="{FF2B5EF4-FFF2-40B4-BE49-F238E27FC236}">
                <a16:creationId xmlns:a16="http://schemas.microsoft.com/office/drawing/2014/main" id="{88D609E3-4BE2-6D10-E9BA-2B979D9196FC}"/>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CC45898-1ECA-4107-B5FE-C55B7E7C2252}" type="slidenum">
              <a:rPr lang="en-US" altLang="sr-Latn-RS">
                <a:solidFill>
                  <a:srgbClr val="164C6C"/>
                </a:solidFill>
                <a:latin typeface="Georgia" panose="02040502050405020303" pitchFamily="18" charset="0"/>
              </a:rPr>
              <a:pPr eaLnBrk="1" hangingPunct="1"/>
              <a:t>75</a:t>
            </a:fld>
            <a:endParaRPr lang="en-US" altLang="sr-Latn-RS">
              <a:solidFill>
                <a:srgbClr val="164C6C"/>
              </a:solidFill>
              <a:latin typeface="Georgia" panose="02040502050405020303" pitchFamily="18" charset="0"/>
            </a:endParaRPr>
          </a:p>
        </p:txBody>
      </p:sp>
      <p:sp>
        <p:nvSpPr>
          <p:cNvPr id="89092" name="Rectangle 3">
            <a:extLst>
              <a:ext uri="{FF2B5EF4-FFF2-40B4-BE49-F238E27FC236}">
                <a16:creationId xmlns:a16="http://schemas.microsoft.com/office/drawing/2014/main" id="{B69A6133-5450-2432-1171-CEF654676A60}"/>
              </a:ext>
            </a:extLst>
          </p:cNvPr>
          <p:cNvSpPr>
            <a:spLocks noGrp="1" noChangeArrowheads="1"/>
          </p:cNvSpPr>
          <p:nvPr>
            <p:ph sz="quarter" idx="1"/>
          </p:nvPr>
        </p:nvSpPr>
        <p:spPr>
          <a:xfrm>
            <a:off x="301625" y="1527175"/>
            <a:ext cx="8504238" cy="4572000"/>
          </a:xfrm>
        </p:spPr>
        <p:txBody>
          <a:bodyPr/>
          <a:lstStyle/>
          <a:p>
            <a:pPr eaLnBrk="1" hangingPunct="1"/>
            <a:r>
              <a:rPr lang="sr-Latn-RS" altLang="sr-Latn-RS" dirty="0"/>
              <a:t>Physical examination</a:t>
            </a:r>
          </a:p>
          <a:p>
            <a:pPr eaLnBrk="1" hangingPunct="1"/>
            <a:r>
              <a:rPr lang="sr-Latn-RS" altLang="sr-Latn-RS" dirty="0"/>
              <a:t>Lumbar or abdominal tenderness</a:t>
            </a:r>
          </a:p>
          <a:p>
            <a:pPr eaLnBrk="1" hangingPunct="1"/>
            <a:r>
              <a:rPr lang="sr-Latn-RS" altLang="sr-Latn-RS" dirty="0"/>
              <a:t>Palpable lumbar mass (common)</a:t>
            </a:r>
          </a:p>
          <a:p>
            <a:pPr eaLnBrk="1" hangingPunct="1"/>
            <a:r>
              <a:rPr lang="sr-Latn-RS" altLang="sr-Latn-RS" dirty="0"/>
              <a:t>Nephrocutaneous fistula (a rare finding)</a:t>
            </a:r>
          </a:p>
          <a:p>
            <a:pPr eaLnBrk="1" hangingPunct="1"/>
            <a:endParaRPr lang="sr-Latn-RS" altLang="sr-Latn-RS" dirty="0"/>
          </a:p>
          <a:p>
            <a:pPr eaLnBrk="1" hangingPunct="1"/>
            <a:r>
              <a:rPr lang="sr-Latn-RS" altLang="sr-Latn-RS" dirty="0"/>
              <a:t>Rectal douches (ac. prostatitis, prostate abscess)</a:t>
            </a:r>
            <a:endParaRPr lang="en-GB" altLang="sr-Latn-RS" dirty="0"/>
          </a:p>
          <a:p>
            <a:pPr eaLnBrk="1" hangingPunct="1"/>
            <a:endParaRPr lang="sr-Latn-CS" altLang="sr-Latn-RS" sz="2900"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a:extLst>
              <a:ext uri="{FF2B5EF4-FFF2-40B4-BE49-F238E27FC236}">
                <a16:creationId xmlns:a16="http://schemas.microsoft.com/office/drawing/2014/main" id="{FC1B6C13-A1C3-E2E1-0A3E-78E6C86A0463}"/>
              </a:ext>
            </a:extLst>
          </p:cNvPr>
          <p:cNvSpPr>
            <a:spLocks noGrp="1" noChangeArrowheads="1"/>
          </p:cNvSpPr>
          <p:nvPr>
            <p:ph type="title"/>
          </p:nvPr>
        </p:nvSpPr>
        <p:spPr/>
        <p:txBody>
          <a:bodyPr/>
          <a:lstStyle/>
          <a:p>
            <a:pPr eaLnBrk="1" hangingPunct="1"/>
            <a:r>
              <a:rPr lang="sr-Latn-RS" altLang="sr-Latn-RS" dirty="0">
                <a:solidFill>
                  <a:srgbClr val="164C6C"/>
                </a:solidFill>
              </a:rPr>
              <a:t>Laboratory findings</a:t>
            </a:r>
            <a:endParaRPr lang="en-US" altLang="sr-Latn-RS" dirty="0">
              <a:solidFill>
                <a:srgbClr val="164C6C"/>
              </a:solidFill>
            </a:endParaRPr>
          </a:p>
        </p:txBody>
      </p:sp>
      <p:sp>
        <p:nvSpPr>
          <p:cNvPr id="14" name="Slide Number Placeholder 13">
            <a:extLst>
              <a:ext uri="{FF2B5EF4-FFF2-40B4-BE49-F238E27FC236}">
                <a16:creationId xmlns:a16="http://schemas.microsoft.com/office/drawing/2014/main" id="{4E876E53-1280-F4FF-F59E-036D076E1FA4}"/>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0B62D93-1736-43EC-8B9D-2A7A89BE77AE}" type="slidenum">
              <a:rPr lang="en-US" altLang="sr-Latn-RS">
                <a:solidFill>
                  <a:srgbClr val="164C6C"/>
                </a:solidFill>
                <a:latin typeface="Georgia" panose="02040502050405020303" pitchFamily="18" charset="0"/>
              </a:rPr>
              <a:pPr eaLnBrk="1" hangingPunct="1"/>
              <a:t>76</a:t>
            </a:fld>
            <a:endParaRPr lang="en-US" altLang="sr-Latn-RS">
              <a:solidFill>
                <a:srgbClr val="164C6C"/>
              </a:solidFill>
              <a:latin typeface="Georgia" panose="02040502050405020303" pitchFamily="18" charset="0"/>
            </a:endParaRPr>
          </a:p>
        </p:txBody>
      </p:sp>
      <p:sp>
        <p:nvSpPr>
          <p:cNvPr id="90116" name="Rectangle 3">
            <a:extLst>
              <a:ext uri="{FF2B5EF4-FFF2-40B4-BE49-F238E27FC236}">
                <a16:creationId xmlns:a16="http://schemas.microsoft.com/office/drawing/2014/main" id="{10AEAFA0-AFA9-33CC-ED61-A8E5AD8E1D0A}"/>
              </a:ext>
            </a:extLst>
          </p:cNvPr>
          <p:cNvSpPr>
            <a:spLocks noGrp="1" noChangeArrowheads="1"/>
          </p:cNvSpPr>
          <p:nvPr>
            <p:ph sz="quarter" idx="1"/>
          </p:nvPr>
        </p:nvSpPr>
        <p:spPr>
          <a:xfrm>
            <a:off x="301625" y="1527175"/>
            <a:ext cx="8504238" cy="4572000"/>
          </a:xfrm>
        </p:spPr>
        <p:txBody>
          <a:bodyPr/>
          <a:lstStyle/>
          <a:p>
            <a:pPr eaLnBrk="1" hangingPunct="1">
              <a:lnSpc>
                <a:spcPct val="80000"/>
              </a:lnSpc>
            </a:pPr>
            <a:r>
              <a:rPr lang="sr-Latn-RS" altLang="sr-Latn-RS" sz="1800" dirty="0"/>
              <a:t>Urine sediment:</a:t>
            </a:r>
          </a:p>
          <a:p>
            <a:pPr eaLnBrk="1" hangingPunct="1">
              <a:lnSpc>
                <a:spcPct val="80000"/>
              </a:lnSpc>
            </a:pPr>
            <a:r>
              <a:rPr lang="sr-Latn-RS" altLang="sr-Latn-RS" sz="1800" dirty="0"/>
              <a:t>Pyuria, bacteriuria, absent in case of complete obstruction of the ureter</a:t>
            </a:r>
          </a:p>
          <a:p>
            <a:pPr marL="0" indent="0" eaLnBrk="1" hangingPunct="1">
              <a:lnSpc>
                <a:spcPct val="80000"/>
              </a:lnSpc>
              <a:buNone/>
            </a:pPr>
            <a:endParaRPr lang="sr-Latn-RS" altLang="sr-Latn-RS" sz="1800" dirty="0"/>
          </a:p>
          <a:p>
            <a:pPr eaLnBrk="1" hangingPunct="1">
              <a:lnSpc>
                <a:spcPct val="80000"/>
              </a:lnSpc>
            </a:pPr>
            <a:r>
              <a:rPr lang="sr-Latn-RS" altLang="sr-Latn-RS" sz="1800" dirty="0"/>
              <a:t>Markers – parameters of activated inflammation</a:t>
            </a:r>
          </a:p>
          <a:p>
            <a:pPr eaLnBrk="1" hangingPunct="1">
              <a:lnSpc>
                <a:spcPct val="80000"/>
              </a:lnSpc>
            </a:pPr>
            <a:r>
              <a:rPr lang="sr-Latn-RS" altLang="sr-Latn-RS" sz="1800" dirty="0"/>
              <a:t>Accelerated SE, Leukocytosis, CRP, Procalcitonin (PCT)</a:t>
            </a:r>
          </a:p>
          <a:p>
            <a:pPr marL="0" indent="0" eaLnBrk="1" hangingPunct="1">
              <a:lnSpc>
                <a:spcPct val="80000"/>
              </a:lnSpc>
              <a:buNone/>
            </a:pPr>
            <a:endParaRPr lang="sr-Latn-RS" altLang="sr-Latn-RS" sz="1800" dirty="0"/>
          </a:p>
          <a:p>
            <a:pPr eaLnBrk="1" hangingPunct="1">
              <a:lnSpc>
                <a:spcPct val="80000"/>
              </a:lnSpc>
            </a:pPr>
            <a:r>
              <a:rPr lang="sr-Latn-RS" altLang="sr-Latn-RS" sz="1800" dirty="0"/>
              <a:t>Markers - parameters of organ system dysfunction</a:t>
            </a:r>
          </a:p>
          <a:p>
            <a:pPr eaLnBrk="1" hangingPunct="1">
              <a:lnSpc>
                <a:spcPct val="80000"/>
              </a:lnSpc>
            </a:pPr>
            <a:r>
              <a:rPr lang="sr-Latn-RS" altLang="sr-Latn-RS" sz="1800" dirty="0"/>
              <a:t>Nitrogen substances (Urea, Creatinine), Hyperglycemia, Hyperbilirubinemia</a:t>
            </a:r>
          </a:p>
          <a:p>
            <a:pPr eaLnBrk="1" hangingPunct="1">
              <a:lnSpc>
                <a:spcPct val="80000"/>
              </a:lnSpc>
            </a:pPr>
            <a:r>
              <a:rPr lang="sr-Latn-RS" altLang="sr-Latn-RS" sz="1800" dirty="0"/>
              <a:t>Gas analysis (pH, PaCO2 and HCO3-), ionogram</a:t>
            </a:r>
          </a:p>
          <a:p>
            <a:pPr eaLnBrk="1" hangingPunct="1">
              <a:lnSpc>
                <a:spcPct val="80000"/>
              </a:lnSpc>
            </a:pPr>
            <a:r>
              <a:rPr lang="sr-Latn-RS" altLang="sr-Latn-RS" sz="1800" dirty="0"/>
              <a:t>Respiratory alkalosis metabolic acidosis</a:t>
            </a:r>
          </a:p>
          <a:p>
            <a:pPr marL="0" indent="0" eaLnBrk="1" hangingPunct="1">
              <a:lnSpc>
                <a:spcPct val="80000"/>
              </a:lnSpc>
              <a:buNone/>
            </a:pPr>
            <a:endParaRPr lang="en-US" altLang="sr-Latn-RS" sz="1800" dirty="0"/>
          </a:p>
          <a:p>
            <a:pPr marL="0" indent="0" eaLnBrk="1" hangingPunct="1">
              <a:lnSpc>
                <a:spcPct val="80000"/>
              </a:lnSpc>
              <a:buNone/>
            </a:pPr>
            <a:endParaRPr lang="sr-Latn-RS" altLang="sr-Latn-RS" sz="1800" dirty="0"/>
          </a:p>
          <a:p>
            <a:pPr eaLnBrk="1" hangingPunct="1">
              <a:lnSpc>
                <a:spcPct val="80000"/>
              </a:lnSpc>
            </a:pPr>
            <a:r>
              <a:rPr lang="sr-Latn-RS" altLang="sr-Latn-RS" sz="1800" dirty="0"/>
              <a:t>Markers - parameters of blood coagulability dysfunction</a:t>
            </a:r>
          </a:p>
          <a:p>
            <a:pPr eaLnBrk="1" hangingPunct="1">
              <a:lnSpc>
                <a:spcPct val="80000"/>
              </a:lnSpc>
            </a:pPr>
            <a:endParaRPr lang="sr-Latn-RS" altLang="sr-Latn-RS" sz="1800" dirty="0"/>
          </a:p>
          <a:p>
            <a:pPr eaLnBrk="1" hangingPunct="1">
              <a:lnSpc>
                <a:spcPct val="80000"/>
              </a:lnSpc>
            </a:pPr>
            <a:endParaRPr lang="sr-Latn-RS" altLang="sr-Latn-RS" sz="1800" dirty="0"/>
          </a:p>
          <a:p>
            <a:pPr eaLnBrk="1" hangingPunct="1">
              <a:lnSpc>
                <a:spcPct val="80000"/>
              </a:lnSpc>
            </a:pPr>
            <a:r>
              <a:rPr lang="sr-Latn-RS" altLang="sr-Latn-RS" sz="1800" dirty="0"/>
              <a:t>Hemoculture, Urine culture, Pioculture</a:t>
            </a:r>
            <a:endParaRPr lang="en-US" altLang="sr-Latn-RS" sz="1800" dirty="0"/>
          </a:p>
        </p:txBody>
      </p:sp>
      <p:sp>
        <p:nvSpPr>
          <p:cNvPr id="90117" name="AutoShape 4">
            <a:extLst>
              <a:ext uri="{FF2B5EF4-FFF2-40B4-BE49-F238E27FC236}">
                <a16:creationId xmlns:a16="http://schemas.microsoft.com/office/drawing/2014/main" id="{410B9CE6-623C-9E8B-B898-5DB901308A4A}"/>
              </a:ext>
            </a:extLst>
          </p:cNvPr>
          <p:cNvSpPr>
            <a:spLocks noChangeArrowheads="1"/>
          </p:cNvSpPr>
          <p:nvPr/>
        </p:nvSpPr>
        <p:spPr bwMode="auto">
          <a:xfrm>
            <a:off x="3429000" y="4505325"/>
            <a:ext cx="612775" cy="142875"/>
          </a:xfrm>
          <a:prstGeom prst="rightArrow">
            <a:avLst>
              <a:gd name="adj1" fmla="val 50000"/>
              <a:gd name="adj2" fmla="val 84090"/>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sr-Latn-CS" altLang="sr-Latn-RS">
              <a:latin typeface="Georgia" panose="02040502050405020303" pitchFamily="18" charset="0"/>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3" descr="f096015">
            <a:extLst>
              <a:ext uri="{FF2B5EF4-FFF2-40B4-BE49-F238E27FC236}">
                <a16:creationId xmlns:a16="http://schemas.microsoft.com/office/drawing/2014/main" id="{BA38EB9C-29BF-3B6B-9497-02CBF4D525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3200" y="3495675"/>
            <a:ext cx="2438400" cy="275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39" name="Picture 5" descr="Small renal calculus that would likely respond to...">
            <a:extLst>
              <a:ext uri="{FF2B5EF4-FFF2-40B4-BE49-F238E27FC236}">
                <a16:creationId xmlns:a16="http://schemas.microsoft.com/office/drawing/2014/main" id="{CFFCC7EA-0036-4A54-C123-094362D2F03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3429000"/>
            <a:ext cx="233045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40" name="Picture 6" descr="Figure 17">
            <a:hlinkClick r:id="rId5"/>
            <a:extLst>
              <a:ext uri="{FF2B5EF4-FFF2-40B4-BE49-F238E27FC236}">
                <a16:creationId xmlns:a16="http://schemas.microsoft.com/office/drawing/2014/main" id="{0E7D91C6-C7AC-3C5E-8F38-644DE05C306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34000" y="3548063"/>
            <a:ext cx="3505200" cy="270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41" name="Title 6">
            <a:extLst>
              <a:ext uri="{FF2B5EF4-FFF2-40B4-BE49-F238E27FC236}">
                <a16:creationId xmlns:a16="http://schemas.microsoft.com/office/drawing/2014/main" id="{DEB28163-4A5D-92BE-AFC3-14327BDD0A3F}"/>
              </a:ext>
            </a:extLst>
          </p:cNvPr>
          <p:cNvSpPr>
            <a:spLocks noGrp="1"/>
          </p:cNvSpPr>
          <p:nvPr>
            <p:ph type="title"/>
          </p:nvPr>
        </p:nvSpPr>
        <p:spPr/>
        <p:txBody>
          <a:bodyPr/>
          <a:lstStyle/>
          <a:p>
            <a:pPr eaLnBrk="1" hangingPunct="1"/>
            <a:r>
              <a:rPr lang="sr-Latn-RS" altLang="sr-Latn-RS" dirty="0">
                <a:solidFill>
                  <a:srgbClr val="164C6C"/>
                </a:solidFill>
              </a:rPr>
              <a:t>Native uro tract</a:t>
            </a:r>
            <a:endParaRPr lang="sr-Latn-CS" altLang="sr-Latn-RS" dirty="0">
              <a:solidFill>
                <a:srgbClr val="164C6C"/>
              </a:solidFill>
            </a:endParaRPr>
          </a:p>
        </p:txBody>
      </p:sp>
      <p:sp>
        <p:nvSpPr>
          <p:cNvPr id="8" name="Slide Number Placeholder 7">
            <a:extLst>
              <a:ext uri="{FF2B5EF4-FFF2-40B4-BE49-F238E27FC236}">
                <a16:creationId xmlns:a16="http://schemas.microsoft.com/office/drawing/2014/main" id="{5696BD93-E285-38EC-0480-902B9C5537FD}"/>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4FF1BBB-18CC-4752-A317-250EDD490210}" type="slidenum">
              <a:rPr lang="en-US" altLang="sr-Latn-RS">
                <a:solidFill>
                  <a:srgbClr val="164C6C"/>
                </a:solidFill>
                <a:latin typeface="Georgia" panose="02040502050405020303" pitchFamily="18" charset="0"/>
              </a:rPr>
              <a:pPr eaLnBrk="1" hangingPunct="1"/>
              <a:t>77</a:t>
            </a:fld>
            <a:endParaRPr lang="en-US" altLang="sr-Latn-RS">
              <a:solidFill>
                <a:srgbClr val="164C6C"/>
              </a:solidFill>
              <a:latin typeface="Georgia" panose="02040502050405020303" pitchFamily="18" charset="0"/>
            </a:endParaRPr>
          </a:p>
        </p:txBody>
      </p:sp>
      <p:sp>
        <p:nvSpPr>
          <p:cNvPr id="91143" name="Content Placeholder 7">
            <a:extLst>
              <a:ext uri="{FF2B5EF4-FFF2-40B4-BE49-F238E27FC236}">
                <a16:creationId xmlns:a16="http://schemas.microsoft.com/office/drawing/2014/main" id="{2B2B1095-19CC-0207-2C6F-AF8D6A12C1E3}"/>
              </a:ext>
            </a:extLst>
          </p:cNvPr>
          <p:cNvSpPr>
            <a:spLocks noGrp="1"/>
          </p:cNvSpPr>
          <p:nvPr>
            <p:ph sz="quarter" idx="1"/>
          </p:nvPr>
        </p:nvSpPr>
        <p:spPr>
          <a:xfrm>
            <a:off x="301625" y="1524000"/>
            <a:ext cx="8504238" cy="4572000"/>
          </a:xfrm>
        </p:spPr>
        <p:txBody>
          <a:bodyPr/>
          <a:lstStyle/>
          <a:p>
            <a:pPr eaLnBrk="1" hangingPunct="1"/>
            <a:r>
              <a:rPr lang="en-US" altLang="sr-Latn-RS" dirty="0"/>
              <a:t>Urolithiasis</a:t>
            </a:r>
          </a:p>
          <a:p>
            <a:pPr eaLnBrk="1" hangingPunct="1"/>
            <a:r>
              <a:rPr lang="en-US" altLang="sr-Latn-RS" dirty="0"/>
              <a:t>Perirenal accumulation of gas, fluid</a:t>
            </a:r>
          </a:p>
          <a:p>
            <a:pPr eaLnBrk="1" hangingPunct="1"/>
            <a:r>
              <a:rPr lang="en-US" altLang="sr-Latn-RS" dirty="0"/>
              <a:t>Limited sensitivity and specificity</a:t>
            </a:r>
            <a:endParaRPr lang="sr-Cyrl-CS" altLang="sr-Latn-RS" dirty="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3">
            <a:extLst>
              <a:ext uri="{FF2B5EF4-FFF2-40B4-BE49-F238E27FC236}">
                <a16:creationId xmlns:a16="http://schemas.microsoft.com/office/drawing/2014/main" id="{BDA47291-C9B4-DD33-35EB-FB71BE37C492}"/>
              </a:ext>
            </a:extLst>
          </p:cNvPr>
          <p:cNvSpPr>
            <a:spLocks noChangeArrowheads="1"/>
          </p:cNvSpPr>
          <p:nvPr/>
        </p:nvSpPr>
        <p:spPr bwMode="auto">
          <a:xfrm>
            <a:off x="3051175" y="5410200"/>
            <a:ext cx="3851275"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Clr>
                <a:srgbClr val="000000"/>
              </a:buClr>
              <a:buSzPct val="100000"/>
              <a:buFont typeface="Arial" panose="020B0604020202020204" pitchFamily="34" charset="0"/>
              <a:buNone/>
            </a:pPr>
            <a:r>
              <a:rPr lang="en-US" altLang="sr-Latn-RS" sz="1500" dirty="0">
                <a:latin typeface="Georgia" panose="02040502050405020303" pitchFamily="18" charset="0"/>
              </a:rPr>
              <a:t>IVU is not often used because of azotemia or caution in the use of contrast agents in diabetics</a:t>
            </a:r>
            <a:endParaRPr lang="en-GB" altLang="sr-Latn-RS" sz="1500" dirty="0">
              <a:latin typeface="Georgia" panose="02040502050405020303" pitchFamily="18" charset="0"/>
            </a:endParaRPr>
          </a:p>
        </p:txBody>
      </p:sp>
      <p:pic>
        <p:nvPicPr>
          <p:cNvPr id="92163" name="Picture 4">
            <a:extLst>
              <a:ext uri="{FF2B5EF4-FFF2-40B4-BE49-F238E27FC236}">
                <a16:creationId xmlns:a16="http://schemas.microsoft.com/office/drawing/2014/main" id="{0F035269-B7A0-E83E-8151-97C7AE88080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1463" y="2743200"/>
            <a:ext cx="2700337" cy="301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92164" name="Picture 5">
            <a:extLst>
              <a:ext uri="{FF2B5EF4-FFF2-40B4-BE49-F238E27FC236}">
                <a16:creationId xmlns:a16="http://schemas.microsoft.com/office/drawing/2014/main" id="{869F8EAC-51C1-0EE2-87F4-E32B8D279C4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2800" y="2743200"/>
            <a:ext cx="2971800" cy="254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92165" name="Picture 6">
            <a:extLst>
              <a:ext uri="{FF2B5EF4-FFF2-40B4-BE49-F238E27FC236}">
                <a16:creationId xmlns:a16="http://schemas.microsoft.com/office/drawing/2014/main" id="{AE4D605A-AE54-D978-790A-9D72C8E6709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86563" y="1354138"/>
            <a:ext cx="2052637" cy="276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66" name="Picture 8" descr="Picture 025">
            <a:extLst>
              <a:ext uri="{FF2B5EF4-FFF2-40B4-BE49-F238E27FC236}">
                <a16:creationId xmlns:a16="http://schemas.microsoft.com/office/drawing/2014/main" id="{7209A27D-D19C-9278-0425-31B12CC59A6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51638" y="4181475"/>
            <a:ext cx="2087562" cy="200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67" name="Title 8">
            <a:extLst>
              <a:ext uri="{FF2B5EF4-FFF2-40B4-BE49-F238E27FC236}">
                <a16:creationId xmlns:a16="http://schemas.microsoft.com/office/drawing/2014/main" id="{0535A744-119F-771A-A303-BFB2E3A301DF}"/>
              </a:ext>
            </a:extLst>
          </p:cNvPr>
          <p:cNvSpPr>
            <a:spLocks noGrp="1"/>
          </p:cNvSpPr>
          <p:nvPr>
            <p:ph type="title"/>
          </p:nvPr>
        </p:nvSpPr>
        <p:spPr/>
        <p:txBody>
          <a:bodyPr/>
          <a:lstStyle/>
          <a:p>
            <a:pPr eaLnBrk="1" hangingPunct="1"/>
            <a:r>
              <a:rPr lang="sr-Latn-RS" altLang="sr-Latn-RS" dirty="0">
                <a:solidFill>
                  <a:srgbClr val="164C6C"/>
                </a:solidFill>
              </a:rPr>
              <a:t>i.v. Urography</a:t>
            </a:r>
            <a:endParaRPr lang="sr-Latn-CS" altLang="sr-Latn-RS" dirty="0">
              <a:solidFill>
                <a:srgbClr val="164C6C"/>
              </a:solidFill>
            </a:endParaRPr>
          </a:p>
        </p:txBody>
      </p:sp>
      <p:sp>
        <p:nvSpPr>
          <p:cNvPr id="10" name="Slide Number Placeholder 9">
            <a:extLst>
              <a:ext uri="{FF2B5EF4-FFF2-40B4-BE49-F238E27FC236}">
                <a16:creationId xmlns:a16="http://schemas.microsoft.com/office/drawing/2014/main" id="{9F5ABCDE-0688-5C34-85A4-B1FB4598DB0D}"/>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1CE1C81-2FA6-4B2B-979A-043FFFF57D01}" type="slidenum">
              <a:rPr lang="en-US" altLang="sr-Latn-RS">
                <a:solidFill>
                  <a:srgbClr val="164C6C"/>
                </a:solidFill>
                <a:latin typeface="Georgia" panose="02040502050405020303" pitchFamily="18" charset="0"/>
              </a:rPr>
              <a:pPr eaLnBrk="1" hangingPunct="1"/>
              <a:t>78</a:t>
            </a:fld>
            <a:endParaRPr lang="en-US" altLang="sr-Latn-RS">
              <a:solidFill>
                <a:srgbClr val="164C6C"/>
              </a:solidFill>
              <a:latin typeface="Georgia" panose="02040502050405020303" pitchFamily="18" charset="0"/>
            </a:endParaRPr>
          </a:p>
        </p:txBody>
      </p:sp>
      <p:sp>
        <p:nvSpPr>
          <p:cNvPr id="92169" name="Content Placeholder 9">
            <a:extLst>
              <a:ext uri="{FF2B5EF4-FFF2-40B4-BE49-F238E27FC236}">
                <a16:creationId xmlns:a16="http://schemas.microsoft.com/office/drawing/2014/main" id="{05255CDF-167B-B9E0-3A6E-AC940A3AECCD}"/>
              </a:ext>
            </a:extLst>
          </p:cNvPr>
          <p:cNvSpPr>
            <a:spLocks noGrp="1"/>
          </p:cNvSpPr>
          <p:nvPr>
            <p:ph sz="quarter" idx="1"/>
          </p:nvPr>
        </p:nvSpPr>
        <p:spPr>
          <a:xfrm>
            <a:off x="271463" y="1535113"/>
            <a:ext cx="8531225" cy="4572000"/>
          </a:xfrm>
        </p:spPr>
        <p:txBody>
          <a:bodyPr/>
          <a:lstStyle/>
          <a:p>
            <a:pPr eaLnBrk="1" hangingPunct="1"/>
            <a:r>
              <a:rPr lang="sr-Latn-RS" altLang="sr-Latn-RS" dirty="0"/>
              <a:t>Exclusions</a:t>
            </a:r>
          </a:p>
          <a:p>
            <a:pPr eaLnBrk="1" hangingPunct="1"/>
            <a:r>
              <a:rPr lang="sr-Latn-RS" altLang="sr-Latn-RS" dirty="0"/>
              <a:t>Poorly functioning kidney</a:t>
            </a:r>
            <a:endParaRPr lang="sr-Latn-CS" altLang="sr-Latn-RS" dirty="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3">
            <a:extLst>
              <a:ext uri="{FF2B5EF4-FFF2-40B4-BE49-F238E27FC236}">
                <a16:creationId xmlns:a16="http://schemas.microsoft.com/office/drawing/2014/main" id="{9B3C3344-47B7-5CA7-B8A6-559EFCF994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94513" y="2414588"/>
            <a:ext cx="1944687" cy="3910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187" name="Picture 5" descr=" ">
            <a:hlinkClick r:id="rId4"/>
            <a:extLst>
              <a:ext uri="{FF2B5EF4-FFF2-40B4-BE49-F238E27FC236}">
                <a16:creationId xmlns:a16="http://schemas.microsoft.com/office/drawing/2014/main" id="{B25C8E8D-38DE-9EA3-4CE1-17FC11D2108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28800" y="3733800"/>
            <a:ext cx="2087563" cy="257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188" name="Picture 6" descr="5002392f2th">
            <a:extLst>
              <a:ext uri="{FF2B5EF4-FFF2-40B4-BE49-F238E27FC236}">
                <a16:creationId xmlns:a16="http://schemas.microsoft.com/office/drawing/2014/main" id="{6B34024F-8DE3-2749-CED3-532667D28A1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67200" y="2362200"/>
            <a:ext cx="2087563" cy="168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189" name="Title 6">
            <a:extLst>
              <a:ext uri="{FF2B5EF4-FFF2-40B4-BE49-F238E27FC236}">
                <a16:creationId xmlns:a16="http://schemas.microsoft.com/office/drawing/2014/main" id="{E4D7AE6B-EC4D-2E00-54A6-3D7092404CD9}"/>
              </a:ext>
            </a:extLst>
          </p:cNvPr>
          <p:cNvSpPr>
            <a:spLocks noGrp="1"/>
          </p:cNvSpPr>
          <p:nvPr>
            <p:ph type="title"/>
          </p:nvPr>
        </p:nvSpPr>
        <p:spPr/>
        <p:txBody>
          <a:bodyPr/>
          <a:lstStyle/>
          <a:p>
            <a:pPr eaLnBrk="1" hangingPunct="1"/>
            <a:r>
              <a:rPr lang="sr-Latn-RS" altLang="sr-Latn-RS" dirty="0">
                <a:solidFill>
                  <a:srgbClr val="164C6C"/>
                </a:solidFill>
              </a:rPr>
              <a:t>Retrograde/antegrade pyelography</a:t>
            </a:r>
            <a:endParaRPr lang="sr-Latn-CS" altLang="sr-Latn-RS" dirty="0">
              <a:solidFill>
                <a:srgbClr val="164C6C"/>
              </a:solidFill>
            </a:endParaRPr>
          </a:p>
        </p:txBody>
      </p:sp>
      <p:sp>
        <p:nvSpPr>
          <p:cNvPr id="8" name="Slide Number Placeholder 7">
            <a:extLst>
              <a:ext uri="{FF2B5EF4-FFF2-40B4-BE49-F238E27FC236}">
                <a16:creationId xmlns:a16="http://schemas.microsoft.com/office/drawing/2014/main" id="{B315B82E-1AC7-7C75-E79E-4EAD3121743D}"/>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BC5437C-2AB2-4CC3-87B9-FAF9398CCDD3}" type="slidenum">
              <a:rPr lang="en-US" altLang="sr-Latn-RS">
                <a:solidFill>
                  <a:srgbClr val="164C6C"/>
                </a:solidFill>
                <a:latin typeface="Georgia" panose="02040502050405020303" pitchFamily="18" charset="0"/>
              </a:rPr>
              <a:pPr eaLnBrk="1" hangingPunct="1"/>
              <a:t>79</a:t>
            </a:fld>
            <a:endParaRPr lang="en-US" altLang="sr-Latn-RS">
              <a:solidFill>
                <a:srgbClr val="164C6C"/>
              </a:solidFill>
              <a:latin typeface="Georgia" panose="02040502050405020303" pitchFamily="18" charset="0"/>
            </a:endParaRPr>
          </a:p>
        </p:txBody>
      </p:sp>
      <p:sp>
        <p:nvSpPr>
          <p:cNvPr id="93191" name="Content Placeholder 7">
            <a:extLst>
              <a:ext uri="{FF2B5EF4-FFF2-40B4-BE49-F238E27FC236}">
                <a16:creationId xmlns:a16="http://schemas.microsoft.com/office/drawing/2014/main" id="{49B86BE5-04B3-C0D6-66AA-229C2A748FA6}"/>
              </a:ext>
            </a:extLst>
          </p:cNvPr>
          <p:cNvSpPr>
            <a:spLocks noGrp="1"/>
          </p:cNvSpPr>
          <p:nvPr>
            <p:ph sz="quarter" idx="1"/>
          </p:nvPr>
        </p:nvSpPr>
        <p:spPr>
          <a:xfrm>
            <a:off x="152400" y="1600200"/>
            <a:ext cx="8504238" cy="4572000"/>
          </a:xfrm>
        </p:spPr>
        <p:txBody>
          <a:bodyPr/>
          <a:lstStyle/>
          <a:p>
            <a:pPr eaLnBrk="1" hangingPunct="1"/>
            <a:r>
              <a:rPr lang="sr-Latn-RS" altLang="sr-Latn-RS" sz="2400" dirty="0"/>
              <a:t>Ureteral obstruction</a:t>
            </a:r>
          </a:p>
          <a:p>
            <a:pPr eaLnBrk="1" hangingPunct="1"/>
            <a:r>
              <a:rPr lang="sr-Latn-RS" altLang="sr-Latn-RS" sz="2400" dirty="0"/>
              <a:t>Contrast extravasation</a:t>
            </a:r>
            <a:endParaRPr lang="sr-Latn-CS" altLang="sr-Latn-RS" sz="2400" dirty="0"/>
          </a:p>
        </p:txBody>
      </p:sp>
      <p:pic>
        <p:nvPicPr>
          <p:cNvPr id="93192" name="Picture 9" descr="http://ars.els-cdn.com/content/image/1-s2.0-S0090429505003432-gr2.jpg">
            <a:extLst>
              <a:ext uri="{FF2B5EF4-FFF2-40B4-BE49-F238E27FC236}">
                <a16:creationId xmlns:a16="http://schemas.microsoft.com/office/drawing/2014/main" id="{D474919E-4BA4-F1C0-0CAD-263D3347AFB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73513" y="4132263"/>
            <a:ext cx="2808287" cy="219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148AFFE1-51CF-4712-AB29-50B7BC33744C}"/>
              </a:ext>
            </a:extLst>
          </p:cNvPr>
          <p:cNvSpPr>
            <a:spLocks noGrp="1"/>
          </p:cNvSpPr>
          <p:nvPr>
            <p:ph type="title"/>
          </p:nvPr>
        </p:nvSpPr>
        <p:spPr/>
        <p:txBody>
          <a:bodyPr/>
          <a:lstStyle/>
          <a:p>
            <a:pPr eaLnBrk="1" hangingPunct="1"/>
            <a:r>
              <a:rPr lang="sr-Latn-RS" altLang="sr-Latn-RS" dirty="0">
                <a:solidFill>
                  <a:srgbClr val="164C6C"/>
                </a:solidFill>
              </a:rPr>
              <a:t>Clinical presentation</a:t>
            </a:r>
            <a:endParaRPr lang="sr-Latn-CS" altLang="sr-Latn-RS" dirty="0">
              <a:solidFill>
                <a:srgbClr val="164C6C"/>
              </a:solidFill>
            </a:endParaRPr>
          </a:p>
        </p:txBody>
      </p:sp>
      <p:sp>
        <p:nvSpPr>
          <p:cNvPr id="5" name="Slide Number Placeholder 4">
            <a:extLst>
              <a:ext uri="{FF2B5EF4-FFF2-40B4-BE49-F238E27FC236}">
                <a16:creationId xmlns:a16="http://schemas.microsoft.com/office/drawing/2014/main" id="{50B84C75-B2EB-9CFE-5D0D-AB9FC97BB5D8}"/>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C2F20CA-3713-458F-880A-D94A8DCDBA21}" type="slidenum">
              <a:rPr lang="en-US" altLang="sr-Latn-RS">
                <a:solidFill>
                  <a:srgbClr val="164C6C"/>
                </a:solidFill>
                <a:latin typeface="Georgia" panose="02040502050405020303" pitchFamily="18" charset="0"/>
              </a:rPr>
              <a:pPr eaLnBrk="1" hangingPunct="1"/>
              <a:t>8</a:t>
            </a:fld>
            <a:endParaRPr lang="en-US" altLang="sr-Latn-RS">
              <a:solidFill>
                <a:srgbClr val="164C6C"/>
              </a:solidFill>
              <a:latin typeface="Georgia" panose="02040502050405020303" pitchFamily="18" charset="0"/>
            </a:endParaRPr>
          </a:p>
        </p:txBody>
      </p:sp>
      <p:sp>
        <p:nvSpPr>
          <p:cNvPr id="21508" name="Content Placeholder 3">
            <a:extLst>
              <a:ext uri="{FF2B5EF4-FFF2-40B4-BE49-F238E27FC236}">
                <a16:creationId xmlns:a16="http://schemas.microsoft.com/office/drawing/2014/main" id="{A8AFDDE5-8EE8-E517-C783-7C0D84E85181}"/>
              </a:ext>
            </a:extLst>
          </p:cNvPr>
          <p:cNvSpPr>
            <a:spLocks noGrp="1"/>
          </p:cNvSpPr>
          <p:nvPr>
            <p:ph sz="quarter" idx="1"/>
          </p:nvPr>
        </p:nvSpPr>
        <p:spPr>
          <a:xfrm>
            <a:off x="301625" y="1371600"/>
            <a:ext cx="8504238" cy="4572000"/>
          </a:xfrm>
        </p:spPr>
        <p:txBody>
          <a:bodyPr/>
          <a:lstStyle/>
          <a:p>
            <a:pPr eaLnBrk="1" hangingPunct="1"/>
            <a:r>
              <a:rPr lang="sr-Latn-RS" altLang="sr-Latn-RS" sz="2000" b="1" dirty="0">
                <a:solidFill>
                  <a:schemeClr val="tx2"/>
                </a:solidFill>
                <a:latin typeface="Cambria" panose="02040503050406030204" pitchFamily="18" charset="0"/>
              </a:rPr>
              <a:t>RENAL COLIC</a:t>
            </a:r>
          </a:p>
          <a:p>
            <a:pPr eaLnBrk="1" hangingPunct="1"/>
            <a:r>
              <a:rPr lang="sr-Latn-RS" altLang="sr-Latn-RS" sz="2000" b="1" dirty="0">
                <a:solidFill>
                  <a:schemeClr val="tx2"/>
                </a:solidFill>
                <a:latin typeface="Cambria" panose="02040503050406030204" pitchFamily="18" charset="0"/>
              </a:rPr>
              <a:t>Calyx, pyelon, ureter obstruction</a:t>
            </a:r>
          </a:p>
          <a:p>
            <a:pPr eaLnBrk="1" hangingPunct="1"/>
            <a:endParaRPr lang="sr-Latn-RS" altLang="sr-Latn-RS" sz="2000" b="1" dirty="0">
              <a:solidFill>
                <a:schemeClr val="tx2"/>
              </a:solidFill>
              <a:latin typeface="Cambria" panose="02040503050406030204" pitchFamily="18" charset="0"/>
            </a:endParaRPr>
          </a:p>
          <a:p>
            <a:pPr eaLnBrk="1" hangingPunct="1"/>
            <a:r>
              <a:rPr lang="sr-Latn-RS" altLang="sr-Latn-RS" sz="2000" b="1" dirty="0">
                <a:solidFill>
                  <a:schemeClr val="tx2"/>
                </a:solidFill>
                <a:latin typeface="Cambria" panose="02040503050406030204" pitchFamily="18" charset="0"/>
              </a:rPr>
              <a:t>ASYMPTOMATIC</a:t>
            </a:r>
          </a:p>
          <a:p>
            <a:pPr eaLnBrk="1" hangingPunct="1"/>
            <a:r>
              <a:rPr lang="sr-Latn-RS" altLang="sr-Latn-RS" sz="2000" b="1" dirty="0">
                <a:solidFill>
                  <a:schemeClr val="tx2"/>
                </a:solidFill>
                <a:latin typeface="Cambria" panose="02040503050406030204" pitchFamily="18" charset="0"/>
              </a:rPr>
              <a:t>Calyx stone</a:t>
            </a:r>
          </a:p>
          <a:p>
            <a:pPr eaLnBrk="1" hangingPunct="1"/>
            <a:r>
              <a:rPr lang="sr-Latn-RS" altLang="sr-Latn-RS" sz="2000" b="1" dirty="0">
                <a:solidFill>
                  <a:schemeClr val="tx2"/>
                </a:solidFill>
                <a:latin typeface="Cambria" panose="02040503050406030204" pitchFamily="18" charset="0"/>
              </a:rPr>
              <a:t>Coral stone</a:t>
            </a:r>
          </a:p>
          <a:p>
            <a:pPr eaLnBrk="1" hangingPunct="1"/>
            <a:endParaRPr lang="sr-Latn-RS" altLang="sr-Latn-RS" sz="2000" b="1" dirty="0">
              <a:solidFill>
                <a:schemeClr val="tx2"/>
              </a:solidFill>
              <a:latin typeface="Cambria" panose="02040503050406030204" pitchFamily="18" charset="0"/>
            </a:endParaRPr>
          </a:p>
          <a:p>
            <a:pPr eaLnBrk="1" hangingPunct="1"/>
            <a:r>
              <a:rPr lang="sr-Latn-RS" altLang="sr-Latn-RS" sz="2000" b="1" dirty="0">
                <a:solidFill>
                  <a:schemeClr val="tx2"/>
                </a:solidFill>
                <a:latin typeface="Cambria" panose="02040503050406030204" pitchFamily="18" charset="0"/>
              </a:rPr>
              <a:t>DUNT PAIN</a:t>
            </a:r>
          </a:p>
          <a:p>
            <a:pPr eaLnBrk="1" hangingPunct="1"/>
            <a:endParaRPr lang="sr-Latn-RS" altLang="sr-Latn-RS" sz="2000" b="1" dirty="0">
              <a:solidFill>
                <a:schemeClr val="tx2"/>
              </a:solidFill>
              <a:latin typeface="Cambria" panose="02040503050406030204" pitchFamily="18" charset="0"/>
            </a:endParaRPr>
          </a:p>
          <a:p>
            <a:pPr eaLnBrk="1" hangingPunct="1"/>
            <a:r>
              <a:rPr lang="sr-Latn-RS" altLang="sr-Latn-RS" sz="2000" b="1" dirty="0">
                <a:solidFill>
                  <a:schemeClr val="tx2"/>
                </a:solidFill>
                <a:latin typeface="Cambria" panose="02040503050406030204" pitchFamily="18" charset="0"/>
              </a:rPr>
              <a:t>URINARY INFECTION</a:t>
            </a:r>
          </a:p>
          <a:p>
            <a:pPr eaLnBrk="1" hangingPunct="1"/>
            <a:endParaRPr lang="sr-Latn-RS" altLang="sr-Latn-RS" sz="2000" b="1" dirty="0">
              <a:solidFill>
                <a:schemeClr val="tx2"/>
              </a:solidFill>
              <a:latin typeface="Cambria" panose="02040503050406030204" pitchFamily="18" charset="0"/>
            </a:endParaRPr>
          </a:p>
          <a:p>
            <a:pPr eaLnBrk="1" hangingPunct="1"/>
            <a:r>
              <a:rPr lang="sr-Latn-RS" altLang="sr-Latn-RS" sz="2000" b="1" dirty="0">
                <a:solidFill>
                  <a:schemeClr val="tx2"/>
                </a:solidFill>
                <a:latin typeface="Cambria" panose="02040503050406030204" pitchFamily="18" charset="0"/>
              </a:rPr>
              <a:t>ANURIA</a:t>
            </a:r>
            <a:endParaRPr lang="sr-Latn-CS" altLang="sr-Latn-RS" sz="2000" dirty="0">
              <a:solidFill>
                <a:schemeClr val="tx2"/>
              </a:solidFill>
              <a:latin typeface="Cambria" panose="02040503050406030204" pitchFamily="18" charset="0"/>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2">
            <a:extLst>
              <a:ext uri="{FF2B5EF4-FFF2-40B4-BE49-F238E27FC236}">
                <a16:creationId xmlns:a16="http://schemas.microsoft.com/office/drawing/2014/main" id="{6D544E74-E199-9262-368C-75EFC68F63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3898900"/>
            <a:ext cx="2808288" cy="2335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94211" name="Title 8">
            <a:extLst>
              <a:ext uri="{FF2B5EF4-FFF2-40B4-BE49-F238E27FC236}">
                <a16:creationId xmlns:a16="http://schemas.microsoft.com/office/drawing/2014/main" id="{B8731AB8-21D1-C207-4062-BEF2B60C1B15}"/>
              </a:ext>
            </a:extLst>
          </p:cNvPr>
          <p:cNvSpPr>
            <a:spLocks noGrp="1"/>
          </p:cNvSpPr>
          <p:nvPr>
            <p:ph type="title"/>
          </p:nvPr>
        </p:nvSpPr>
        <p:spPr/>
        <p:txBody>
          <a:bodyPr/>
          <a:lstStyle/>
          <a:p>
            <a:pPr eaLnBrk="1" hangingPunct="1"/>
            <a:r>
              <a:rPr lang="sr-Latn-RS" altLang="sr-Latn-RS" dirty="0">
                <a:solidFill>
                  <a:srgbClr val="164C6C"/>
                </a:solidFill>
              </a:rPr>
              <a:t>Ultrasonography</a:t>
            </a:r>
            <a:endParaRPr lang="sr-Latn-CS" altLang="sr-Latn-RS" dirty="0">
              <a:solidFill>
                <a:srgbClr val="164C6C"/>
              </a:solidFill>
            </a:endParaRPr>
          </a:p>
        </p:txBody>
      </p:sp>
      <p:sp>
        <p:nvSpPr>
          <p:cNvPr id="8" name="Slide Number Placeholder 7">
            <a:extLst>
              <a:ext uri="{FF2B5EF4-FFF2-40B4-BE49-F238E27FC236}">
                <a16:creationId xmlns:a16="http://schemas.microsoft.com/office/drawing/2014/main" id="{81217CC3-E5A6-DEB8-0FCF-5F5AD4438F8B}"/>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6E39FF2-F6D3-405C-89AE-A8CBFD3E085D}" type="slidenum">
              <a:rPr lang="en-US" altLang="sr-Latn-RS">
                <a:solidFill>
                  <a:srgbClr val="164C6C"/>
                </a:solidFill>
                <a:latin typeface="Georgia" panose="02040502050405020303" pitchFamily="18" charset="0"/>
              </a:rPr>
              <a:pPr eaLnBrk="1" hangingPunct="1"/>
              <a:t>80</a:t>
            </a:fld>
            <a:endParaRPr lang="en-US" altLang="sr-Latn-RS">
              <a:solidFill>
                <a:srgbClr val="164C6C"/>
              </a:solidFill>
              <a:latin typeface="Georgia" panose="02040502050405020303" pitchFamily="18" charset="0"/>
            </a:endParaRPr>
          </a:p>
        </p:txBody>
      </p:sp>
      <p:sp>
        <p:nvSpPr>
          <p:cNvPr id="94213" name="Content Placeholder 9">
            <a:extLst>
              <a:ext uri="{FF2B5EF4-FFF2-40B4-BE49-F238E27FC236}">
                <a16:creationId xmlns:a16="http://schemas.microsoft.com/office/drawing/2014/main" id="{4F5062C1-2B96-A36E-BC79-C0466B8D3F91}"/>
              </a:ext>
            </a:extLst>
          </p:cNvPr>
          <p:cNvSpPr>
            <a:spLocks noGrp="1"/>
          </p:cNvSpPr>
          <p:nvPr>
            <p:ph sz="quarter" idx="1"/>
          </p:nvPr>
        </p:nvSpPr>
        <p:spPr>
          <a:xfrm>
            <a:off x="304800" y="1447800"/>
            <a:ext cx="8504238" cy="4572000"/>
          </a:xfrm>
        </p:spPr>
        <p:txBody>
          <a:bodyPr/>
          <a:lstStyle/>
          <a:p>
            <a:pPr eaLnBrk="1" hangingPunct="1"/>
            <a:r>
              <a:rPr lang="en-US" altLang="sr-Latn-RS" dirty="0"/>
              <a:t>The presence of pus in the dilated collector system - </a:t>
            </a:r>
            <a:r>
              <a:rPr lang="en-US" altLang="sr-Latn-RS" dirty="0" err="1"/>
              <a:t>pyonephrosis</a:t>
            </a:r>
            <a:endParaRPr lang="en-US" altLang="sr-Latn-RS" dirty="0"/>
          </a:p>
          <a:p>
            <a:pPr eaLnBrk="1" hangingPunct="1"/>
            <a:r>
              <a:rPr lang="en-US" altLang="sr-Latn-RS" dirty="0"/>
              <a:t>Hypo/anechoic oval mass – abscess</a:t>
            </a:r>
            <a:endParaRPr lang="sr-Latn-CS" altLang="sr-Latn-RS" dirty="0"/>
          </a:p>
        </p:txBody>
      </p:sp>
      <p:pic>
        <p:nvPicPr>
          <p:cNvPr id="94214" name="Picture 10" descr="http://images.radiopaedia.org/images/535435/ea32d1ae6682b369a28f49548f6080.jpg">
            <a:extLst>
              <a:ext uri="{FF2B5EF4-FFF2-40B4-BE49-F238E27FC236}">
                <a16:creationId xmlns:a16="http://schemas.microsoft.com/office/drawing/2014/main" id="{BCFF124B-B540-FF4A-773E-299DD7ECAA0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3336925"/>
            <a:ext cx="2987675" cy="298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4215" name="Picture 5">
            <a:extLst>
              <a:ext uri="{FF2B5EF4-FFF2-40B4-BE49-F238E27FC236}">
                <a16:creationId xmlns:a16="http://schemas.microsoft.com/office/drawing/2014/main" id="{FB2D694B-ED69-C448-7B31-33D431137C6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24600" y="3968750"/>
            <a:ext cx="2484438" cy="235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94216" name="Picture 4">
            <a:extLst>
              <a:ext uri="{FF2B5EF4-FFF2-40B4-BE49-F238E27FC236}">
                <a16:creationId xmlns:a16="http://schemas.microsoft.com/office/drawing/2014/main" id="{8C4A30BF-37D2-FBB0-CBC4-D161F00749C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38863" y="1905000"/>
            <a:ext cx="2700337"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4">
            <a:extLst>
              <a:ext uri="{FF2B5EF4-FFF2-40B4-BE49-F238E27FC236}">
                <a16:creationId xmlns:a16="http://schemas.microsoft.com/office/drawing/2014/main" id="{133E23DA-726D-9917-3553-EA336A20A3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1400" y="2590800"/>
            <a:ext cx="2303463" cy="229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95235" name="Picture 5">
            <a:extLst>
              <a:ext uri="{FF2B5EF4-FFF2-40B4-BE49-F238E27FC236}">
                <a16:creationId xmlns:a16="http://schemas.microsoft.com/office/drawing/2014/main" id="{DC0F40FC-C5DC-3FF4-D467-E59AE94A2AA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2590800"/>
            <a:ext cx="3095625" cy="220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36" name="Title 7">
            <a:extLst>
              <a:ext uri="{FF2B5EF4-FFF2-40B4-BE49-F238E27FC236}">
                <a16:creationId xmlns:a16="http://schemas.microsoft.com/office/drawing/2014/main" id="{A9006703-6852-D705-84CF-6310AF447BCD}"/>
              </a:ext>
            </a:extLst>
          </p:cNvPr>
          <p:cNvSpPr>
            <a:spLocks noGrp="1"/>
          </p:cNvSpPr>
          <p:nvPr>
            <p:ph type="title"/>
          </p:nvPr>
        </p:nvSpPr>
        <p:spPr/>
        <p:txBody>
          <a:bodyPr/>
          <a:lstStyle/>
          <a:p>
            <a:pPr eaLnBrk="1" hangingPunct="1"/>
            <a:r>
              <a:rPr lang="sr-Latn-RS" altLang="sr-Latn-RS" dirty="0">
                <a:solidFill>
                  <a:srgbClr val="164C6C"/>
                </a:solidFill>
              </a:rPr>
              <a:t>Computed tomography</a:t>
            </a:r>
            <a:endParaRPr lang="sr-Latn-CS" altLang="sr-Latn-RS" dirty="0">
              <a:solidFill>
                <a:srgbClr val="164C6C"/>
              </a:solidFill>
            </a:endParaRPr>
          </a:p>
        </p:txBody>
      </p:sp>
      <p:sp>
        <p:nvSpPr>
          <p:cNvPr id="11" name="Slide Number Placeholder 10">
            <a:extLst>
              <a:ext uri="{FF2B5EF4-FFF2-40B4-BE49-F238E27FC236}">
                <a16:creationId xmlns:a16="http://schemas.microsoft.com/office/drawing/2014/main" id="{14623767-0893-B6B8-FE53-81005EBEF1D2}"/>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1BB18DF-EA33-4B01-BA5E-A530FC51BE5B}" type="slidenum">
              <a:rPr lang="en-US" altLang="sr-Latn-RS">
                <a:solidFill>
                  <a:srgbClr val="164C6C"/>
                </a:solidFill>
                <a:latin typeface="Georgia" panose="02040502050405020303" pitchFamily="18" charset="0"/>
              </a:rPr>
              <a:pPr eaLnBrk="1" hangingPunct="1"/>
              <a:t>81</a:t>
            </a:fld>
            <a:endParaRPr lang="en-US" altLang="sr-Latn-RS">
              <a:solidFill>
                <a:srgbClr val="164C6C"/>
              </a:solidFill>
              <a:latin typeface="Georgia" panose="02040502050405020303" pitchFamily="18" charset="0"/>
            </a:endParaRPr>
          </a:p>
        </p:txBody>
      </p:sp>
      <p:sp>
        <p:nvSpPr>
          <p:cNvPr id="95238" name="Content Placeholder 8">
            <a:extLst>
              <a:ext uri="{FF2B5EF4-FFF2-40B4-BE49-F238E27FC236}">
                <a16:creationId xmlns:a16="http://schemas.microsoft.com/office/drawing/2014/main" id="{B0B42078-9021-3491-AD1C-36B245608D06}"/>
              </a:ext>
            </a:extLst>
          </p:cNvPr>
          <p:cNvSpPr>
            <a:spLocks noGrp="1"/>
          </p:cNvSpPr>
          <p:nvPr>
            <p:ph sz="quarter" idx="1"/>
          </p:nvPr>
        </p:nvSpPr>
        <p:spPr>
          <a:xfrm>
            <a:off x="301625" y="1524000"/>
            <a:ext cx="8504238" cy="4572000"/>
          </a:xfrm>
        </p:spPr>
        <p:txBody>
          <a:bodyPr/>
          <a:lstStyle/>
          <a:p>
            <a:pPr eaLnBrk="1" hangingPunct="1"/>
            <a:r>
              <a:rPr lang="en-US" altLang="sr-Latn-RS" dirty="0"/>
              <a:t>The most reliable method</a:t>
            </a:r>
          </a:p>
          <a:p>
            <a:pPr eaLnBrk="1" hangingPunct="1"/>
            <a:r>
              <a:rPr lang="en-US" altLang="sr-Latn-RS" dirty="0"/>
              <a:t>Parenchymal abnormalities caused by infection</a:t>
            </a:r>
          </a:p>
          <a:p>
            <a:pPr eaLnBrk="1" hangingPunct="1"/>
            <a:endParaRPr lang="en-US" altLang="sr-Latn-RS" dirty="0"/>
          </a:p>
          <a:p>
            <a:pPr eaLnBrk="1" hangingPunct="1"/>
            <a:endParaRPr lang="en-US" altLang="sr-Latn-RS" dirty="0"/>
          </a:p>
          <a:p>
            <a:pPr eaLnBrk="1" hangingPunct="1"/>
            <a:endParaRPr lang="en-US" altLang="sr-Latn-RS" dirty="0"/>
          </a:p>
          <a:p>
            <a:pPr marL="0" indent="0" eaLnBrk="1" hangingPunct="1">
              <a:buNone/>
            </a:pPr>
            <a:endParaRPr lang="en-US" altLang="sr-Latn-RS" dirty="0"/>
          </a:p>
          <a:p>
            <a:pPr marL="0" indent="0" eaLnBrk="1" hangingPunct="1">
              <a:buNone/>
            </a:pPr>
            <a:endParaRPr lang="en-US" altLang="sr-Latn-RS" dirty="0"/>
          </a:p>
          <a:p>
            <a:pPr eaLnBrk="1" hangingPunct="1"/>
            <a:r>
              <a:rPr lang="en-US" altLang="sr-Latn-RS" dirty="0" err="1"/>
              <a:t>Pyonephrosis</a:t>
            </a:r>
            <a:r>
              <a:rPr lang="en-US" altLang="sr-Latn-RS" dirty="0"/>
              <a:t>         Renal abscess      Perirenal abscess</a:t>
            </a:r>
          </a:p>
          <a:p>
            <a:pPr eaLnBrk="1" hangingPunct="1"/>
            <a:r>
              <a:rPr lang="en-US" altLang="sr-Latn-RS" dirty="0"/>
              <a:t>It evaluates the function</a:t>
            </a:r>
            <a:endParaRPr lang="sr-Cyrl-CS" altLang="sr-Latn-RS" dirty="0"/>
          </a:p>
        </p:txBody>
      </p:sp>
      <p:pic>
        <p:nvPicPr>
          <p:cNvPr id="95239" name="Picture 5">
            <a:extLst>
              <a:ext uri="{FF2B5EF4-FFF2-40B4-BE49-F238E27FC236}">
                <a16:creationId xmlns:a16="http://schemas.microsoft.com/office/drawing/2014/main" id="{ABAA69DC-BAE7-7664-EB75-E38CAC126EB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67413" y="2590800"/>
            <a:ext cx="3024187" cy="227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3">
            <a:extLst>
              <a:ext uri="{FF2B5EF4-FFF2-40B4-BE49-F238E27FC236}">
                <a16:creationId xmlns:a16="http://schemas.microsoft.com/office/drawing/2014/main" id="{9E260C2C-9595-BB9B-47A9-1C41427CA1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3276600"/>
            <a:ext cx="48006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96259" name="Picture 4">
            <a:extLst>
              <a:ext uri="{FF2B5EF4-FFF2-40B4-BE49-F238E27FC236}">
                <a16:creationId xmlns:a16="http://schemas.microsoft.com/office/drawing/2014/main" id="{24219686-D200-036F-F50E-EE96D36E46A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10200" y="2857500"/>
            <a:ext cx="3203575" cy="339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96260" name="Picture 5" descr="Picture 030">
            <a:extLst>
              <a:ext uri="{FF2B5EF4-FFF2-40B4-BE49-F238E27FC236}">
                <a16:creationId xmlns:a16="http://schemas.microsoft.com/office/drawing/2014/main" id="{7D8DFD7F-4C6F-687A-2C66-31E8B3A34AD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71800" y="3276600"/>
            <a:ext cx="2365375"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6261" name="Title 6">
            <a:extLst>
              <a:ext uri="{FF2B5EF4-FFF2-40B4-BE49-F238E27FC236}">
                <a16:creationId xmlns:a16="http://schemas.microsoft.com/office/drawing/2014/main" id="{F4FE0145-8D6C-98D1-F62B-E6A03DCC27C1}"/>
              </a:ext>
            </a:extLst>
          </p:cNvPr>
          <p:cNvSpPr>
            <a:spLocks noGrp="1"/>
          </p:cNvSpPr>
          <p:nvPr>
            <p:ph type="title"/>
          </p:nvPr>
        </p:nvSpPr>
        <p:spPr/>
        <p:txBody>
          <a:bodyPr/>
          <a:lstStyle/>
          <a:p>
            <a:pPr eaLnBrk="1" hangingPunct="1"/>
            <a:r>
              <a:rPr lang="sr-Latn-RS" altLang="sr-Latn-RS" dirty="0">
                <a:solidFill>
                  <a:srgbClr val="164C6C"/>
                </a:solidFill>
              </a:rPr>
              <a:t>Abscessography</a:t>
            </a:r>
            <a:r>
              <a:rPr lang="sr-Cyrl-CS" altLang="sr-Latn-RS" dirty="0">
                <a:solidFill>
                  <a:srgbClr val="164C6C"/>
                </a:solidFill>
              </a:rPr>
              <a:t> </a:t>
            </a:r>
            <a:endParaRPr lang="sr-Latn-CS" altLang="sr-Latn-RS" dirty="0">
              <a:solidFill>
                <a:srgbClr val="164C6C"/>
              </a:solidFill>
            </a:endParaRPr>
          </a:p>
        </p:txBody>
      </p:sp>
      <p:sp>
        <p:nvSpPr>
          <p:cNvPr id="9" name="Slide Number Placeholder 8">
            <a:extLst>
              <a:ext uri="{FF2B5EF4-FFF2-40B4-BE49-F238E27FC236}">
                <a16:creationId xmlns:a16="http://schemas.microsoft.com/office/drawing/2014/main" id="{FF547DA0-C0CC-95DD-28A8-21A5A14E1493}"/>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C268298-D854-4150-A1CE-A78382B54925}" type="slidenum">
              <a:rPr lang="en-US" altLang="sr-Latn-RS">
                <a:solidFill>
                  <a:srgbClr val="164C6C"/>
                </a:solidFill>
                <a:latin typeface="Georgia" panose="02040502050405020303" pitchFamily="18" charset="0"/>
              </a:rPr>
              <a:pPr eaLnBrk="1" hangingPunct="1"/>
              <a:t>82</a:t>
            </a:fld>
            <a:endParaRPr lang="en-US" altLang="sr-Latn-RS">
              <a:solidFill>
                <a:srgbClr val="164C6C"/>
              </a:solidFill>
              <a:latin typeface="Georgia" panose="02040502050405020303" pitchFamily="18" charset="0"/>
            </a:endParaRPr>
          </a:p>
        </p:txBody>
      </p:sp>
      <p:sp>
        <p:nvSpPr>
          <p:cNvPr id="96263" name="Content Placeholder 7">
            <a:extLst>
              <a:ext uri="{FF2B5EF4-FFF2-40B4-BE49-F238E27FC236}">
                <a16:creationId xmlns:a16="http://schemas.microsoft.com/office/drawing/2014/main" id="{BEFE71D5-5FD8-5E48-12DE-4B5673AD0B75}"/>
              </a:ext>
            </a:extLst>
          </p:cNvPr>
          <p:cNvSpPr>
            <a:spLocks noGrp="1"/>
          </p:cNvSpPr>
          <p:nvPr>
            <p:ph sz="quarter" idx="1"/>
          </p:nvPr>
        </p:nvSpPr>
        <p:spPr>
          <a:xfrm>
            <a:off x="301625" y="1527175"/>
            <a:ext cx="8504238" cy="4572000"/>
          </a:xfrm>
        </p:spPr>
        <p:txBody>
          <a:bodyPr/>
          <a:lstStyle/>
          <a:p>
            <a:pPr eaLnBrk="1" hangingPunct="1"/>
            <a:r>
              <a:rPr lang="en-US" altLang="sr-Latn-RS" sz="2400" dirty="0"/>
              <a:t>Communications with the collector system</a:t>
            </a:r>
          </a:p>
          <a:p>
            <a:pPr eaLnBrk="1" hangingPunct="1"/>
            <a:r>
              <a:rPr lang="en-US" altLang="sr-Latn-RS" sz="2400" dirty="0"/>
              <a:t>Communications with neighboring organs</a:t>
            </a:r>
            <a:endParaRPr lang="sr-Latn-CS" altLang="sr-Latn-RS" sz="2400" dirty="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5DBCA5-7694-D203-C350-97B3447149B8}"/>
              </a:ext>
            </a:extLst>
          </p:cNvPr>
          <p:cNvSpPr>
            <a:spLocks noGrp="1"/>
          </p:cNvSpPr>
          <p:nvPr>
            <p:ph type="title"/>
          </p:nvPr>
        </p:nvSpPr>
        <p:spPr/>
        <p:txBody>
          <a:bodyPr/>
          <a:lstStyle/>
          <a:p>
            <a:pPr>
              <a:defRPr/>
            </a:pPr>
            <a:r>
              <a:rPr lang="sr-Latn-RS" dirty="0"/>
              <a:t>Six emergency procedures</a:t>
            </a:r>
            <a:endParaRPr lang="en-US" dirty="0"/>
          </a:p>
        </p:txBody>
      </p:sp>
      <p:sp>
        <p:nvSpPr>
          <p:cNvPr id="97283" name="Content Placeholder 2">
            <a:extLst>
              <a:ext uri="{FF2B5EF4-FFF2-40B4-BE49-F238E27FC236}">
                <a16:creationId xmlns:a16="http://schemas.microsoft.com/office/drawing/2014/main" id="{9F67BB1A-E9A7-B369-6A45-6F45B0DBC63C}"/>
              </a:ext>
            </a:extLst>
          </p:cNvPr>
          <p:cNvSpPr>
            <a:spLocks noGrp="1"/>
          </p:cNvSpPr>
          <p:nvPr>
            <p:ph sz="quarter" idx="1"/>
          </p:nvPr>
        </p:nvSpPr>
        <p:spPr>
          <a:xfrm>
            <a:off x="301625" y="1527175"/>
            <a:ext cx="8504238" cy="4572000"/>
          </a:xfrm>
        </p:spPr>
        <p:txBody>
          <a:bodyPr/>
          <a:lstStyle/>
          <a:p>
            <a:r>
              <a:rPr lang="en-US" altLang="sr-Latn-RS" dirty="0"/>
              <a:t>Give oxygen - high flow</a:t>
            </a:r>
          </a:p>
          <a:p>
            <a:r>
              <a:rPr lang="en-US" altLang="sr-Latn-RS" dirty="0"/>
              <a:t>Take blood for blood culture before administration of antibiotics</a:t>
            </a:r>
          </a:p>
          <a:p>
            <a:r>
              <a:rPr lang="en-US" altLang="sr-Latn-RS" dirty="0"/>
              <a:t>Broad-spectrum antibiotics</a:t>
            </a:r>
          </a:p>
          <a:p>
            <a:r>
              <a:rPr lang="en-US" altLang="sr-Latn-RS" dirty="0"/>
              <a:t>Intravascular volume replacement</a:t>
            </a:r>
          </a:p>
          <a:p>
            <a:r>
              <a:rPr lang="en-US" altLang="sr-Latn-RS" dirty="0"/>
              <a:t>Measure hemoglobin and lactate levels</a:t>
            </a:r>
          </a:p>
          <a:p>
            <a:r>
              <a:rPr lang="en-US" altLang="sr-Latn-RS" dirty="0"/>
              <a:t>Hourly diuresis</a:t>
            </a:r>
          </a:p>
        </p:txBody>
      </p:sp>
      <p:sp>
        <p:nvSpPr>
          <p:cNvPr id="4" name="Slide Number Placeholder 3">
            <a:extLst>
              <a:ext uri="{FF2B5EF4-FFF2-40B4-BE49-F238E27FC236}">
                <a16:creationId xmlns:a16="http://schemas.microsoft.com/office/drawing/2014/main" id="{384E1871-AB60-2DEC-C65D-AC9528B649AC}"/>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7297F10-ACDE-4B9C-8377-314BFD947AF7}" type="slidenum">
              <a:rPr lang="en-US" altLang="sr-Latn-RS">
                <a:solidFill>
                  <a:srgbClr val="164C6C"/>
                </a:solidFill>
                <a:latin typeface="Georgia" panose="02040502050405020303" pitchFamily="18" charset="0"/>
              </a:rPr>
              <a:pPr eaLnBrk="1" hangingPunct="1"/>
              <a:t>83</a:t>
            </a:fld>
            <a:endParaRPr lang="en-US" altLang="sr-Latn-RS">
              <a:solidFill>
                <a:srgbClr val="164C6C"/>
              </a:solidFill>
              <a:latin typeface="Georgia" panose="02040502050405020303" pitchFamily="18" charset="0"/>
            </a:endParaRPr>
          </a:p>
        </p:txBody>
      </p:sp>
      <p:sp>
        <p:nvSpPr>
          <p:cNvPr id="5" name="Rectangle 4">
            <a:extLst>
              <a:ext uri="{FF2B5EF4-FFF2-40B4-BE49-F238E27FC236}">
                <a16:creationId xmlns:a16="http://schemas.microsoft.com/office/drawing/2014/main" id="{C65ABE91-CE86-5F00-6BBC-0A4301E206B6}"/>
              </a:ext>
            </a:extLst>
          </p:cNvPr>
          <p:cNvSpPr/>
          <p:nvPr/>
        </p:nvSpPr>
        <p:spPr>
          <a:xfrm>
            <a:off x="4267200" y="5715000"/>
            <a:ext cx="4716463" cy="647700"/>
          </a:xfrm>
          <a:prstGeom prst="rect">
            <a:avLst/>
          </a:prstGeom>
        </p:spPr>
        <p:txBody>
          <a:bodyPr>
            <a:spAutoFit/>
          </a:bodyPr>
          <a:lstStyle/>
          <a:p>
            <a:pPr>
              <a:defRPr/>
            </a:pPr>
            <a:br>
              <a:rPr lang="sr-Latn-CS" b="1" dirty="0">
                <a:latin typeface="+mn-lt"/>
              </a:rPr>
            </a:br>
            <a:r>
              <a:rPr lang="sr-Latn-CS" b="1" u="sng" dirty="0">
                <a:latin typeface="+mn-lt"/>
              </a:rPr>
              <a:t>2013 MZRS national sepsis guide</a:t>
            </a:r>
            <a:endParaRPr lang="sr-Latn-CS" b="1" dirty="0">
              <a:latin typeface="+mn-lt"/>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a:extLst>
              <a:ext uri="{FF2B5EF4-FFF2-40B4-BE49-F238E27FC236}">
                <a16:creationId xmlns:a16="http://schemas.microsoft.com/office/drawing/2014/main" id="{49CB7B2E-D631-272F-D591-79B51572123D}"/>
              </a:ext>
            </a:extLst>
          </p:cNvPr>
          <p:cNvSpPr>
            <a:spLocks noGrp="1" noChangeArrowheads="1"/>
          </p:cNvSpPr>
          <p:nvPr>
            <p:ph type="title"/>
          </p:nvPr>
        </p:nvSpPr>
        <p:spPr/>
        <p:txBody>
          <a:bodyPr/>
          <a:lstStyle/>
          <a:p>
            <a:pPr eaLnBrk="1" hangingPunct="1">
              <a:defRPr/>
            </a:pPr>
            <a:r>
              <a:rPr lang="sr-Latn-RS" dirty="0"/>
              <a:t>Treatment</a:t>
            </a:r>
            <a:r>
              <a:rPr lang="sr-Cyrl-CS" dirty="0"/>
              <a:t> </a:t>
            </a:r>
            <a:r>
              <a:rPr lang="sr-Latn-CS" dirty="0"/>
              <a:t>  </a:t>
            </a:r>
            <a:endParaRPr lang="en-US" dirty="0"/>
          </a:p>
        </p:txBody>
      </p:sp>
      <p:sp>
        <p:nvSpPr>
          <p:cNvPr id="98307" name="Rectangle 3">
            <a:extLst>
              <a:ext uri="{FF2B5EF4-FFF2-40B4-BE49-F238E27FC236}">
                <a16:creationId xmlns:a16="http://schemas.microsoft.com/office/drawing/2014/main" id="{DA923A20-B6AD-54C5-5A62-469E80D62D5E}"/>
              </a:ext>
            </a:extLst>
          </p:cNvPr>
          <p:cNvSpPr>
            <a:spLocks noGrp="1" noChangeArrowheads="1"/>
          </p:cNvSpPr>
          <p:nvPr>
            <p:ph sz="quarter" idx="1"/>
          </p:nvPr>
        </p:nvSpPr>
        <p:spPr>
          <a:xfrm>
            <a:off x="255587" y="1587500"/>
            <a:ext cx="8504238" cy="4572000"/>
          </a:xfrm>
        </p:spPr>
        <p:txBody>
          <a:bodyPr/>
          <a:lstStyle/>
          <a:p>
            <a:pPr eaLnBrk="1" hangingPunct="1">
              <a:spcBef>
                <a:spcPts val="100"/>
              </a:spcBef>
            </a:pPr>
            <a:r>
              <a:rPr lang="sr-Latn-RS" altLang="sr-Latn-RS" sz="2000" dirty="0"/>
              <a:t>Supportive</a:t>
            </a:r>
          </a:p>
          <a:p>
            <a:pPr eaLnBrk="1" hangingPunct="1">
              <a:spcBef>
                <a:spcPts val="100"/>
              </a:spcBef>
            </a:pPr>
            <a:r>
              <a:rPr lang="sr-Latn-RS" altLang="sr-Latn-RS" sz="2000" dirty="0"/>
              <a:t>Fluid replacement</a:t>
            </a:r>
          </a:p>
          <a:p>
            <a:pPr eaLnBrk="1" hangingPunct="1">
              <a:spcBef>
                <a:spcPts val="100"/>
              </a:spcBef>
            </a:pPr>
            <a:r>
              <a:rPr lang="sr-Latn-RS" altLang="sr-Latn-RS" sz="2000" dirty="0"/>
              <a:t>Blood transfusions</a:t>
            </a:r>
          </a:p>
          <a:p>
            <a:pPr eaLnBrk="1" hangingPunct="1">
              <a:spcBef>
                <a:spcPts val="100"/>
              </a:spcBef>
            </a:pPr>
            <a:r>
              <a:rPr lang="sr-Latn-RS" altLang="sr-Latn-RS" sz="2000" dirty="0"/>
              <a:t>Vasopressors</a:t>
            </a:r>
          </a:p>
          <a:p>
            <a:pPr eaLnBrk="1" hangingPunct="1">
              <a:spcBef>
                <a:spcPts val="100"/>
              </a:spcBef>
            </a:pPr>
            <a:r>
              <a:rPr lang="sr-Latn-RS" altLang="sr-Latn-RS" sz="2000" dirty="0"/>
              <a:t>Specifically</a:t>
            </a:r>
          </a:p>
          <a:p>
            <a:pPr eaLnBrk="1" hangingPunct="1">
              <a:spcBef>
                <a:spcPts val="100"/>
              </a:spcBef>
            </a:pPr>
            <a:r>
              <a:rPr lang="sr-Latn-RS" altLang="sr-Latn-RS" sz="2000" dirty="0"/>
              <a:t>Respiratory support, hemodialysis, hydrocortisone, recombinant human activated protein C, prophylaxis of stress ulcers, deep vein thrombosis, parenteral nutrition...</a:t>
            </a:r>
          </a:p>
          <a:p>
            <a:pPr eaLnBrk="1" hangingPunct="1">
              <a:spcBef>
                <a:spcPts val="100"/>
              </a:spcBef>
            </a:pPr>
            <a:endParaRPr lang="sr-Latn-RS" altLang="sr-Latn-RS" sz="2000" dirty="0"/>
          </a:p>
          <a:p>
            <a:pPr eaLnBrk="1" hangingPunct="1">
              <a:spcBef>
                <a:spcPts val="100"/>
              </a:spcBef>
            </a:pPr>
            <a:r>
              <a:rPr lang="sr-Latn-RS" altLang="sr-Latn-RS" sz="2000" dirty="0"/>
              <a:t>Antimicrobial therapy</a:t>
            </a:r>
          </a:p>
          <a:p>
            <a:pPr eaLnBrk="1" hangingPunct="1">
              <a:spcBef>
                <a:spcPts val="100"/>
              </a:spcBef>
            </a:pPr>
            <a:r>
              <a:rPr lang="sr-Latn-RS" altLang="sr-Latn-RS" sz="2000" dirty="0"/>
              <a:t>Control of the source of infection</a:t>
            </a:r>
          </a:p>
          <a:p>
            <a:pPr eaLnBrk="1" hangingPunct="1">
              <a:spcBef>
                <a:spcPts val="100"/>
              </a:spcBef>
            </a:pPr>
            <a:r>
              <a:rPr lang="sr-Latn-RS" altLang="sr-Latn-RS" sz="2000" dirty="0"/>
              <a:t>Definitive treatment</a:t>
            </a:r>
          </a:p>
          <a:p>
            <a:pPr eaLnBrk="1" hangingPunct="1">
              <a:spcBef>
                <a:spcPts val="100"/>
              </a:spcBef>
            </a:pPr>
            <a:endParaRPr lang="sr-Latn-RS" altLang="sr-Latn-RS" sz="2000" dirty="0"/>
          </a:p>
          <a:p>
            <a:pPr eaLnBrk="1" hangingPunct="1">
              <a:spcBef>
                <a:spcPts val="100"/>
              </a:spcBef>
            </a:pPr>
            <a:r>
              <a:rPr lang="sr-Latn-RS" altLang="sr-Latn-RS" sz="2000" dirty="0"/>
              <a:t>Team treatment</a:t>
            </a:r>
            <a:endParaRPr lang="sr-Latn-CS" altLang="sr-Latn-RS" sz="2000" dirty="0"/>
          </a:p>
        </p:txBody>
      </p:sp>
      <p:sp>
        <p:nvSpPr>
          <p:cNvPr id="8" name="Slide Number Placeholder 7">
            <a:extLst>
              <a:ext uri="{FF2B5EF4-FFF2-40B4-BE49-F238E27FC236}">
                <a16:creationId xmlns:a16="http://schemas.microsoft.com/office/drawing/2014/main" id="{846EE352-CFC4-AD16-809B-0AD7529075C5}"/>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9CEDCE5-FAB9-4F30-A8C5-0AEBB773DA14}" type="slidenum">
              <a:rPr lang="en-US" altLang="sr-Latn-RS">
                <a:solidFill>
                  <a:srgbClr val="164C6C"/>
                </a:solidFill>
                <a:latin typeface="Georgia" panose="02040502050405020303" pitchFamily="18" charset="0"/>
              </a:rPr>
              <a:pPr eaLnBrk="1" hangingPunct="1"/>
              <a:t>84</a:t>
            </a:fld>
            <a:endParaRPr lang="en-US" altLang="sr-Latn-RS">
              <a:solidFill>
                <a:srgbClr val="164C6C"/>
              </a:solidFill>
              <a:latin typeface="Georgia" panose="02040502050405020303" pitchFamily="18" charset="0"/>
            </a:endParaRPr>
          </a:p>
        </p:txBody>
      </p:sp>
      <p:sp>
        <p:nvSpPr>
          <p:cNvPr id="98309" name="Content Placeholder 6">
            <a:extLst>
              <a:ext uri="{FF2B5EF4-FFF2-40B4-BE49-F238E27FC236}">
                <a16:creationId xmlns:a16="http://schemas.microsoft.com/office/drawing/2014/main" id="{9ABCD11E-572C-99F1-68B5-595CE25752D6}"/>
              </a:ext>
            </a:extLst>
          </p:cNvPr>
          <p:cNvSpPr>
            <a:spLocks noGrp="1"/>
          </p:cNvSpPr>
          <p:nvPr>
            <p:ph sz="half" idx="4294967295"/>
          </p:nvPr>
        </p:nvSpPr>
        <p:spPr>
          <a:xfrm>
            <a:off x="4800600" y="1689100"/>
            <a:ext cx="3959225" cy="4787900"/>
          </a:xfrm>
        </p:spPr>
        <p:txBody>
          <a:bodyPr/>
          <a:lstStyle/>
          <a:p>
            <a:pPr algn="r" eaLnBrk="1" hangingPunct="1"/>
            <a:r>
              <a:rPr lang="sr-Latn-RS" altLang="sr-Latn-RS" sz="2000" dirty="0"/>
              <a:t>intensivist/urologist/</a:t>
            </a:r>
          </a:p>
          <a:p>
            <a:pPr algn="r" eaLnBrk="1" hangingPunct="1"/>
            <a:r>
              <a:rPr lang="sr-Latn-RS" altLang="sr-Latn-RS" sz="2000" dirty="0"/>
              <a:t>radiologist</a:t>
            </a:r>
          </a:p>
          <a:p>
            <a:pPr algn="r" eaLnBrk="1" hangingPunct="1"/>
            <a:endParaRPr lang="sr-Latn-RS" altLang="sr-Latn-RS" sz="2000" dirty="0"/>
          </a:p>
          <a:p>
            <a:pPr algn="r" eaLnBrk="1" hangingPunct="1"/>
            <a:r>
              <a:rPr lang="sr-Latn-RS" altLang="sr-Latn-RS" sz="2000" dirty="0"/>
              <a:t>Intensivist</a:t>
            </a:r>
          </a:p>
          <a:p>
            <a:pPr algn="r" eaLnBrk="1" hangingPunct="1"/>
            <a:endParaRPr lang="sr-Latn-RS" altLang="sr-Latn-RS" sz="2000" dirty="0"/>
          </a:p>
          <a:p>
            <a:pPr algn="r" eaLnBrk="1" hangingPunct="1"/>
            <a:endParaRPr lang="sr-Latn-RS" altLang="sr-Latn-RS" sz="2000" dirty="0"/>
          </a:p>
          <a:p>
            <a:pPr algn="r" eaLnBrk="1" hangingPunct="1"/>
            <a:r>
              <a:rPr lang="sr-Latn-RS" altLang="sr-Latn-RS" sz="2000" dirty="0"/>
              <a:t>Urologist/pharmacologist</a:t>
            </a:r>
          </a:p>
          <a:p>
            <a:pPr algn="r" eaLnBrk="1" hangingPunct="1"/>
            <a:r>
              <a:rPr lang="sr-Latn-RS" altLang="sr-Latn-RS" sz="2000" dirty="0"/>
              <a:t>Urologist/radiologist</a:t>
            </a:r>
          </a:p>
          <a:p>
            <a:pPr algn="r" eaLnBrk="1" hangingPunct="1"/>
            <a:r>
              <a:rPr lang="sr-Latn-RS" altLang="sr-Latn-RS" sz="2000" dirty="0"/>
              <a:t>Urologist</a:t>
            </a:r>
            <a:endParaRPr lang="sr-Latn-CS" altLang="sr-Latn-RS" sz="2000" dirty="0"/>
          </a:p>
        </p:txBody>
      </p:sp>
      <p:sp>
        <p:nvSpPr>
          <p:cNvPr id="7" name="Rectangle 6">
            <a:extLst>
              <a:ext uri="{FF2B5EF4-FFF2-40B4-BE49-F238E27FC236}">
                <a16:creationId xmlns:a16="http://schemas.microsoft.com/office/drawing/2014/main" id="{A90B2FB7-ACC1-CD4A-256E-12A8046ECDA5}"/>
              </a:ext>
            </a:extLst>
          </p:cNvPr>
          <p:cNvSpPr/>
          <p:nvPr/>
        </p:nvSpPr>
        <p:spPr>
          <a:xfrm>
            <a:off x="3383400" y="1923871"/>
            <a:ext cx="2484000" cy="1200329"/>
          </a:xfrm>
          <a:prstGeom prst="rect">
            <a:avLst/>
          </a:prstGeom>
          <a:solidFill>
            <a:srgbClr val="FFFFCC"/>
          </a:solidFill>
          <a:scene3d>
            <a:camera prst="orthographicFront"/>
            <a:lightRig rig="threePt" dir="t"/>
          </a:scene3d>
          <a:sp3d>
            <a:bevelT prst="convex"/>
          </a:sp3d>
        </p:spPr>
        <p:txBody>
          <a:bodyPr>
            <a:spAutoFit/>
          </a:bodyPr>
          <a:lstStyle/>
          <a:p>
            <a:pPr fontAlgn="auto">
              <a:spcBef>
                <a:spcPts val="0"/>
              </a:spcBef>
              <a:spcAft>
                <a:spcPts val="0"/>
              </a:spcAft>
              <a:defRPr/>
            </a:pPr>
            <a:r>
              <a:rPr lang="sr-Latn-CS" dirty="0">
                <a:latin typeface="+mn-lt"/>
              </a:rPr>
              <a:t>CVP </a:t>
            </a:r>
            <a:r>
              <a:rPr lang="sr-Latn-CS" sz="1600" dirty="0">
                <a:latin typeface="+mn-lt"/>
              </a:rPr>
              <a:t>8-12</a:t>
            </a:r>
            <a:r>
              <a:rPr lang="sr-Latn-CS" dirty="0">
                <a:latin typeface="+mn-lt"/>
              </a:rPr>
              <a:t> mm Hg</a:t>
            </a:r>
            <a:endParaRPr lang="sr-Cyrl-CS" dirty="0">
              <a:latin typeface="+mn-lt"/>
            </a:endParaRPr>
          </a:p>
          <a:p>
            <a:pPr fontAlgn="auto">
              <a:spcBef>
                <a:spcPts val="0"/>
              </a:spcBef>
              <a:spcAft>
                <a:spcPts val="0"/>
              </a:spcAft>
              <a:defRPr/>
            </a:pPr>
            <a:r>
              <a:rPr lang="sr-Latn-CS" dirty="0">
                <a:latin typeface="+mn-lt"/>
              </a:rPr>
              <a:t>MAP </a:t>
            </a:r>
            <a:r>
              <a:rPr lang="en-US" dirty="0">
                <a:latin typeface="+mn-lt"/>
              </a:rPr>
              <a:t>&gt;</a:t>
            </a:r>
            <a:r>
              <a:rPr lang="sr-Latn-CS" dirty="0">
                <a:latin typeface="+mn-lt"/>
              </a:rPr>
              <a:t> 65 mm Hg</a:t>
            </a:r>
            <a:endParaRPr lang="sr-Cyrl-CS" dirty="0">
              <a:latin typeface="+mn-lt"/>
            </a:endParaRPr>
          </a:p>
          <a:p>
            <a:pPr fontAlgn="auto">
              <a:spcBef>
                <a:spcPts val="0"/>
              </a:spcBef>
              <a:spcAft>
                <a:spcPts val="0"/>
              </a:spcAft>
              <a:defRPr/>
            </a:pPr>
            <a:r>
              <a:rPr lang="sr-Latn-CS" dirty="0">
                <a:latin typeface="+mn-lt"/>
              </a:rPr>
              <a:t>Diureze &gt; 0</a:t>
            </a:r>
            <a:r>
              <a:rPr lang="sr-Cyrl-CS" dirty="0">
                <a:latin typeface="+mn-lt"/>
              </a:rPr>
              <a:t>.</a:t>
            </a:r>
            <a:r>
              <a:rPr lang="sr-Latn-CS" dirty="0">
                <a:latin typeface="+mn-lt"/>
              </a:rPr>
              <a:t>5 ml/kg/h </a:t>
            </a:r>
            <a:endParaRPr lang="sr-Cyrl-CS" dirty="0">
              <a:latin typeface="+mn-lt"/>
            </a:endParaRPr>
          </a:p>
          <a:p>
            <a:pPr fontAlgn="auto">
              <a:spcBef>
                <a:spcPts val="0"/>
              </a:spcBef>
              <a:spcAft>
                <a:spcPts val="0"/>
              </a:spcAft>
              <a:defRPr/>
            </a:pPr>
            <a:r>
              <a:rPr lang="sr-Latn-CS" dirty="0">
                <a:latin typeface="+mn-lt"/>
              </a:rPr>
              <a:t>SvO2</a:t>
            </a:r>
            <a:r>
              <a:rPr lang="sr-Cyrl-CS" dirty="0">
                <a:latin typeface="+mn-lt"/>
              </a:rPr>
              <a:t> </a:t>
            </a:r>
            <a:r>
              <a:rPr lang="sr-Latn-CS" dirty="0">
                <a:latin typeface="+mn-lt"/>
              </a:rPr>
              <a:t>&gt; 70% </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a:extLst>
              <a:ext uri="{FF2B5EF4-FFF2-40B4-BE49-F238E27FC236}">
                <a16:creationId xmlns:a16="http://schemas.microsoft.com/office/drawing/2014/main" id="{EF5CC2F9-2A6F-A382-1F34-F95E37135C27}"/>
              </a:ext>
            </a:extLst>
          </p:cNvPr>
          <p:cNvSpPr>
            <a:spLocks noGrp="1" noChangeArrowheads="1"/>
          </p:cNvSpPr>
          <p:nvPr>
            <p:ph type="title"/>
          </p:nvPr>
        </p:nvSpPr>
        <p:spPr/>
        <p:txBody>
          <a:bodyPr/>
          <a:lstStyle/>
          <a:p>
            <a:pPr eaLnBrk="1" hangingPunct="1"/>
            <a:r>
              <a:rPr lang="sr-Latn-CS" altLang="sr-Latn-RS" dirty="0">
                <a:solidFill>
                  <a:srgbClr val="164C6C"/>
                </a:solidFill>
              </a:rPr>
              <a:t>Empirical antimicrobial therapy</a:t>
            </a:r>
          </a:p>
        </p:txBody>
      </p:sp>
      <p:sp>
        <p:nvSpPr>
          <p:cNvPr id="4" name="Slide Number Placeholder 3">
            <a:extLst>
              <a:ext uri="{FF2B5EF4-FFF2-40B4-BE49-F238E27FC236}">
                <a16:creationId xmlns:a16="http://schemas.microsoft.com/office/drawing/2014/main" id="{3740AFF4-83A8-5696-7368-4FD7A6AB3F28}"/>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7FDF582-4F3B-490C-8CA2-9724DF10D7DA}" type="slidenum">
              <a:rPr lang="en-US" altLang="sr-Latn-RS">
                <a:solidFill>
                  <a:srgbClr val="164C6C"/>
                </a:solidFill>
                <a:latin typeface="Georgia" panose="02040502050405020303" pitchFamily="18" charset="0"/>
              </a:rPr>
              <a:pPr eaLnBrk="1" hangingPunct="1"/>
              <a:t>85</a:t>
            </a:fld>
            <a:endParaRPr lang="en-US" altLang="sr-Latn-RS">
              <a:solidFill>
                <a:srgbClr val="164C6C"/>
              </a:solidFill>
              <a:latin typeface="Georgia" panose="02040502050405020303" pitchFamily="18" charset="0"/>
            </a:endParaRPr>
          </a:p>
        </p:txBody>
      </p:sp>
      <p:sp>
        <p:nvSpPr>
          <p:cNvPr id="99332" name="Rectangle 3">
            <a:extLst>
              <a:ext uri="{FF2B5EF4-FFF2-40B4-BE49-F238E27FC236}">
                <a16:creationId xmlns:a16="http://schemas.microsoft.com/office/drawing/2014/main" id="{A6D869EE-C226-D2BF-71ED-E42E135492EF}"/>
              </a:ext>
            </a:extLst>
          </p:cNvPr>
          <p:cNvSpPr>
            <a:spLocks noGrp="1" noChangeArrowheads="1"/>
          </p:cNvSpPr>
          <p:nvPr>
            <p:ph sz="quarter" idx="1"/>
          </p:nvPr>
        </p:nvSpPr>
        <p:spPr>
          <a:xfrm>
            <a:off x="301625" y="1527175"/>
            <a:ext cx="8504238" cy="4572000"/>
          </a:xfrm>
        </p:spPr>
        <p:txBody>
          <a:bodyPr/>
          <a:lstStyle/>
          <a:p>
            <a:pPr eaLnBrk="1" hangingPunct="1"/>
            <a:r>
              <a:rPr lang="sr-Latn-RS" altLang="sr-Latn-RS" sz="2800" dirty="0">
                <a:solidFill>
                  <a:schemeClr val="tx2"/>
                </a:solidFill>
              </a:rPr>
              <a:t>Antibiotics of the widest spectrum</a:t>
            </a:r>
          </a:p>
          <a:p>
            <a:pPr eaLnBrk="1" hangingPunct="1"/>
            <a:r>
              <a:rPr lang="sr-Latn-RS" altLang="sr-Latn-RS" sz="2800" dirty="0">
                <a:solidFill>
                  <a:schemeClr val="tx2"/>
                </a:solidFill>
              </a:rPr>
              <a:t>Carbapenems</a:t>
            </a:r>
          </a:p>
          <a:p>
            <a:pPr eaLnBrk="1" hangingPunct="1"/>
            <a:r>
              <a:rPr lang="sr-Latn-RS" altLang="sr-Latn-RS" sz="2800" dirty="0">
                <a:solidFill>
                  <a:schemeClr val="tx2"/>
                </a:solidFill>
              </a:rPr>
              <a:t>Antipseudomonas penicillins, cephalosporins</a:t>
            </a:r>
          </a:p>
          <a:p>
            <a:pPr eaLnBrk="1" hangingPunct="1"/>
            <a:r>
              <a:rPr lang="sr-Latn-RS" altLang="sr-Latn-RS" sz="2800" dirty="0">
                <a:solidFill>
                  <a:schemeClr val="tx2"/>
                </a:solidFill>
              </a:rPr>
              <a:t>+ aminoglycosides</a:t>
            </a:r>
          </a:p>
          <a:p>
            <a:pPr eaLnBrk="1" hangingPunct="1"/>
            <a:r>
              <a:rPr lang="sr-Latn-RS" altLang="sr-Latn-RS" sz="2800" dirty="0">
                <a:solidFill>
                  <a:schemeClr val="tx2"/>
                </a:solidFill>
              </a:rPr>
              <a:t>Vancomycin</a:t>
            </a:r>
          </a:p>
          <a:p>
            <a:pPr eaLnBrk="1" hangingPunct="1"/>
            <a:endParaRPr lang="sr-Latn-RS" altLang="sr-Latn-RS" sz="2800" dirty="0">
              <a:solidFill>
                <a:schemeClr val="tx2"/>
              </a:solidFill>
            </a:endParaRPr>
          </a:p>
          <a:p>
            <a:pPr eaLnBrk="1" hangingPunct="1"/>
            <a:r>
              <a:rPr lang="sr-Latn-RS" altLang="sr-Latn-RS" sz="2800" dirty="0">
                <a:solidFill>
                  <a:schemeClr val="tx2"/>
                </a:solidFill>
              </a:rPr>
              <a:t>Targeted, directed, de-escalation therapy</a:t>
            </a:r>
            <a:endParaRPr lang="en-US" altLang="sr-Latn-RS" sz="2800" dirty="0">
              <a:solidFill>
                <a:schemeClr val="tx2"/>
              </a:solidFill>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4" name="Picture 4">
            <a:extLst>
              <a:ext uri="{FF2B5EF4-FFF2-40B4-BE49-F238E27FC236}">
                <a16:creationId xmlns:a16="http://schemas.microsoft.com/office/drawing/2014/main" id="{E636F3D4-9A51-AF5B-4F72-AA0A61A0D3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3068638"/>
            <a:ext cx="2808288" cy="2036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100355" name="Picture 5">
            <a:extLst>
              <a:ext uri="{FF2B5EF4-FFF2-40B4-BE49-F238E27FC236}">
                <a16:creationId xmlns:a16="http://schemas.microsoft.com/office/drawing/2014/main" id="{8240C045-2505-4F9B-AD4A-33E0F25AA8D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1800" y="3157538"/>
            <a:ext cx="2124075" cy="179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100356" name="Picture 7" descr="Picture 020">
            <a:extLst>
              <a:ext uri="{FF2B5EF4-FFF2-40B4-BE49-F238E27FC236}">
                <a16:creationId xmlns:a16="http://schemas.microsoft.com/office/drawing/2014/main" id="{6D166238-AFEB-711E-3F4D-914DA1ECBF8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21300" y="2252663"/>
            <a:ext cx="3060700" cy="277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357" name="Title 8">
            <a:extLst>
              <a:ext uri="{FF2B5EF4-FFF2-40B4-BE49-F238E27FC236}">
                <a16:creationId xmlns:a16="http://schemas.microsoft.com/office/drawing/2014/main" id="{94A0A8E2-17D2-D5DA-08ED-3062D439E86E}"/>
              </a:ext>
            </a:extLst>
          </p:cNvPr>
          <p:cNvSpPr>
            <a:spLocks noGrp="1"/>
          </p:cNvSpPr>
          <p:nvPr>
            <p:ph type="title"/>
          </p:nvPr>
        </p:nvSpPr>
        <p:spPr>
          <a:xfrm>
            <a:off x="301625" y="228600"/>
            <a:ext cx="8534400" cy="758825"/>
          </a:xfrm>
        </p:spPr>
        <p:txBody>
          <a:bodyPr/>
          <a:lstStyle/>
          <a:p>
            <a:pPr eaLnBrk="1" hangingPunct="1"/>
            <a:r>
              <a:rPr lang="en-US" altLang="sr-Latn-RS" dirty="0"/>
              <a:t>Control of the source of infection - Abscess</a:t>
            </a:r>
            <a:endParaRPr lang="sr-Latn-CS" altLang="sr-Latn-RS" dirty="0"/>
          </a:p>
        </p:txBody>
      </p:sp>
      <p:sp>
        <p:nvSpPr>
          <p:cNvPr id="8" name="Slide Number Placeholder 7">
            <a:extLst>
              <a:ext uri="{FF2B5EF4-FFF2-40B4-BE49-F238E27FC236}">
                <a16:creationId xmlns:a16="http://schemas.microsoft.com/office/drawing/2014/main" id="{D33E5F3C-AED1-E118-0171-C61F48D88D19}"/>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95EB8CC-E5C0-41FB-B3B4-D394071063F4}" type="slidenum">
              <a:rPr lang="en-US" altLang="sr-Latn-RS">
                <a:solidFill>
                  <a:srgbClr val="164C6C"/>
                </a:solidFill>
                <a:latin typeface="Georgia" panose="02040502050405020303" pitchFamily="18" charset="0"/>
              </a:rPr>
              <a:pPr eaLnBrk="1" hangingPunct="1"/>
              <a:t>86</a:t>
            </a:fld>
            <a:endParaRPr lang="en-US" altLang="sr-Latn-RS">
              <a:solidFill>
                <a:srgbClr val="164C6C"/>
              </a:solidFill>
              <a:latin typeface="Georgia" panose="02040502050405020303" pitchFamily="18" charset="0"/>
            </a:endParaRPr>
          </a:p>
        </p:txBody>
      </p:sp>
      <p:sp>
        <p:nvSpPr>
          <p:cNvPr id="100359" name="Content Placeholder 9">
            <a:extLst>
              <a:ext uri="{FF2B5EF4-FFF2-40B4-BE49-F238E27FC236}">
                <a16:creationId xmlns:a16="http://schemas.microsoft.com/office/drawing/2014/main" id="{0A236C4A-C3EB-BB0F-5F6E-E3852E079E75}"/>
              </a:ext>
            </a:extLst>
          </p:cNvPr>
          <p:cNvSpPr>
            <a:spLocks noGrp="1"/>
          </p:cNvSpPr>
          <p:nvPr>
            <p:ph sz="half" idx="1"/>
          </p:nvPr>
        </p:nvSpPr>
        <p:spPr>
          <a:xfrm>
            <a:off x="228600" y="1295400"/>
            <a:ext cx="4038600" cy="4681538"/>
          </a:xfrm>
        </p:spPr>
        <p:txBody>
          <a:bodyPr/>
          <a:lstStyle/>
          <a:p>
            <a:pPr eaLnBrk="1" hangingPunct="1"/>
            <a:r>
              <a:rPr lang="en-US" altLang="sr-Latn-RS" dirty="0"/>
              <a:t>Percutaneous drainage</a:t>
            </a:r>
          </a:p>
          <a:p>
            <a:pPr eaLnBrk="1" hangingPunct="1"/>
            <a:r>
              <a:rPr lang="en-US" altLang="sr-Latn-RS" dirty="0"/>
              <a:t>Under the guidance of EHO, ST, fluoroscopic</a:t>
            </a:r>
            <a:endParaRPr lang="sr-Latn-CS" altLang="sr-Latn-RS" dirty="0"/>
          </a:p>
        </p:txBody>
      </p:sp>
      <p:sp>
        <p:nvSpPr>
          <p:cNvPr id="100360" name="Content Placeholder 10">
            <a:extLst>
              <a:ext uri="{FF2B5EF4-FFF2-40B4-BE49-F238E27FC236}">
                <a16:creationId xmlns:a16="http://schemas.microsoft.com/office/drawing/2014/main" id="{F606F1BE-D2B2-AEFB-6C00-5AF695ABA5CE}"/>
              </a:ext>
            </a:extLst>
          </p:cNvPr>
          <p:cNvSpPr>
            <a:spLocks noGrp="1"/>
          </p:cNvSpPr>
          <p:nvPr>
            <p:ph sz="half" idx="2"/>
          </p:nvPr>
        </p:nvSpPr>
        <p:spPr>
          <a:xfrm>
            <a:off x="4800600" y="1338263"/>
            <a:ext cx="4038600" cy="4681537"/>
          </a:xfrm>
        </p:spPr>
        <p:txBody>
          <a:bodyPr/>
          <a:lstStyle/>
          <a:p>
            <a:pPr eaLnBrk="1" hangingPunct="1"/>
            <a:r>
              <a:rPr lang="sr-Latn-RS" altLang="sr-Latn-RS" dirty="0"/>
              <a:t>Surgical drainage</a:t>
            </a:r>
            <a:endParaRPr lang="sr-Latn-CS" altLang="sr-Latn-RS" dirty="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8" name="Picture 2">
            <a:extLst>
              <a:ext uri="{FF2B5EF4-FFF2-40B4-BE49-F238E27FC236}">
                <a16:creationId xmlns:a16="http://schemas.microsoft.com/office/drawing/2014/main" id="{A1CB8C05-EC7E-13BE-BD70-734DE5A61A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2133600"/>
            <a:ext cx="3311525" cy="212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101379" name="Picture 4">
            <a:extLst>
              <a:ext uri="{FF2B5EF4-FFF2-40B4-BE49-F238E27FC236}">
                <a16:creationId xmlns:a16="http://schemas.microsoft.com/office/drawing/2014/main" id="{5305C93D-F45A-4D3B-2CB8-1BAB6C9971B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00200" y="4267200"/>
            <a:ext cx="2052638" cy="206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101380" name="Rectangle 5">
            <a:extLst>
              <a:ext uri="{FF2B5EF4-FFF2-40B4-BE49-F238E27FC236}">
                <a16:creationId xmlns:a16="http://schemas.microsoft.com/office/drawing/2014/main" id="{75886AFD-AEA0-DA21-068A-2B68923FA021}"/>
              </a:ext>
            </a:extLst>
          </p:cNvPr>
          <p:cNvSpPr>
            <a:spLocks noChangeArrowheads="1"/>
          </p:cNvSpPr>
          <p:nvPr/>
        </p:nvSpPr>
        <p:spPr bwMode="auto">
          <a:xfrm>
            <a:off x="685800" y="1676400"/>
            <a:ext cx="72218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sr-Latn-RS" sz="2400" dirty="0">
                <a:latin typeface="Georgia" panose="02040502050405020303" pitchFamily="18" charset="0"/>
              </a:rPr>
              <a:t>Percutaneous nephrostomy (PCN) Ureteral stenting</a:t>
            </a:r>
          </a:p>
        </p:txBody>
      </p:sp>
      <p:sp>
        <p:nvSpPr>
          <p:cNvPr id="101381" name="Text Box 6">
            <a:extLst>
              <a:ext uri="{FF2B5EF4-FFF2-40B4-BE49-F238E27FC236}">
                <a16:creationId xmlns:a16="http://schemas.microsoft.com/office/drawing/2014/main" id="{6C9C2410-9915-E685-AAA1-1115DF209296}"/>
              </a:ext>
            </a:extLst>
          </p:cNvPr>
          <p:cNvSpPr txBox="1">
            <a:spLocks noChangeArrowheads="1"/>
          </p:cNvSpPr>
          <p:nvPr/>
        </p:nvSpPr>
        <p:spPr bwMode="auto">
          <a:xfrm>
            <a:off x="762000" y="333375"/>
            <a:ext cx="7920038" cy="56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5000" rIns="90000" bIns="45000">
            <a:spAutoFit/>
          </a:bodyPr>
          <a:lstStyle>
            <a:lvl1pPr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defRPr>
            </a:lvl1pPr>
            <a:lvl2pPr marL="742950" indent="-28575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defRPr>
            </a:lvl2pPr>
            <a:lvl3pPr marL="11430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defRPr>
            </a:lvl3pPr>
            <a:lvl4pPr marL="16002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defRPr>
            </a:lvl4pPr>
            <a:lvl5pPr marL="2057400" indent="-228600" defTabSz="4572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anose="020B0604020202020204" pitchFamily="34" charset="0"/>
              </a:defRPr>
            </a:lvl9pPr>
          </a:lstStyle>
          <a:p>
            <a:pPr algn="ctr" eaLnBrk="1" hangingPunct="1">
              <a:lnSpc>
                <a:spcPct val="93000"/>
              </a:lnSpc>
              <a:buClr>
                <a:srgbClr val="000000"/>
              </a:buClr>
              <a:buSzPct val="100000"/>
              <a:buFont typeface="Arial" panose="020B0604020202020204" pitchFamily="34" charset="0"/>
              <a:buNone/>
            </a:pPr>
            <a:r>
              <a:rPr lang="sr-Latn-RS" altLang="sr-Latn-RS" sz="3300" dirty="0">
                <a:solidFill>
                  <a:srgbClr val="164C6C"/>
                </a:solidFill>
                <a:latin typeface="Georgia" panose="02040502050405020303" pitchFamily="18" charset="0"/>
              </a:rPr>
              <a:t>Obstructive uropathy – Pyonephrosis</a:t>
            </a:r>
            <a:endParaRPr lang="en-GB" altLang="sr-Latn-RS" sz="3300" dirty="0">
              <a:solidFill>
                <a:srgbClr val="164C6C"/>
              </a:solidFill>
              <a:latin typeface="Georgia" panose="02040502050405020303" pitchFamily="18" charset="0"/>
            </a:endParaRPr>
          </a:p>
        </p:txBody>
      </p:sp>
      <p:pic>
        <p:nvPicPr>
          <p:cNvPr id="101382" name="Picture 7" descr="180px-DoubleJ">
            <a:hlinkClick r:id="rId5" tooltip="Abdominal X-ray showing a double J stent (yellow arrows) to relieve colics from kidney stones (red arrows)."/>
            <a:extLst>
              <a:ext uri="{FF2B5EF4-FFF2-40B4-BE49-F238E27FC236}">
                <a16:creationId xmlns:a16="http://schemas.microsoft.com/office/drawing/2014/main" id="{647DD10B-784B-AD73-EFBC-E8D0901E253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91200" y="2438400"/>
            <a:ext cx="307340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Number Placeholder 6">
            <a:extLst>
              <a:ext uri="{FF2B5EF4-FFF2-40B4-BE49-F238E27FC236}">
                <a16:creationId xmlns:a16="http://schemas.microsoft.com/office/drawing/2014/main" id="{AD3A785B-3611-7D47-87F7-964857A452ED}"/>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BF38593-0570-4714-A082-F5829B99A93D}" type="slidenum">
              <a:rPr lang="en-US" altLang="sr-Latn-RS">
                <a:solidFill>
                  <a:srgbClr val="164C6C"/>
                </a:solidFill>
                <a:latin typeface="Georgia" panose="02040502050405020303" pitchFamily="18" charset="0"/>
              </a:rPr>
              <a:pPr eaLnBrk="1" hangingPunct="1"/>
              <a:t>87</a:t>
            </a:fld>
            <a:endParaRPr lang="en-US" altLang="sr-Latn-RS">
              <a:solidFill>
                <a:srgbClr val="164C6C"/>
              </a:solidFill>
              <a:latin typeface="Georgia" panose="02040502050405020303" pitchFamily="18" charset="0"/>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4">
            <a:extLst>
              <a:ext uri="{FF2B5EF4-FFF2-40B4-BE49-F238E27FC236}">
                <a16:creationId xmlns:a16="http://schemas.microsoft.com/office/drawing/2014/main" id="{0246FC78-D41A-9F1D-C0B2-0C052F34E7A3}"/>
              </a:ext>
            </a:extLst>
          </p:cNvPr>
          <p:cNvSpPr>
            <a:spLocks noChangeArrowheads="1"/>
          </p:cNvSpPr>
          <p:nvPr/>
        </p:nvSpPr>
        <p:spPr bwMode="auto">
          <a:xfrm>
            <a:off x="2133600" y="273050"/>
            <a:ext cx="2912977"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sr-Latn-RS" altLang="sr-Latn-RS" sz="3300" dirty="0">
                <a:solidFill>
                  <a:srgbClr val="164C6C"/>
                </a:solidFill>
                <a:latin typeface="Georgia" panose="02040502050405020303" pitchFamily="18" charset="0"/>
              </a:rPr>
              <a:t>Definitive care</a:t>
            </a:r>
            <a:endParaRPr lang="sr-Latn-CS" altLang="sr-Latn-RS" sz="3300" dirty="0">
              <a:solidFill>
                <a:srgbClr val="164C6C"/>
              </a:solidFill>
              <a:latin typeface="Georgia" panose="02040502050405020303" pitchFamily="18" charset="0"/>
            </a:endParaRPr>
          </a:p>
        </p:txBody>
      </p:sp>
      <p:sp>
        <p:nvSpPr>
          <p:cNvPr id="6" name="Slide Number Placeholder 5">
            <a:extLst>
              <a:ext uri="{FF2B5EF4-FFF2-40B4-BE49-F238E27FC236}">
                <a16:creationId xmlns:a16="http://schemas.microsoft.com/office/drawing/2014/main" id="{E1BB98F5-A4F4-09A2-9D33-60F360C5C622}"/>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00BA2D8-0513-441C-B95E-BBE8B2009125}" type="slidenum">
              <a:rPr lang="en-US" altLang="sr-Latn-RS">
                <a:solidFill>
                  <a:srgbClr val="164C6C"/>
                </a:solidFill>
                <a:latin typeface="Georgia" panose="02040502050405020303" pitchFamily="18" charset="0"/>
              </a:rPr>
              <a:pPr eaLnBrk="1" hangingPunct="1"/>
              <a:t>88</a:t>
            </a:fld>
            <a:endParaRPr lang="en-US" altLang="sr-Latn-RS">
              <a:solidFill>
                <a:srgbClr val="164C6C"/>
              </a:solidFill>
              <a:latin typeface="Georgia" panose="02040502050405020303" pitchFamily="18" charset="0"/>
            </a:endParaRPr>
          </a:p>
        </p:txBody>
      </p:sp>
      <p:sp>
        <p:nvSpPr>
          <p:cNvPr id="104451" name="Content Placeholder 5">
            <a:extLst>
              <a:ext uri="{FF2B5EF4-FFF2-40B4-BE49-F238E27FC236}">
                <a16:creationId xmlns:a16="http://schemas.microsoft.com/office/drawing/2014/main" id="{F0B2A79B-1645-DB81-40C7-D5F89433E93F}"/>
              </a:ext>
            </a:extLst>
          </p:cNvPr>
          <p:cNvSpPr>
            <a:spLocks noGrp="1"/>
          </p:cNvSpPr>
          <p:nvPr>
            <p:ph sz="quarter" idx="1"/>
          </p:nvPr>
        </p:nvSpPr>
        <p:spPr>
          <a:xfrm>
            <a:off x="334963" y="1527175"/>
            <a:ext cx="8640762" cy="4572000"/>
          </a:xfrm>
        </p:spPr>
        <p:txBody>
          <a:bodyPr>
            <a:normAutofit fontScale="92500" lnSpcReduction="20000"/>
          </a:bodyPr>
          <a:lstStyle/>
          <a:p>
            <a:pPr marL="274320" indent="-274320" eaLnBrk="1" fontAlgn="auto" hangingPunct="1">
              <a:spcAft>
                <a:spcPts val="0"/>
              </a:spcAft>
              <a:buFont typeface="Wingdings 2"/>
              <a:buChar char=""/>
              <a:defRPr/>
            </a:pPr>
            <a:r>
              <a:rPr lang="sr-Latn-RS" sz="2600" dirty="0"/>
              <a:t>After stabilization of the cardiorespiratory system and preoperative antimicrobial therapy</a:t>
            </a:r>
          </a:p>
          <a:p>
            <a:pPr marL="274320" indent="-274320" eaLnBrk="1" fontAlgn="auto" hangingPunct="1">
              <a:spcAft>
                <a:spcPts val="0"/>
              </a:spcAft>
              <a:buFont typeface="Wingdings 2"/>
              <a:buChar char=""/>
              <a:defRPr/>
            </a:pPr>
            <a:endParaRPr lang="sr-Latn-RS" sz="2600" dirty="0"/>
          </a:p>
          <a:p>
            <a:pPr marL="274320" indent="-274320" eaLnBrk="1" fontAlgn="auto" hangingPunct="1">
              <a:spcAft>
                <a:spcPts val="0"/>
              </a:spcAft>
              <a:buFont typeface="Wingdings 2"/>
              <a:buChar char=""/>
              <a:defRPr/>
            </a:pPr>
            <a:r>
              <a:rPr lang="sr-Latn-RS" sz="2600" dirty="0"/>
              <a:t>Treatment of obstruction</a:t>
            </a:r>
          </a:p>
          <a:p>
            <a:pPr marL="274320" indent="-274320" eaLnBrk="1" fontAlgn="auto" hangingPunct="1">
              <a:spcAft>
                <a:spcPts val="0"/>
              </a:spcAft>
              <a:buFont typeface="Wingdings 2"/>
              <a:buChar char=""/>
              <a:defRPr/>
            </a:pPr>
            <a:r>
              <a:rPr lang="sr-Latn-RS" sz="2600" dirty="0"/>
              <a:t>ESWL</a:t>
            </a:r>
          </a:p>
          <a:p>
            <a:pPr marL="274320" indent="-274320" eaLnBrk="1" fontAlgn="auto" hangingPunct="1">
              <a:spcAft>
                <a:spcPts val="0"/>
              </a:spcAft>
              <a:buFont typeface="Wingdings 2"/>
              <a:buChar char=""/>
              <a:defRPr/>
            </a:pPr>
            <a:r>
              <a:rPr lang="sr-Latn-RS" sz="2600" dirty="0"/>
              <a:t>Percutaneous nephrolithotripsy</a:t>
            </a:r>
          </a:p>
          <a:p>
            <a:pPr marL="274320" indent="-274320" eaLnBrk="1" fontAlgn="auto" hangingPunct="1">
              <a:spcAft>
                <a:spcPts val="0"/>
              </a:spcAft>
              <a:buFont typeface="Wingdings 2"/>
              <a:buChar char=""/>
              <a:defRPr/>
            </a:pPr>
            <a:r>
              <a:rPr lang="sr-Latn-RS" sz="2600" dirty="0"/>
              <a:t>Ureterolithotripsy</a:t>
            </a:r>
          </a:p>
          <a:p>
            <a:pPr marL="274320" indent="-274320" eaLnBrk="1" fontAlgn="auto" hangingPunct="1">
              <a:spcAft>
                <a:spcPts val="0"/>
              </a:spcAft>
              <a:buFont typeface="Wingdings 2"/>
              <a:buChar char=""/>
              <a:defRPr/>
            </a:pPr>
            <a:r>
              <a:rPr lang="sr-Latn-RS" sz="2600" dirty="0"/>
              <a:t>Surgical</a:t>
            </a:r>
          </a:p>
          <a:p>
            <a:pPr marL="274320" indent="-274320" eaLnBrk="1" fontAlgn="auto" hangingPunct="1">
              <a:spcAft>
                <a:spcPts val="0"/>
              </a:spcAft>
              <a:buFont typeface="Wingdings 2"/>
              <a:buChar char=""/>
              <a:defRPr/>
            </a:pPr>
            <a:endParaRPr lang="sr-Latn-RS" sz="2600" dirty="0"/>
          </a:p>
          <a:p>
            <a:pPr marL="274320" indent="-274320" eaLnBrk="1" fontAlgn="auto" hangingPunct="1">
              <a:spcAft>
                <a:spcPts val="0"/>
              </a:spcAft>
              <a:buFont typeface="Wingdings 2"/>
              <a:buChar char=""/>
              <a:defRPr/>
            </a:pPr>
            <a:r>
              <a:rPr lang="sr-Latn-RS" sz="2600" dirty="0"/>
              <a:t>Nephrectomies</a:t>
            </a:r>
          </a:p>
          <a:p>
            <a:pPr marL="274320" indent="-274320" eaLnBrk="1" fontAlgn="auto" hangingPunct="1">
              <a:spcAft>
                <a:spcPts val="0"/>
              </a:spcAft>
              <a:buFont typeface="Wingdings 2"/>
              <a:buChar char=""/>
              <a:defRPr/>
            </a:pPr>
            <a:r>
              <a:rPr lang="sr-Latn-RS" sz="2600" dirty="0"/>
              <a:t>Open</a:t>
            </a:r>
          </a:p>
          <a:p>
            <a:pPr marL="274320" indent="-274320" eaLnBrk="1" fontAlgn="auto" hangingPunct="1">
              <a:spcAft>
                <a:spcPts val="0"/>
              </a:spcAft>
              <a:buFont typeface="Wingdings 2"/>
              <a:buChar char=""/>
              <a:defRPr/>
            </a:pPr>
            <a:r>
              <a:rPr lang="sr-Latn-RS" sz="2600" dirty="0"/>
              <a:t>Laparoscopic</a:t>
            </a:r>
            <a:endParaRPr lang="sr-Latn-CS" dirty="0"/>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Content Placeholder 2">
            <a:extLst>
              <a:ext uri="{FF2B5EF4-FFF2-40B4-BE49-F238E27FC236}">
                <a16:creationId xmlns:a16="http://schemas.microsoft.com/office/drawing/2014/main" id="{E6E13F0D-D557-54FA-BC0B-DF8DE08EF7B9}"/>
              </a:ext>
            </a:extLst>
          </p:cNvPr>
          <p:cNvSpPr>
            <a:spLocks noGrp="1"/>
          </p:cNvSpPr>
          <p:nvPr>
            <p:ph type="body" idx="1"/>
          </p:nvPr>
        </p:nvSpPr>
        <p:spPr>
          <a:xfrm>
            <a:off x="1368425" y="2743200"/>
            <a:ext cx="6480175" cy="1673225"/>
          </a:xfrm>
        </p:spPr>
        <p:txBody>
          <a:bodyPr>
            <a:normAutofit/>
          </a:bodyPr>
          <a:lstStyle/>
          <a:p>
            <a:pPr eaLnBrk="1" fontAlgn="auto" hangingPunct="1">
              <a:spcAft>
                <a:spcPts val="0"/>
              </a:spcAft>
              <a:buFont typeface="Wingdings 2"/>
              <a:buNone/>
              <a:defRPr/>
            </a:pPr>
            <a:r>
              <a:rPr lang="sr-Latn-CS" sz="2800">
                <a:latin typeface="Cambria" pitchFamily="18" charset="0"/>
              </a:rPr>
              <a:t>Urethritis</a:t>
            </a:r>
          </a:p>
          <a:p>
            <a:pPr eaLnBrk="1" fontAlgn="auto" hangingPunct="1">
              <a:spcAft>
                <a:spcPts val="0"/>
              </a:spcAft>
              <a:buFont typeface="Wingdings 2"/>
              <a:buNone/>
              <a:defRPr/>
            </a:pPr>
            <a:r>
              <a:rPr lang="sr-Latn-CS" sz="2800">
                <a:latin typeface="Cambria" pitchFamily="18" charset="0"/>
              </a:rPr>
              <a:t>Prostatitis</a:t>
            </a:r>
          </a:p>
          <a:p>
            <a:pPr eaLnBrk="1" fontAlgn="auto" hangingPunct="1">
              <a:spcAft>
                <a:spcPts val="0"/>
              </a:spcAft>
              <a:buFont typeface="Wingdings 2"/>
              <a:buNone/>
              <a:defRPr/>
            </a:pPr>
            <a:r>
              <a:rPr lang="sr-Latn-CS" sz="2800">
                <a:latin typeface="Cambria" pitchFamily="18" charset="0"/>
              </a:rPr>
              <a:t>Epididymitis </a:t>
            </a:r>
          </a:p>
        </p:txBody>
      </p:sp>
      <p:sp>
        <p:nvSpPr>
          <p:cNvPr id="103427" name="Title 1">
            <a:extLst>
              <a:ext uri="{FF2B5EF4-FFF2-40B4-BE49-F238E27FC236}">
                <a16:creationId xmlns:a16="http://schemas.microsoft.com/office/drawing/2014/main" id="{3A3300AA-1F8E-3AC6-1074-D29C837CE26F}"/>
              </a:ext>
            </a:extLst>
          </p:cNvPr>
          <p:cNvSpPr>
            <a:spLocks noGrp="1"/>
          </p:cNvSpPr>
          <p:nvPr>
            <p:ph type="title"/>
          </p:nvPr>
        </p:nvSpPr>
        <p:spPr/>
        <p:txBody>
          <a:bodyPr/>
          <a:lstStyle/>
          <a:p>
            <a:pPr eaLnBrk="1" hangingPunct="1"/>
            <a:r>
              <a:rPr lang="en-US" altLang="sr-Latn-RS" dirty="0"/>
              <a:t>Infections of the male genital organs</a:t>
            </a:r>
            <a:endParaRPr lang="sr-Latn-CS" altLang="sr-Latn-RS" dirty="0"/>
          </a:p>
        </p:txBody>
      </p:sp>
      <p:sp>
        <p:nvSpPr>
          <p:cNvPr id="4" name="Slide Number Placeholder 3">
            <a:extLst>
              <a:ext uri="{FF2B5EF4-FFF2-40B4-BE49-F238E27FC236}">
                <a16:creationId xmlns:a16="http://schemas.microsoft.com/office/drawing/2014/main" id="{505B49C7-7EEF-3BF0-C55E-D253789CB121}"/>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4CD1258-3DCF-43C2-85AD-67EBEAC3E396}" type="slidenum">
              <a:rPr lang="en-US" altLang="sr-Latn-RS">
                <a:solidFill>
                  <a:srgbClr val="164C6C"/>
                </a:solidFill>
                <a:latin typeface="Georgia" panose="02040502050405020303" pitchFamily="18" charset="0"/>
              </a:rPr>
              <a:pPr eaLnBrk="1" hangingPunct="1"/>
              <a:t>89</a:t>
            </a:fld>
            <a:endParaRPr lang="en-US" altLang="sr-Latn-RS">
              <a:solidFill>
                <a:srgbClr val="164C6C"/>
              </a:solidFill>
              <a:latin typeface="Georgia" panose="02040502050405020303"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3647DC7A-5397-2F17-2E93-72C9D1980C6E}"/>
              </a:ext>
            </a:extLst>
          </p:cNvPr>
          <p:cNvSpPr>
            <a:spLocks noGrp="1"/>
          </p:cNvSpPr>
          <p:nvPr>
            <p:ph type="body" idx="1"/>
          </p:nvPr>
        </p:nvSpPr>
        <p:spPr>
          <a:xfrm>
            <a:off x="1368425" y="2743200"/>
            <a:ext cx="6480175" cy="1673225"/>
          </a:xfrm>
        </p:spPr>
        <p:txBody>
          <a:bodyPr>
            <a:normAutofit/>
          </a:bodyPr>
          <a:lstStyle/>
          <a:p>
            <a:pPr eaLnBrk="1" fontAlgn="auto" hangingPunct="1">
              <a:spcAft>
                <a:spcPts val="0"/>
              </a:spcAft>
              <a:buFont typeface="Wingdings 2"/>
              <a:buNone/>
              <a:defRPr/>
            </a:pPr>
            <a:r>
              <a:rPr lang="en-US" dirty="0"/>
              <a:t>Colic is a misnomer because the pain is constant</a:t>
            </a:r>
            <a:endParaRPr lang="sr-Latn-CS" dirty="0"/>
          </a:p>
        </p:txBody>
      </p:sp>
      <p:sp>
        <p:nvSpPr>
          <p:cNvPr id="4" name="Slide Number Placeholder 3">
            <a:extLst>
              <a:ext uri="{FF2B5EF4-FFF2-40B4-BE49-F238E27FC236}">
                <a16:creationId xmlns:a16="http://schemas.microsoft.com/office/drawing/2014/main" id="{27C7F07B-2FBF-CF16-DFCC-776FECD38C84}"/>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7E54FE9-6EF1-45F7-B370-92ED4765B157}" type="slidenum">
              <a:rPr lang="en-US" altLang="sr-Latn-RS">
                <a:solidFill>
                  <a:srgbClr val="164C6C"/>
                </a:solidFill>
                <a:latin typeface="Georgia" panose="02040502050405020303" pitchFamily="18" charset="0"/>
              </a:rPr>
              <a:pPr eaLnBrk="1" hangingPunct="1"/>
              <a:t>9</a:t>
            </a:fld>
            <a:endParaRPr lang="en-US" altLang="sr-Latn-RS">
              <a:solidFill>
                <a:srgbClr val="164C6C"/>
              </a:solidFill>
              <a:latin typeface="Georgia" panose="02040502050405020303" pitchFamily="18" charset="0"/>
            </a:endParaRPr>
          </a:p>
        </p:txBody>
      </p:sp>
      <p:sp>
        <p:nvSpPr>
          <p:cNvPr id="22532" name="Rectangle 2">
            <a:extLst>
              <a:ext uri="{FF2B5EF4-FFF2-40B4-BE49-F238E27FC236}">
                <a16:creationId xmlns:a16="http://schemas.microsoft.com/office/drawing/2014/main" id="{028F2966-8A6F-09E1-0654-0BE32F011C96}"/>
              </a:ext>
            </a:extLst>
          </p:cNvPr>
          <p:cNvSpPr>
            <a:spLocks noGrp="1" noChangeArrowheads="1"/>
          </p:cNvSpPr>
          <p:nvPr>
            <p:ph type="title"/>
          </p:nvPr>
        </p:nvSpPr>
        <p:spPr/>
        <p:txBody>
          <a:bodyPr/>
          <a:lstStyle/>
          <a:p>
            <a:pPr eaLnBrk="1" hangingPunct="1"/>
            <a:r>
              <a:rPr lang="sr-Latn-RS" altLang="sr-Latn-RS" dirty="0">
                <a:solidFill>
                  <a:schemeClr val="bg1"/>
                </a:solidFill>
              </a:rPr>
              <a:t>Renal - renoureteral colic</a:t>
            </a:r>
            <a:endParaRPr lang="sr-Latn-CS" altLang="sr-Latn-RS" dirty="0">
              <a:solidFill>
                <a:schemeClr val="accent2"/>
              </a:solidFill>
            </a:endParaRPr>
          </a:p>
        </p:txBody>
      </p:sp>
      <p:pic>
        <p:nvPicPr>
          <p:cNvPr id="22533" name="Picture 6" descr="http://mayoresearch.mayo.edu/mayo/research/nephrology/images/E179559.jpg">
            <a:extLst>
              <a:ext uri="{FF2B5EF4-FFF2-40B4-BE49-F238E27FC236}">
                <a16:creationId xmlns:a16="http://schemas.microsoft.com/office/drawing/2014/main" id="{EE541819-F460-D840-61C7-BE2FDC6DDA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54668"/>
          <a:stretch>
            <a:fillRect/>
          </a:stretch>
        </p:blipFill>
        <p:spPr bwMode="auto">
          <a:xfrm>
            <a:off x="3749675" y="3290888"/>
            <a:ext cx="1763713" cy="295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itle 1">
            <a:extLst>
              <a:ext uri="{FF2B5EF4-FFF2-40B4-BE49-F238E27FC236}">
                <a16:creationId xmlns:a16="http://schemas.microsoft.com/office/drawing/2014/main" id="{17627D0A-5311-36A6-EE21-BE4EA1628DC7}"/>
              </a:ext>
            </a:extLst>
          </p:cNvPr>
          <p:cNvSpPr>
            <a:spLocks noGrp="1"/>
          </p:cNvSpPr>
          <p:nvPr>
            <p:ph type="title"/>
          </p:nvPr>
        </p:nvSpPr>
        <p:spPr/>
        <p:txBody>
          <a:bodyPr/>
          <a:lstStyle/>
          <a:p>
            <a:pPr eaLnBrk="1" hangingPunct="1"/>
            <a:r>
              <a:rPr lang="sr-Latn-CS" altLang="sr-Latn-RS">
                <a:solidFill>
                  <a:srgbClr val="164C6C"/>
                </a:solidFill>
              </a:rPr>
              <a:t>Urethritis </a:t>
            </a:r>
          </a:p>
        </p:txBody>
      </p:sp>
      <p:sp>
        <p:nvSpPr>
          <p:cNvPr id="104451" name="Content Placeholder 2">
            <a:extLst>
              <a:ext uri="{FF2B5EF4-FFF2-40B4-BE49-F238E27FC236}">
                <a16:creationId xmlns:a16="http://schemas.microsoft.com/office/drawing/2014/main" id="{FAF5C19A-01FC-C015-49B3-D12BA5860270}"/>
              </a:ext>
            </a:extLst>
          </p:cNvPr>
          <p:cNvSpPr>
            <a:spLocks noGrp="1"/>
          </p:cNvSpPr>
          <p:nvPr>
            <p:ph sz="quarter" idx="1"/>
          </p:nvPr>
        </p:nvSpPr>
        <p:spPr>
          <a:xfrm>
            <a:off x="301625" y="1527175"/>
            <a:ext cx="8504238" cy="4572000"/>
          </a:xfrm>
        </p:spPr>
        <p:txBody>
          <a:bodyPr/>
          <a:lstStyle/>
          <a:p>
            <a:pPr eaLnBrk="1" hangingPunct="1">
              <a:spcBef>
                <a:spcPct val="0"/>
              </a:spcBef>
            </a:pPr>
            <a:r>
              <a:rPr lang="sr-Latn-RS" altLang="sr-Latn-RS" sz="2000" dirty="0">
                <a:latin typeface="Cambria" panose="02040503050406030204" pitchFamily="18" charset="0"/>
              </a:rPr>
              <a:t>Secondary</a:t>
            </a:r>
          </a:p>
          <a:p>
            <a:pPr eaLnBrk="1" hangingPunct="1">
              <a:spcBef>
                <a:spcPct val="0"/>
              </a:spcBef>
            </a:pPr>
            <a:r>
              <a:rPr lang="sr-Latn-RS" altLang="sr-Latn-RS" sz="2000" dirty="0">
                <a:latin typeface="Cambria" panose="02040503050406030204" pitchFamily="18" charset="0"/>
              </a:rPr>
              <a:t>holders of permanent catheters, urethral strictures</a:t>
            </a:r>
          </a:p>
          <a:p>
            <a:pPr eaLnBrk="1" hangingPunct="1">
              <a:spcBef>
                <a:spcPct val="0"/>
              </a:spcBef>
            </a:pPr>
            <a:r>
              <a:rPr lang="sr-Latn-RS" altLang="sr-Latn-RS" sz="2000" dirty="0">
                <a:latin typeface="Cambria" panose="02040503050406030204" pitchFamily="18" charset="0"/>
              </a:rPr>
              <a:t>Uropathogens and Staphylococci</a:t>
            </a:r>
          </a:p>
          <a:p>
            <a:pPr eaLnBrk="1" hangingPunct="1">
              <a:spcBef>
                <a:spcPct val="0"/>
              </a:spcBef>
            </a:pPr>
            <a:endParaRPr lang="sr-Latn-RS" altLang="sr-Latn-RS" sz="2000" dirty="0">
              <a:latin typeface="Cambria" panose="02040503050406030204" pitchFamily="18" charset="0"/>
            </a:endParaRPr>
          </a:p>
          <a:p>
            <a:pPr eaLnBrk="1" hangingPunct="1">
              <a:spcBef>
                <a:spcPct val="0"/>
              </a:spcBef>
            </a:pPr>
            <a:r>
              <a:rPr lang="sr-Latn-RS" altLang="sr-Latn-RS" sz="2000" dirty="0">
                <a:latin typeface="Cambria" panose="02040503050406030204" pitchFamily="18" charset="0"/>
              </a:rPr>
              <a:t>Primary</a:t>
            </a:r>
          </a:p>
          <a:p>
            <a:pPr eaLnBrk="1" hangingPunct="1">
              <a:spcBef>
                <a:spcPct val="0"/>
              </a:spcBef>
            </a:pPr>
            <a:r>
              <a:rPr lang="sr-Latn-RS" altLang="sr-Latn-RS" sz="2000" dirty="0">
                <a:latin typeface="Cambria" panose="02040503050406030204" pitchFamily="18" charset="0"/>
              </a:rPr>
              <a:t>Gonorrhea (GU)</a:t>
            </a:r>
          </a:p>
          <a:p>
            <a:pPr eaLnBrk="1" hangingPunct="1">
              <a:spcBef>
                <a:spcPct val="0"/>
              </a:spcBef>
            </a:pPr>
            <a:r>
              <a:rPr lang="sr-Latn-RS" altLang="sr-Latn-RS" sz="2000" dirty="0">
                <a:latin typeface="Cambria" panose="02040503050406030204" pitchFamily="18" charset="0"/>
              </a:rPr>
              <a:t>Neisseria gonorrheae</a:t>
            </a:r>
          </a:p>
          <a:p>
            <a:pPr eaLnBrk="1" hangingPunct="1">
              <a:spcBef>
                <a:spcPct val="0"/>
              </a:spcBef>
            </a:pPr>
            <a:r>
              <a:rPr lang="sr-Latn-RS" altLang="sr-Latn-RS" sz="2000" dirty="0">
                <a:latin typeface="Cambria" panose="02040503050406030204" pitchFamily="18" charset="0"/>
              </a:rPr>
              <a:t>Incubation 3-10 days. Risk of infection 17%</a:t>
            </a:r>
          </a:p>
          <a:p>
            <a:pPr eaLnBrk="1" hangingPunct="1">
              <a:spcBef>
                <a:spcPct val="0"/>
              </a:spcBef>
            </a:pPr>
            <a:r>
              <a:rPr lang="sr-Latn-RS" altLang="sr-Latn-RS" sz="2000" dirty="0">
                <a:latin typeface="Cambria" panose="02040503050406030204" pitchFamily="18" charset="0"/>
              </a:rPr>
              <a:t>Non-gonorrheal (NGU) (2.5 x more)</a:t>
            </a:r>
          </a:p>
          <a:p>
            <a:pPr eaLnBrk="1" hangingPunct="1">
              <a:spcBef>
                <a:spcPct val="0"/>
              </a:spcBef>
            </a:pPr>
            <a:r>
              <a:rPr lang="sr-Latn-RS" altLang="sr-Latn-RS" sz="2000" dirty="0">
                <a:latin typeface="Cambria" panose="02040503050406030204" pitchFamily="18" charset="0"/>
              </a:rPr>
              <a:t>Incubation 1-5 weeks</a:t>
            </a:r>
            <a:endParaRPr lang="en-US" altLang="sr-Latn-RS" sz="2000" dirty="0">
              <a:latin typeface="Cambria" panose="02040503050406030204" pitchFamily="18" charset="0"/>
            </a:endParaRPr>
          </a:p>
          <a:p>
            <a:pPr marL="0" indent="0" eaLnBrk="1" hangingPunct="1">
              <a:spcBef>
                <a:spcPct val="0"/>
              </a:spcBef>
              <a:buNone/>
            </a:pPr>
            <a:r>
              <a:rPr lang="en-US" altLang="sr-Latn-RS" sz="2000" dirty="0">
                <a:latin typeface="Cambria" panose="02040503050406030204" pitchFamily="18" charset="0"/>
              </a:rPr>
              <a:t>               </a:t>
            </a:r>
            <a:r>
              <a:rPr lang="sr-Latn-CS" altLang="sr-Latn-RS" sz="2000" dirty="0">
                <a:latin typeface="Cambria" panose="02040503050406030204" pitchFamily="18" charset="0"/>
              </a:rPr>
              <a:t>Chlam</a:t>
            </a:r>
            <a:r>
              <a:rPr lang="sr-Cyrl-CS" altLang="sr-Latn-RS" sz="2000" dirty="0">
                <a:latin typeface="Cambria" panose="02040503050406030204" pitchFamily="18" charset="0"/>
              </a:rPr>
              <a:t>y</a:t>
            </a:r>
            <a:r>
              <a:rPr lang="sr-Latn-CS" altLang="sr-Latn-RS" sz="2000" dirty="0">
                <a:latin typeface="Cambria" panose="02040503050406030204" pitchFamily="18" charset="0"/>
              </a:rPr>
              <a:t>dia Trachomatis</a:t>
            </a:r>
            <a:r>
              <a:rPr lang="sr-Cyrl-CS" altLang="sr-Latn-RS" sz="2000" dirty="0">
                <a:latin typeface="Cambria" panose="02040503050406030204" pitchFamily="18" charset="0"/>
              </a:rPr>
              <a:t> 30-60% </a:t>
            </a:r>
          </a:p>
          <a:p>
            <a:pPr lvl="2" eaLnBrk="1" hangingPunct="1">
              <a:spcBef>
                <a:spcPct val="0"/>
              </a:spcBef>
            </a:pPr>
            <a:r>
              <a:rPr lang="sr-Latn-CS" altLang="sr-Latn-RS" dirty="0">
                <a:latin typeface="Cambria" panose="02040503050406030204" pitchFamily="18" charset="0"/>
              </a:rPr>
              <a:t>Ureaplasma ureal</a:t>
            </a:r>
            <a:r>
              <a:rPr lang="sr-Cyrl-CS" altLang="sr-Latn-RS" dirty="0">
                <a:latin typeface="Cambria" panose="02040503050406030204" pitchFamily="18" charset="0"/>
              </a:rPr>
              <a:t>y</a:t>
            </a:r>
            <a:r>
              <a:rPr lang="sr-Latn-CS" altLang="sr-Latn-RS" dirty="0">
                <a:latin typeface="Cambria" panose="02040503050406030204" pitchFamily="18" charset="0"/>
              </a:rPr>
              <a:t>ticum</a:t>
            </a:r>
            <a:r>
              <a:rPr lang="sr-Cyrl-CS" altLang="sr-Latn-RS" dirty="0">
                <a:latin typeface="Cambria" panose="02040503050406030204" pitchFamily="18" charset="0"/>
              </a:rPr>
              <a:t> 20-50% </a:t>
            </a:r>
          </a:p>
          <a:p>
            <a:pPr lvl="2" eaLnBrk="1" hangingPunct="1">
              <a:spcBef>
                <a:spcPct val="0"/>
              </a:spcBef>
            </a:pPr>
            <a:r>
              <a:rPr lang="sr-Latn-CS" altLang="sr-Latn-RS" dirty="0">
                <a:latin typeface="Cambria" panose="02040503050406030204" pitchFamily="18" charset="0"/>
              </a:rPr>
              <a:t>Trichomonas vaginalis</a:t>
            </a:r>
            <a:r>
              <a:rPr lang="sr-Cyrl-CS" altLang="sr-Latn-RS" dirty="0">
                <a:latin typeface="Cambria" panose="02040503050406030204" pitchFamily="18" charset="0"/>
              </a:rPr>
              <a:t> 20-30%</a:t>
            </a:r>
            <a:endParaRPr lang="sr-Cyrl-CS" altLang="sr-Latn-RS" b="1" dirty="0">
              <a:latin typeface="Cambria" panose="02040503050406030204" pitchFamily="18" charset="0"/>
            </a:endParaRPr>
          </a:p>
          <a:p>
            <a:pPr lvl="2" eaLnBrk="1" hangingPunct="1">
              <a:spcBef>
                <a:spcPct val="0"/>
              </a:spcBef>
            </a:pPr>
            <a:r>
              <a:rPr lang="sr-Cyrl-CS" altLang="sr-Latn-RS" dirty="0">
                <a:latin typeface="Cambria" panose="02040503050406030204" pitchFamily="18" charset="0"/>
              </a:rPr>
              <a:t>Мy</a:t>
            </a:r>
            <a:r>
              <a:rPr lang="sr-Latn-CS" altLang="sr-Latn-RS" dirty="0">
                <a:latin typeface="Cambria" panose="02040503050406030204" pitchFamily="18" charset="0"/>
              </a:rPr>
              <a:t>coplasma hominis</a:t>
            </a:r>
            <a:r>
              <a:rPr lang="sr-Cyrl-CS" altLang="sr-Latn-RS" dirty="0">
                <a:latin typeface="Cambria" panose="02040503050406030204" pitchFamily="18" charset="0"/>
              </a:rPr>
              <a:t>, </a:t>
            </a:r>
            <a:r>
              <a:rPr lang="sr-Latn-CS" altLang="sr-Latn-RS" dirty="0">
                <a:latin typeface="Cambria" panose="02040503050406030204" pitchFamily="18" charset="0"/>
              </a:rPr>
              <a:t>genitalium</a:t>
            </a:r>
            <a:r>
              <a:rPr lang="sr-Cyrl-CS" altLang="sr-Latn-RS" dirty="0">
                <a:latin typeface="Cambria" panose="02040503050406030204" pitchFamily="18" charset="0"/>
              </a:rPr>
              <a:t> </a:t>
            </a:r>
          </a:p>
        </p:txBody>
      </p:sp>
      <p:sp>
        <p:nvSpPr>
          <p:cNvPr id="4" name="Slide Number Placeholder 3">
            <a:extLst>
              <a:ext uri="{FF2B5EF4-FFF2-40B4-BE49-F238E27FC236}">
                <a16:creationId xmlns:a16="http://schemas.microsoft.com/office/drawing/2014/main" id="{B226020D-B194-8FD2-8058-F7170A955498}"/>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2B7C329-C0C5-403F-8F88-1C1554A5BE5C}" type="slidenum">
              <a:rPr lang="en-US" altLang="sr-Latn-RS">
                <a:solidFill>
                  <a:srgbClr val="164C6C"/>
                </a:solidFill>
                <a:latin typeface="Georgia" panose="02040502050405020303" pitchFamily="18" charset="0"/>
              </a:rPr>
              <a:pPr eaLnBrk="1" hangingPunct="1"/>
              <a:t>90</a:t>
            </a:fld>
            <a:endParaRPr lang="en-US" altLang="sr-Latn-RS">
              <a:solidFill>
                <a:srgbClr val="164C6C"/>
              </a:solidFill>
              <a:latin typeface="Georgia" panose="02040502050405020303" pitchFamily="18" charset="0"/>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itle 1">
            <a:extLst>
              <a:ext uri="{FF2B5EF4-FFF2-40B4-BE49-F238E27FC236}">
                <a16:creationId xmlns:a16="http://schemas.microsoft.com/office/drawing/2014/main" id="{A3D9DA2E-03F0-FC4B-CFC2-DF5CE9276A07}"/>
              </a:ext>
            </a:extLst>
          </p:cNvPr>
          <p:cNvSpPr>
            <a:spLocks noGrp="1"/>
          </p:cNvSpPr>
          <p:nvPr>
            <p:ph type="title"/>
          </p:nvPr>
        </p:nvSpPr>
        <p:spPr/>
        <p:txBody>
          <a:bodyPr/>
          <a:lstStyle/>
          <a:p>
            <a:pPr eaLnBrk="1" hangingPunct="1"/>
            <a:r>
              <a:rPr lang="sr-Latn-RS" altLang="sr-Latn-RS" dirty="0">
                <a:solidFill>
                  <a:srgbClr val="164C6C"/>
                </a:solidFill>
              </a:rPr>
              <a:t>Symptoms and Diagnosis</a:t>
            </a:r>
            <a:endParaRPr lang="sr-Latn-CS" altLang="sr-Latn-RS" dirty="0">
              <a:solidFill>
                <a:srgbClr val="164C6C"/>
              </a:solidFill>
            </a:endParaRPr>
          </a:p>
        </p:txBody>
      </p:sp>
      <p:sp>
        <p:nvSpPr>
          <p:cNvPr id="3" name="Content Placeholder 2">
            <a:extLst>
              <a:ext uri="{FF2B5EF4-FFF2-40B4-BE49-F238E27FC236}">
                <a16:creationId xmlns:a16="http://schemas.microsoft.com/office/drawing/2014/main" id="{1744273D-B3E7-D0F3-3A76-A85D428A7B8F}"/>
              </a:ext>
            </a:extLst>
          </p:cNvPr>
          <p:cNvSpPr>
            <a:spLocks noGrp="1"/>
          </p:cNvSpPr>
          <p:nvPr>
            <p:ph sz="quarter" idx="1"/>
          </p:nvPr>
        </p:nvSpPr>
        <p:spPr>
          <a:xfrm>
            <a:off x="301625" y="1295400"/>
            <a:ext cx="8504238" cy="5330825"/>
          </a:xfrm>
        </p:spPr>
        <p:txBody>
          <a:bodyPr>
            <a:normAutofit fontScale="85000" lnSpcReduction="20000"/>
          </a:bodyPr>
          <a:lstStyle/>
          <a:p>
            <a:pPr marL="274320" indent="-274320" eaLnBrk="1" fontAlgn="auto" hangingPunct="1">
              <a:spcAft>
                <a:spcPts val="0"/>
              </a:spcAft>
              <a:buFont typeface="Wingdings 3"/>
              <a:buChar char=""/>
              <a:defRPr/>
            </a:pPr>
            <a:r>
              <a:rPr lang="en-US" sz="2400" dirty="0">
                <a:solidFill>
                  <a:schemeClr val="tx2"/>
                </a:solidFill>
                <a:latin typeface="Cambria" pitchFamily="18" charset="0"/>
              </a:rPr>
              <a:t>PURULENT DISCHARGE, copious/scanty</a:t>
            </a:r>
          </a:p>
          <a:p>
            <a:pPr marL="274320" indent="-274320" eaLnBrk="1" fontAlgn="auto" hangingPunct="1">
              <a:spcAft>
                <a:spcPts val="0"/>
              </a:spcAft>
              <a:buFont typeface="Wingdings 3"/>
              <a:buChar char=""/>
              <a:defRPr/>
            </a:pPr>
            <a:r>
              <a:rPr lang="en-US" sz="2400" dirty="0">
                <a:solidFill>
                  <a:schemeClr val="tx2"/>
                </a:solidFill>
                <a:latin typeface="Cambria" pitchFamily="18" charset="0"/>
              </a:rPr>
              <a:t> ALGURIA – painful urination, dysuria, burning</a:t>
            </a:r>
          </a:p>
          <a:p>
            <a:pPr marL="274320" indent="-274320" eaLnBrk="1" fontAlgn="auto" hangingPunct="1">
              <a:spcAft>
                <a:spcPts val="0"/>
              </a:spcAft>
              <a:buFont typeface="Wingdings 3"/>
              <a:buChar char=""/>
              <a:defRPr/>
            </a:pPr>
            <a:r>
              <a:rPr lang="en-US" sz="2400" dirty="0">
                <a:solidFill>
                  <a:schemeClr val="tx2"/>
                </a:solidFill>
                <a:latin typeface="Cambria" pitchFamily="18" charset="0"/>
              </a:rPr>
              <a:t> many infections are ASYMPTOMATIC (40-60%)</a:t>
            </a:r>
          </a:p>
          <a:p>
            <a:pPr marL="274320" indent="-274320" eaLnBrk="1" fontAlgn="auto" hangingPunct="1">
              <a:spcAft>
                <a:spcPts val="0"/>
              </a:spcAft>
              <a:buFont typeface="Wingdings 3"/>
              <a:buChar char=""/>
              <a:defRPr/>
            </a:pPr>
            <a:endParaRPr lang="en-US" sz="2400" dirty="0">
              <a:solidFill>
                <a:schemeClr val="tx2"/>
              </a:solidFill>
              <a:latin typeface="Cambria" pitchFamily="18" charset="0"/>
            </a:endParaRPr>
          </a:p>
          <a:p>
            <a:pPr marL="274320" indent="-274320" eaLnBrk="1" fontAlgn="auto" hangingPunct="1">
              <a:spcAft>
                <a:spcPts val="0"/>
              </a:spcAft>
              <a:buFont typeface="Wingdings 3"/>
              <a:buChar char=""/>
              <a:defRPr/>
            </a:pPr>
            <a:r>
              <a:rPr lang="en-US" sz="2400" dirty="0">
                <a:solidFill>
                  <a:schemeClr val="tx2"/>
                </a:solidFill>
                <a:latin typeface="Cambria" pitchFamily="18" charset="0"/>
              </a:rPr>
              <a:t>&gt; 5 Le urethral discharge or urethral swab</a:t>
            </a:r>
          </a:p>
          <a:p>
            <a:pPr marL="274320" indent="-274320" eaLnBrk="1" fontAlgn="auto" hangingPunct="1">
              <a:spcAft>
                <a:spcPts val="0"/>
              </a:spcAft>
              <a:buFont typeface="Wingdings 3"/>
              <a:buChar char=""/>
              <a:defRPr/>
            </a:pPr>
            <a:r>
              <a:rPr lang="en-US" sz="2400" dirty="0">
                <a:solidFill>
                  <a:schemeClr val="tx2"/>
                </a:solidFill>
                <a:latin typeface="Cambria" pitchFamily="18" charset="0"/>
              </a:rPr>
              <a:t>&gt; 10 Le of the first urine sample</a:t>
            </a:r>
          </a:p>
          <a:p>
            <a:pPr marL="274320" indent="-274320" eaLnBrk="1" fontAlgn="auto" hangingPunct="1">
              <a:spcAft>
                <a:spcPts val="0"/>
              </a:spcAft>
              <a:buFont typeface="Wingdings 3"/>
              <a:buChar char=""/>
              <a:defRPr/>
            </a:pPr>
            <a:endParaRPr lang="en-US" sz="2400" dirty="0">
              <a:solidFill>
                <a:schemeClr val="tx2"/>
              </a:solidFill>
              <a:latin typeface="Cambria" pitchFamily="18" charset="0"/>
            </a:endParaRPr>
          </a:p>
          <a:p>
            <a:pPr marL="274320" indent="-274320" eaLnBrk="1" fontAlgn="auto" hangingPunct="1">
              <a:spcAft>
                <a:spcPts val="0"/>
              </a:spcAft>
              <a:buFont typeface="Wingdings 3"/>
              <a:buChar char=""/>
              <a:defRPr/>
            </a:pPr>
            <a:r>
              <a:rPr lang="en-US" sz="2400" dirty="0">
                <a:solidFill>
                  <a:schemeClr val="tx2"/>
                </a:solidFill>
                <a:latin typeface="Cambria" pitchFamily="18" charset="0"/>
              </a:rPr>
              <a:t>NGU = urethritis + exclusion of </a:t>
            </a:r>
            <a:r>
              <a:rPr lang="en-US" sz="2400" dirty="0" err="1">
                <a:solidFill>
                  <a:schemeClr val="tx2"/>
                </a:solidFill>
                <a:latin typeface="Cambria" pitchFamily="18" charset="0"/>
              </a:rPr>
              <a:t>N.gonorrhoeae</a:t>
            </a:r>
            <a:endParaRPr lang="en-US" sz="2400" dirty="0">
              <a:solidFill>
                <a:schemeClr val="tx2"/>
              </a:solidFill>
              <a:latin typeface="Cambria" pitchFamily="18" charset="0"/>
            </a:endParaRPr>
          </a:p>
          <a:p>
            <a:pPr marL="274320" indent="-274320" eaLnBrk="1" fontAlgn="auto" hangingPunct="1">
              <a:spcAft>
                <a:spcPts val="0"/>
              </a:spcAft>
              <a:buFont typeface="Wingdings 3"/>
              <a:buChar char=""/>
              <a:defRPr/>
            </a:pPr>
            <a:endParaRPr lang="en-US" sz="2400" dirty="0">
              <a:solidFill>
                <a:schemeClr val="tx2"/>
              </a:solidFill>
              <a:latin typeface="Cambria" pitchFamily="18" charset="0"/>
            </a:endParaRPr>
          </a:p>
          <a:p>
            <a:pPr marL="274320" indent="-274320" eaLnBrk="1" fontAlgn="auto" hangingPunct="1">
              <a:spcAft>
                <a:spcPts val="0"/>
              </a:spcAft>
              <a:buFont typeface="Wingdings 3"/>
              <a:buChar char=""/>
              <a:defRPr/>
            </a:pPr>
            <a:r>
              <a:rPr lang="en-US" sz="2400" dirty="0">
                <a:solidFill>
                  <a:schemeClr val="tx2"/>
                </a:solidFill>
                <a:latin typeface="Cambria" pitchFamily="18" charset="0"/>
              </a:rPr>
              <a:t>NAAT (nucleic acid amplification test) urine, discharge</a:t>
            </a:r>
          </a:p>
          <a:p>
            <a:pPr marL="274320" indent="-274320" eaLnBrk="1" fontAlgn="auto" hangingPunct="1">
              <a:spcAft>
                <a:spcPts val="0"/>
              </a:spcAft>
              <a:buFont typeface="Wingdings 3"/>
              <a:buChar char=""/>
              <a:defRPr/>
            </a:pPr>
            <a:r>
              <a:rPr lang="en-US" sz="2400" dirty="0">
                <a:solidFill>
                  <a:schemeClr val="tx2"/>
                </a:solidFill>
                <a:latin typeface="Cambria" pitchFamily="18" charset="0"/>
              </a:rPr>
              <a:t>Microscopically</a:t>
            </a:r>
          </a:p>
          <a:p>
            <a:pPr marL="274320" indent="-274320" eaLnBrk="1" fontAlgn="auto" hangingPunct="1">
              <a:spcAft>
                <a:spcPts val="0"/>
              </a:spcAft>
              <a:buFont typeface="Wingdings 3"/>
              <a:buChar char=""/>
              <a:defRPr/>
            </a:pPr>
            <a:r>
              <a:rPr lang="en-US" sz="2400" dirty="0">
                <a:solidFill>
                  <a:schemeClr val="tx2"/>
                </a:solidFill>
                <a:latin typeface="Cambria" pitchFamily="18" charset="0"/>
              </a:rPr>
              <a:t>Gram staining</a:t>
            </a:r>
          </a:p>
          <a:p>
            <a:pPr marL="274320" indent="-274320" eaLnBrk="1" fontAlgn="auto" hangingPunct="1">
              <a:spcAft>
                <a:spcPts val="0"/>
              </a:spcAft>
              <a:buFont typeface="Wingdings 3"/>
              <a:buChar char=""/>
              <a:defRPr/>
            </a:pPr>
            <a:r>
              <a:rPr lang="en-US" sz="2400" dirty="0">
                <a:solidFill>
                  <a:schemeClr val="tx2"/>
                </a:solidFill>
                <a:latin typeface="Cambria" pitchFamily="18" charset="0"/>
              </a:rPr>
              <a:t>Culture</a:t>
            </a:r>
          </a:p>
          <a:p>
            <a:pPr marL="274320" indent="-274320" eaLnBrk="1" fontAlgn="auto" hangingPunct="1">
              <a:spcAft>
                <a:spcPts val="0"/>
              </a:spcAft>
              <a:buFont typeface="Wingdings 3"/>
              <a:buChar char=""/>
              <a:defRPr/>
            </a:pPr>
            <a:r>
              <a:rPr lang="en-US" sz="2400" dirty="0">
                <a:solidFill>
                  <a:schemeClr val="tx2"/>
                </a:solidFill>
                <a:latin typeface="Cambria" pitchFamily="18" charset="0"/>
              </a:rPr>
              <a:t>IMMUNOESSAY Antigen</a:t>
            </a:r>
          </a:p>
          <a:p>
            <a:pPr marL="274320" indent="-274320" eaLnBrk="1" fontAlgn="auto" hangingPunct="1">
              <a:spcAft>
                <a:spcPts val="0"/>
              </a:spcAft>
              <a:buFont typeface="Wingdings 3"/>
              <a:buChar char=""/>
              <a:defRPr/>
            </a:pPr>
            <a:r>
              <a:rPr lang="en-US" sz="2400" dirty="0">
                <a:solidFill>
                  <a:schemeClr val="tx2"/>
                </a:solidFill>
                <a:latin typeface="Cambria" pitchFamily="18" charset="0"/>
              </a:rPr>
              <a:t>ELISA methods Antibody</a:t>
            </a:r>
          </a:p>
          <a:p>
            <a:pPr marL="274320" indent="-274320" eaLnBrk="1" fontAlgn="auto" hangingPunct="1">
              <a:spcAft>
                <a:spcPts val="0"/>
              </a:spcAft>
              <a:buFont typeface="Wingdings 3"/>
              <a:buChar char=""/>
              <a:defRPr/>
            </a:pPr>
            <a:r>
              <a:rPr lang="en-US" sz="2400" dirty="0">
                <a:solidFill>
                  <a:schemeClr val="tx2"/>
                </a:solidFill>
                <a:latin typeface="Cambria" pitchFamily="18" charset="0"/>
              </a:rPr>
              <a:t>PCR DNA, RNA</a:t>
            </a:r>
          </a:p>
          <a:p>
            <a:pPr marL="274320" indent="-274320" eaLnBrk="1" fontAlgn="auto" hangingPunct="1">
              <a:spcAft>
                <a:spcPts val="0"/>
              </a:spcAft>
              <a:buFont typeface="Wingdings 3"/>
              <a:buChar char=""/>
              <a:defRPr/>
            </a:pPr>
            <a:r>
              <a:rPr lang="en-US" sz="2400" dirty="0">
                <a:solidFill>
                  <a:schemeClr val="tx2"/>
                </a:solidFill>
                <a:latin typeface="Cambria" pitchFamily="18" charset="0"/>
              </a:rPr>
              <a:t>Trichomonas vaginalis Microscopically</a:t>
            </a:r>
            <a:endParaRPr lang="sr-Latn-CS" dirty="0">
              <a:solidFill>
                <a:schemeClr val="tx2"/>
              </a:solidFill>
              <a:latin typeface="Cambria" pitchFamily="18" charset="0"/>
            </a:endParaRPr>
          </a:p>
        </p:txBody>
      </p:sp>
      <p:pic>
        <p:nvPicPr>
          <p:cNvPr id="105476" name="Picture 4" descr="Trich9">
            <a:extLst>
              <a:ext uri="{FF2B5EF4-FFF2-40B4-BE49-F238E27FC236}">
                <a16:creationId xmlns:a16="http://schemas.microsoft.com/office/drawing/2014/main" id="{71EA97AD-00BE-EF78-1A20-2C7245F2BA7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41888" y="4343400"/>
            <a:ext cx="1763712" cy="137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477" name="Picture 5">
            <a:extLst>
              <a:ext uri="{FF2B5EF4-FFF2-40B4-BE49-F238E27FC236}">
                <a16:creationId xmlns:a16="http://schemas.microsoft.com/office/drawing/2014/main" id="{D2FE9FBE-D192-4F74-2917-A901406BCB3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54813" y="4343400"/>
            <a:ext cx="2160587" cy="165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478" name="Picture 4">
            <a:extLst>
              <a:ext uri="{FF2B5EF4-FFF2-40B4-BE49-F238E27FC236}">
                <a16:creationId xmlns:a16="http://schemas.microsoft.com/office/drawing/2014/main" id="{859621E4-A7E6-4C77-3F54-B62F5E5DCB0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0800" y="1447800"/>
            <a:ext cx="2400300" cy="158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Number Placeholder 6">
            <a:extLst>
              <a:ext uri="{FF2B5EF4-FFF2-40B4-BE49-F238E27FC236}">
                <a16:creationId xmlns:a16="http://schemas.microsoft.com/office/drawing/2014/main" id="{030D2A01-03E5-D908-EF92-0E7FC3229827}"/>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4D07ED6-FAC3-4472-BDB6-CC64647C365A}" type="slidenum">
              <a:rPr lang="en-US" altLang="sr-Latn-RS">
                <a:solidFill>
                  <a:srgbClr val="164C6C"/>
                </a:solidFill>
                <a:latin typeface="Georgia" panose="02040502050405020303" pitchFamily="18" charset="0"/>
              </a:rPr>
              <a:pPr eaLnBrk="1" hangingPunct="1"/>
              <a:t>91</a:t>
            </a:fld>
            <a:endParaRPr lang="en-US" altLang="sr-Latn-RS">
              <a:solidFill>
                <a:srgbClr val="164C6C"/>
              </a:solidFill>
              <a:latin typeface="Georgia" panose="02040502050405020303" pitchFamily="18" charset="0"/>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itle 1">
            <a:extLst>
              <a:ext uri="{FF2B5EF4-FFF2-40B4-BE49-F238E27FC236}">
                <a16:creationId xmlns:a16="http://schemas.microsoft.com/office/drawing/2014/main" id="{433FA15E-20EA-423F-11C5-33B74789B7F8}"/>
              </a:ext>
            </a:extLst>
          </p:cNvPr>
          <p:cNvSpPr>
            <a:spLocks noGrp="1"/>
          </p:cNvSpPr>
          <p:nvPr>
            <p:ph type="title"/>
          </p:nvPr>
        </p:nvSpPr>
        <p:spPr>
          <a:xfrm>
            <a:off x="301625" y="228600"/>
            <a:ext cx="8534400" cy="758825"/>
          </a:xfrm>
        </p:spPr>
        <p:txBody>
          <a:bodyPr/>
          <a:lstStyle/>
          <a:p>
            <a:pPr eaLnBrk="1" hangingPunct="1"/>
            <a:r>
              <a:rPr lang="sr-Latn-RS" altLang="sr-Latn-RS" dirty="0"/>
              <a:t>Further propagation and complications</a:t>
            </a:r>
            <a:endParaRPr lang="sr-Latn-CS" altLang="sr-Latn-RS" dirty="0"/>
          </a:p>
        </p:txBody>
      </p:sp>
      <p:sp>
        <p:nvSpPr>
          <p:cNvPr id="106499" name="Content Placeholder 3">
            <a:extLst>
              <a:ext uri="{FF2B5EF4-FFF2-40B4-BE49-F238E27FC236}">
                <a16:creationId xmlns:a16="http://schemas.microsoft.com/office/drawing/2014/main" id="{0B5AE9BC-94FE-3D3C-39F6-B67A4D078BAC}"/>
              </a:ext>
            </a:extLst>
          </p:cNvPr>
          <p:cNvSpPr>
            <a:spLocks noGrp="1"/>
          </p:cNvSpPr>
          <p:nvPr>
            <p:ph sz="half" idx="1"/>
          </p:nvPr>
        </p:nvSpPr>
        <p:spPr>
          <a:xfrm>
            <a:off x="301625" y="1371600"/>
            <a:ext cx="4038600" cy="4681538"/>
          </a:xfrm>
        </p:spPr>
        <p:txBody>
          <a:bodyPr/>
          <a:lstStyle/>
          <a:p>
            <a:pPr eaLnBrk="1" hangingPunct="1">
              <a:lnSpc>
                <a:spcPct val="150000"/>
              </a:lnSpc>
            </a:pPr>
            <a:r>
              <a:rPr lang="en-US" altLang="sr-Latn-RS" dirty="0"/>
              <a:t>Men</a:t>
            </a:r>
          </a:p>
          <a:p>
            <a:pPr eaLnBrk="1" hangingPunct="1">
              <a:lnSpc>
                <a:spcPct val="150000"/>
              </a:lnSpc>
            </a:pPr>
            <a:r>
              <a:rPr lang="en-US" altLang="sr-Latn-RS" dirty="0"/>
              <a:t>Prostatitis</a:t>
            </a:r>
          </a:p>
          <a:p>
            <a:pPr eaLnBrk="1" hangingPunct="1">
              <a:lnSpc>
                <a:spcPct val="150000"/>
              </a:lnSpc>
            </a:pPr>
            <a:r>
              <a:rPr lang="en-US" altLang="sr-Latn-RS" dirty="0"/>
              <a:t>Epididymitis</a:t>
            </a:r>
          </a:p>
          <a:p>
            <a:pPr eaLnBrk="1" hangingPunct="1">
              <a:lnSpc>
                <a:spcPct val="150000"/>
              </a:lnSpc>
            </a:pPr>
            <a:r>
              <a:rPr lang="en-US" altLang="sr-Latn-RS" dirty="0"/>
              <a:t>Stricture of the urethra</a:t>
            </a:r>
          </a:p>
          <a:p>
            <a:pPr eaLnBrk="1" hangingPunct="1">
              <a:lnSpc>
                <a:spcPct val="150000"/>
              </a:lnSpc>
            </a:pPr>
            <a:r>
              <a:rPr lang="en-US" altLang="sr-Latn-RS" dirty="0"/>
              <a:t>Infertility</a:t>
            </a:r>
            <a:endParaRPr lang="sr-Latn-CS" altLang="sr-Latn-RS" dirty="0"/>
          </a:p>
        </p:txBody>
      </p:sp>
      <p:sp>
        <p:nvSpPr>
          <p:cNvPr id="5" name="Content Placeholder 4">
            <a:extLst>
              <a:ext uri="{FF2B5EF4-FFF2-40B4-BE49-F238E27FC236}">
                <a16:creationId xmlns:a16="http://schemas.microsoft.com/office/drawing/2014/main" id="{ADB24775-14DD-FF8F-7C87-58AF4EBE872A}"/>
              </a:ext>
            </a:extLst>
          </p:cNvPr>
          <p:cNvSpPr>
            <a:spLocks noGrp="1"/>
          </p:cNvSpPr>
          <p:nvPr>
            <p:ph sz="half" idx="2"/>
          </p:nvPr>
        </p:nvSpPr>
        <p:spPr>
          <a:xfrm>
            <a:off x="4800600" y="1371600"/>
            <a:ext cx="4038600" cy="4681538"/>
          </a:xfrm>
        </p:spPr>
        <p:txBody>
          <a:bodyPr/>
          <a:lstStyle/>
          <a:p>
            <a:pPr marL="274320" indent="-274320" eaLnBrk="1" fontAlgn="auto" hangingPunct="1">
              <a:lnSpc>
                <a:spcPct val="150000"/>
              </a:lnSpc>
              <a:spcAft>
                <a:spcPts val="0"/>
              </a:spcAft>
              <a:buFont typeface="Wingdings 2"/>
              <a:buChar char=""/>
              <a:defRPr/>
            </a:pPr>
            <a:r>
              <a:rPr lang="sr-Latn-RS" dirty="0"/>
              <a:t>Women</a:t>
            </a:r>
          </a:p>
          <a:p>
            <a:pPr marL="274320" indent="-274320" eaLnBrk="1" fontAlgn="auto" hangingPunct="1">
              <a:lnSpc>
                <a:spcPct val="150000"/>
              </a:lnSpc>
              <a:spcAft>
                <a:spcPts val="0"/>
              </a:spcAft>
              <a:buFont typeface="Wingdings 2"/>
              <a:buChar char=""/>
              <a:defRPr/>
            </a:pPr>
            <a:r>
              <a:rPr lang="sr-Latn-RS" dirty="0"/>
              <a:t>Cervicitis</a:t>
            </a:r>
          </a:p>
          <a:p>
            <a:pPr marL="274320" indent="-274320" eaLnBrk="1" fontAlgn="auto" hangingPunct="1">
              <a:lnSpc>
                <a:spcPct val="150000"/>
              </a:lnSpc>
              <a:spcAft>
                <a:spcPts val="0"/>
              </a:spcAft>
              <a:buFont typeface="Wingdings 2"/>
              <a:buChar char=""/>
              <a:defRPr/>
            </a:pPr>
            <a:r>
              <a:rPr lang="sr-Latn-RS" dirty="0"/>
              <a:t>Endometritis</a:t>
            </a:r>
          </a:p>
          <a:p>
            <a:pPr marL="274320" indent="-274320" eaLnBrk="1" fontAlgn="auto" hangingPunct="1">
              <a:lnSpc>
                <a:spcPct val="150000"/>
              </a:lnSpc>
              <a:spcAft>
                <a:spcPts val="0"/>
              </a:spcAft>
              <a:buFont typeface="Wingdings 2"/>
              <a:buChar char=""/>
              <a:defRPr/>
            </a:pPr>
            <a:r>
              <a:rPr lang="sr-Latn-RS" dirty="0"/>
              <a:t>Salpingitis</a:t>
            </a:r>
          </a:p>
          <a:p>
            <a:pPr marL="274320" indent="-274320" eaLnBrk="1" fontAlgn="auto" hangingPunct="1">
              <a:lnSpc>
                <a:spcPct val="150000"/>
              </a:lnSpc>
              <a:spcAft>
                <a:spcPts val="0"/>
              </a:spcAft>
              <a:buFont typeface="Wingdings 2"/>
              <a:buChar char=""/>
              <a:defRPr/>
            </a:pPr>
            <a:r>
              <a:rPr lang="sr-Latn-RS" dirty="0"/>
              <a:t>Infertility</a:t>
            </a:r>
          </a:p>
          <a:p>
            <a:pPr marL="274320" indent="-274320" eaLnBrk="1" fontAlgn="auto" hangingPunct="1">
              <a:lnSpc>
                <a:spcPct val="150000"/>
              </a:lnSpc>
              <a:spcAft>
                <a:spcPts val="0"/>
              </a:spcAft>
              <a:buFont typeface="Wingdings 2"/>
              <a:buChar char=""/>
              <a:defRPr/>
            </a:pPr>
            <a:r>
              <a:rPr lang="sr-Latn-RS" dirty="0"/>
              <a:t>Ectopic pregnancies</a:t>
            </a:r>
          </a:p>
          <a:p>
            <a:pPr marL="274320" indent="-274320" eaLnBrk="1" fontAlgn="auto" hangingPunct="1">
              <a:lnSpc>
                <a:spcPct val="150000"/>
              </a:lnSpc>
              <a:spcAft>
                <a:spcPts val="0"/>
              </a:spcAft>
              <a:buFont typeface="Wingdings 2"/>
              <a:buChar char=""/>
              <a:defRPr/>
            </a:pPr>
            <a:r>
              <a:rPr lang="sr-Latn-RS" dirty="0"/>
              <a:t>Chronic pelvic pain</a:t>
            </a:r>
            <a:endParaRPr lang="en-US" dirty="0"/>
          </a:p>
        </p:txBody>
      </p:sp>
      <p:sp>
        <p:nvSpPr>
          <p:cNvPr id="3" name="Slide Number Placeholder 2">
            <a:extLst>
              <a:ext uri="{FF2B5EF4-FFF2-40B4-BE49-F238E27FC236}">
                <a16:creationId xmlns:a16="http://schemas.microsoft.com/office/drawing/2014/main" id="{9EC52AD9-8A35-8606-3CDB-D94739CEE669}"/>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E77E2FE-ABE6-4BD2-AE0A-673C880E3E80}" type="slidenum">
              <a:rPr lang="en-US" altLang="sr-Latn-RS">
                <a:solidFill>
                  <a:srgbClr val="164C6C"/>
                </a:solidFill>
                <a:latin typeface="Georgia" panose="02040502050405020303" pitchFamily="18" charset="0"/>
              </a:rPr>
              <a:pPr eaLnBrk="1" hangingPunct="1"/>
              <a:t>92</a:t>
            </a:fld>
            <a:endParaRPr lang="en-US" altLang="sr-Latn-RS">
              <a:solidFill>
                <a:srgbClr val="164C6C"/>
              </a:solidFill>
              <a:latin typeface="Georgia" panose="02040502050405020303" pitchFamily="18" charset="0"/>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Title 1">
            <a:extLst>
              <a:ext uri="{FF2B5EF4-FFF2-40B4-BE49-F238E27FC236}">
                <a16:creationId xmlns:a16="http://schemas.microsoft.com/office/drawing/2014/main" id="{EE2ADC85-77CE-98D5-0D49-A9A3D1BCAFFC}"/>
              </a:ext>
            </a:extLst>
          </p:cNvPr>
          <p:cNvSpPr>
            <a:spLocks noGrp="1"/>
          </p:cNvSpPr>
          <p:nvPr>
            <p:ph type="title"/>
          </p:nvPr>
        </p:nvSpPr>
        <p:spPr/>
        <p:txBody>
          <a:bodyPr/>
          <a:lstStyle/>
          <a:p>
            <a:pPr eaLnBrk="1" hangingPunct="1"/>
            <a:r>
              <a:rPr lang="sr-Latn-RS" altLang="sr-Latn-RS" dirty="0">
                <a:solidFill>
                  <a:srgbClr val="164C6C"/>
                </a:solidFill>
              </a:rPr>
              <a:t>Treatment</a:t>
            </a:r>
            <a:r>
              <a:rPr lang="sr-Cyrl-CS" altLang="sr-Latn-RS" dirty="0">
                <a:solidFill>
                  <a:srgbClr val="164C6C"/>
                </a:solidFill>
              </a:rPr>
              <a:t> </a:t>
            </a:r>
            <a:endParaRPr lang="sr-Latn-CS" altLang="sr-Latn-RS" dirty="0">
              <a:solidFill>
                <a:srgbClr val="164C6C"/>
              </a:solidFill>
            </a:endParaRPr>
          </a:p>
        </p:txBody>
      </p:sp>
      <p:sp>
        <p:nvSpPr>
          <p:cNvPr id="107523" name="Content Placeholder 2">
            <a:extLst>
              <a:ext uri="{FF2B5EF4-FFF2-40B4-BE49-F238E27FC236}">
                <a16:creationId xmlns:a16="http://schemas.microsoft.com/office/drawing/2014/main" id="{1DE4D477-2C2D-A81E-DF16-A23A5D498669}"/>
              </a:ext>
            </a:extLst>
          </p:cNvPr>
          <p:cNvSpPr>
            <a:spLocks noGrp="1"/>
          </p:cNvSpPr>
          <p:nvPr>
            <p:ph sz="quarter" idx="1"/>
          </p:nvPr>
        </p:nvSpPr>
        <p:spPr>
          <a:xfrm>
            <a:off x="301625" y="1447800"/>
            <a:ext cx="8504238" cy="4572000"/>
          </a:xfrm>
        </p:spPr>
        <p:txBody>
          <a:bodyPr/>
          <a:lstStyle/>
          <a:p>
            <a:pPr eaLnBrk="1" hangingPunct="1">
              <a:spcBef>
                <a:spcPct val="0"/>
              </a:spcBef>
            </a:pPr>
            <a:endParaRPr lang="sr-Cyrl-CS" altLang="sr-Latn-RS" dirty="0">
              <a:solidFill>
                <a:schemeClr val="tx2"/>
              </a:solidFill>
              <a:latin typeface="Cambria" panose="02040503050406030204" pitchFamily="18" charset="0"/>
            </a:endParaRPr>
          </a:p>
          <a:p>
            <a:pPr eaLnBrk="1" hangingPunct="1">
              <a:spcBef>
                <a:spcPct val="0"/>
              </a:spcBef>
            </a:pPr>
            <a:endParaRPr lang="sr-Cyrl-CS" altLang="sr-Latn-RS" dirty="0">
              <a:solidFill>
                <a:schemeClr val="tx2"/>
              </a:solidFill>
              <a:latin typeface="Cambria" panose="02040503050406030204" pitchFamily="18" charset="0"/>
            </a:endParaRPr>
          </a:p>
          <a:p>
            <a:pPr eaLnBrk="1" hangingPunct="1">
              <a:spcBef>
                <a:spcPct val="0"/>
              </a:spcBef>
            </a:pPr>
            <a:endParaRPr lang="sr-Cyrl-CS" altLang="sr-Latn-RS" dirty="0">
              <a:solidFill>
                <a:schemeClr val="tx2"/>
              </a:solidFill>
              <a:latin typeface="Cambria" panose="02040503050406030204" pitchFamily="18" charset="0"/>
            </a:endParaRPr>
          </a:p>
          <a:p>
            <a:pPr eaLnBrk="1" hangingPunct="1">
              <a:spcBef>
                <a:spcPct val="0"/>
              </a:spcBef>
            </a:pPr>
            <a:endParaRPr lang="sr-Cyrl-CS" altLang="sr-Latn-RS" dirty="0">
              <a:solidFill>
                <a:schemeClr val="tx2"/>
              </a:solidFill>
              <a:latin typeface="Cambria" panose="02040503050406030204" pitchFamily="18" charset="0"/>
            </a:endParaRPr>
          </a:p>
          <a:p>
            <a:pPr eaLnBrk="1" hangingPunct="1">
              <a:spcBef>
                <a:spcPct val="0"/>
              </a:spcBef>
            </a:pPr>
            <a:endParaRPr lang="sr-Cyrl-CS" altLang="sr-Latn-RS" dirty="0">
              <a:solidFill>
                <a:schemeClr val="tx2"/>
              </a:solidFill>
              <a:latin typeface="Cambria" panose="02040503050406030204" pitchFamily="18" charset="0"/>
            </a:endParaRPr>
          </a:p>
          <a:p>
            <a:pPr eaLnBrk="1" hangingPunct="1">
              <a:spcBef>
                <a:spcPct val="0"/>
              </a:spcBef>
            </a:pPr>
            <a:endParaRPr lang="sr-Cyrl-CS" altLang="sr-Latn-RS" dirty="0">
              <a:solidFill>
                <a:schemeClr val="tx2"/>
              </a:solidFill>
              <a:latin typeface="Cambria" panose="02040503050406030204" pitchFamily="18" charset="0"/>
            </a:endParaRPr>
          </a:p>
          <a:p>
            <a:pPr eaLnBrk="1" hangingPunct="1">
              <a:spcBef>
                <a:spcPct val="0"/>
              </a:spcBef>
            </a:pPr>
            <a:endParaRPr lang="sr-Cyrl-CS" altLang="sr-Latn-RS" dirty="0">
              <a:solidFill>
                <a:schemeClr val="tx2"/>
              </a:solidFill>
              <a:latin typeface="Cambria" panose="02040503050406030204" pitchFamily="18" charset="0"/>
            </a:endParaRPr>
          </a:p>
          <a:p>
            <a:pPr eaLnBrk="1" hangingPunct="1">
              <a:spcBef>
                <a:spcPct val="0"/>
              </a:spcBef>
            </a:pPr>
            <a:endParaRPr lang="sr-Cyrl-CS" altLang="sr-Latn-RS" dirty="0">
              <a:solidFill>
                <a:schemeClr val="tx2"/>
              </a:solidFill>
              <a:latin typeface="Cambria" panose="02040503050406030204" pitchFamily="18" charset="0"/>
            </a:endParaRPr>
          </a:p>
          <a:p>
            <a:pPr eaLnBrk="1" hangingPunct="1">
              <a:spcBef>
                <a:spcPct val="0"/>
              </a:spcBef>
            </a:pPr>
            <a:endParaRPr lang="sr-Cyrl-CS" altLang="sr-Latn-RS" dirty="0">
              <a:solidFill>
                <a:schemeClr val="tx2"/>
              </a:solidFill>
              <a:latin typeface="Cambria" panose="02040503050406030204" pitchFamily="18" charset="0"/>
            </a:endParaRPr>
          </a:p>
          <a:p>
            <a:pPr eaLnBrk="1" hangingPunct="1">
              <a:spcBef>
                <a:spcPct val="0"/>
              </a:spcBef>
            </a:pPr>
            <a:endParaRPr lang="sr-Cyrl-CS" altLang="sr-Latn-RS" dirty="0">
              <a:solidFill>
                <a:schemeClr val="tx2"/>
              </a:solidFill>
              <a:latin typeface="Cambria" panose="02040503050406030204" pitchFamily="18" charset="0"/>
            </a:endParaRPr>
          </a:p>
          <a:p>
            <a:pPr eaLnBrk="1" hangingPunct="1">
              <a:spcBef>
                <a:spcPct val="0"/>
              </a:spcBef>
            </a:pPr>
            <a:endParaRPr lang="sr-Cyrl-CS" altLang="sr-Latn-RS" sz="2400" dirty="0">
              <a:solidFill>
                <a:schemeClr val="tx2"/>
              </a:solidFill>
              <a:latin typeface="Cambria" panose="02040503050406030204" pitchFamily="18" charset="0"/>
            </a:endParaRPr>
          </a:p>
          <a:p>
            <a:pPr eaLnBrk="1" hangingPunct="1">
              <a:spcBef>
                <a:spcPct val="0"/>
              </a:spcBef>
            </a:pPr>
            <a:r>
              <a:rPr lang="en-US" altLang="sr-Latn-RS" dirty="0">
                <a:solidFill>
                  <a:schemeClr val="tx2"/>
                </a:solidFill>
                <a:latin typeface="Cambria" panose="02040503050406030204" pitchFamily="18" charset="0"/>
              </a:rPr>
              <a:t>Necessary treatment of the sexual partner</a:t>
            </a:r>
            <a:endParaRPr lang="sr-Latn-CS" altLang="sr-Latn-RS" dirty="0">
              <a:solidFill>
                <a:schemeClr val="tx2"/>
              </a:solidFill>
              <a:latin typeface="Cambria" panose="02040503050406030204" pitchFamily="18" charset="0"/>
            </a:endParaRPr>
          </a:p>
        </p:txBody>
      </p:sp>
      <p:graphicFrame>
        <p:nvGraphicFramePr>
          <p:cNvPr id="4" name="Group 69">
            <a:extLst>
              <a:ext uri="{FF2B5EF4-FFF2-40B4-BE49-F238E27FC236}">
                <a16:creationId xmlns:a16="http://schemas.microsoft.com/office/drawing/2014/main" id="{C33D2648-5709-D816-572E-D295EABE7405}"/>
              </a:ext>
            </a:extLst>
          </p:cNvPr>
          <p:cNvGraphicFramePr>
            <a:graphicFrameLocks/>
          </p:cNvGraphicFramePr>
          <p:nvPr>
            <p:extLst>
              <p:ext uri="{D42A27DB-BD31-4B8C-83A1-F6EECF244321}">
                <p14:modId xmlns:p14="http://schemas.microsoft.com/office/powerpoint/2010/main" val="90086935"/>
              </p:ext>
            </p:extLst>
          </p:nvPr>
        </p:nvGraphicFramePr>
        <p:xfrm>
          <a:off x="2306638" y="1600200"/>
          <a:ext cx="6191251" cy="3521071"/>
        </p:xfrm>
        <a:graphic>
          <a:graphicData uri="http://schemas.openxmlformats.org/drawingml/2006/table">
            <a:tbl>
              <a:tblPr>
                <a:tableStyleId>{21E4AEA4-8DFA-4A89-87EB-49C32662AFE0}</a:tableStyleId>
              </a:tblPr>
              <a:tblGrid>
                <a:gridCol w="1918237">
                  <a:extLst>
                    <a:ext uri="{9D8B030D-6E8A-4147-A177-3AD203B41FA5}">
                      <a16:colId xmlns:a16="http://schemas.microsoft.com/office/drawing/2014/main" val="20000"/>
                    </a:ext>
                  </a:extLst>
                </a:gridCol>
                <a:gridCol w="2182827">
                  <a:extLst>
                    <a:ext uri="{9D8B030D-6E8A-4147-A177-3AD203B41FA5}">
                      <a16:colId xmlns:a16="http://schemas.microsoft.com/office/drawing/2014/main" val="20001"/>
                    </a:ext>
                  </a:extLst>
                </a:gridCol>
                <a:gridCol w="2090187">
                  <a:extLst>
                    <a:ext uri="{9D8B030D-6E8A-4147-A177-3AD203B41FA5}">
                      <a16:colId xmlns:a16="http://schemas.microsoft.com/office/drawing/2014/main" val="20002"/>
                    </a:ext>
                  </a:extLst>
                </a:gridCol>
              </a:tblGrid>
              <a:tr h="39631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r-Latn-CS" sz="2000" u="none" strike="noStrike" cap="none" normalizeH="0" baseline="0" dirty="0">
                          <a:ln>
                            <a:noFill/>
                          </a:ln>
                          <a:effectLst/>
                          <a:latin typeface="Cambria" pitchFamily="18" charset="0"/>
                        </a:rPr>
                        <a:t>Cef</a:t>
                      </a:r>
                      <a:r>
                        <a:rPr kumimoji="0" lang="en-US" sz="2000" u="none" strike="noStrike" cap="none" normalizeH="0" baseline="0" dirty="0">
                          <a:ln>
                            <a:noFill/>
                          </a:ln>
                          <a:effectLst/>
                          <a:latin typeface="Cambria" pitchFamily="18" charset="0"/>
                        </a:rPr>
                        <a:t>t</a:t>
                      </a:r>
                      <a:r>
                        <a:rPr kumimoji="0" lang="sr-Latn-CS" sz="2000" u="none" strike="noStrike" cap="none" normalizeH="0" baseline="0" dirty="0">
                          <a:ln>
                            <a:noFill/>
                          </a:ln>
                          <a:effectLst/>
                          <a:latin typeface="Cambria" pitchFamily="18" charset="0"/>
                        </a:rPr>
                        <a:t>riaxon</a:t>
                      </a:r>
                      <a:endParaRPr kumimoji="0" lang="sr-Latn-CS" sz="2000" b="1" i="0" u="none" strike="noStrike" cap="none" normalizeH="0" baseline="0" dirty="0">
                        <a:ln>
                          <a:noFill/>
                        </a:ln>
                        <a:solidFill>
                          <a:srgbClr val="CC6600"/>
                        </a:solidFill>
                        <a:effectLst/>
                        <a:latin typeface="Cambria" pitchFamily="18" charset="0"/>
                      </a:endParaRPr>
                    </a:p>
                  </a:txBody>
                  <a:tcPr marL="138993" marR="138993" marT="45728" marB="4572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CS" sz="1700" u="none" strike="noStrike" cap="none" normalizeH="0" baseline="0">
                          <a:ln>
                            <a:noFill/>
                          </a:ln>
                          <a:effectLst/>
                          <a:latin typeface="Cambria" pitchFamily="18" charset="0"/>
                        </a:rPr>
                        <a:t>250 mg i.m.</a:t>
                      </a:r>
                      <a:endParaRPr kumimoji="0" lang="sr-Latn-CS" sz="1700" b="0" i="0" u="none" strike="noStrike" cap="none" normalizeH="0" baseline="0">
                        <a:ln>
                          <a:noFill/>
                        </a:ln>
                        <a:solidFill>
                          <a:schemeClr val="tx1"/>
                        </a:solidFill>
                        <a:effectLst/>
                        <a:latin typeface="Cambria" pitchFamily="18" charset="0"/>
                      </a:endParaRPr>
                    </a:p>
                  </a:txBody>
                  <a:tcPr marL="138993" marR="138993" marT="45728" marB="4572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RS" sz="1700" u="none" strike="noStrike" cap="none" normalizeH="0" baseline="0" dirty="0">
                          <a:ln>
                            <a:noFill/>
                          </a:ln>
                          <a:effectLst/>
                          <a:latin typeface="Cambria" pitchFamily="18" charset="0"/>
                        </a:rPr>
                        <a:t>One dose</a:t>
                      </a:r>
                      <a:endParaRPr kumimoji="0" lang="sr-Latn-CS" sz="1700" b="0" i="0" u="none" strike="noStrike" cap="none" normalizeH="0" baseline="0" dirty="0">
                        <a:ln>
                          <a:noFill/>
                        </a:ln>
                        <a:solidFill>
                          <a:schemeClr val="tx1"/>
                        </a:solidFill>
                        <a:effectLst/>
                        <a:latin typeface="Cambria" pitchFamily="18" charset="0"/>
                      </a:endParaRPr>
                    </a:p>
                  </a:txBody>
                  <a:tcPr marL="138993" marR="138993" marT="45728" marB="45728" horzOverflow="overflow"/>
                </a:tc>
                <a:extLst>
                  <a:ext uri="{0D108BD9-81ED-4DB2-BD59-A6C34878D82A}">
                    <a16:rowId xmlns:a16="http://schemas.microsoft.com/office/drawing/2014/main" val="10000"/>
                  </a:ext>
                </a:extLst>
              </a:tr>
              <a:tr h="39631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r-Latn-CS" sz="2000" u="none" strike="noStrike" cap="none" normalizeH="0" baseline="0">
                          <a:ln>
                            <a:noFill/>
                          </a:ln>
                          <a:effectLst/>
                          <a:latin typeface="Cambria" pitchFamily="18" charset="0"/>
                        </a:rPr>
                        <a:t>Ciprofloxacin</a:t>
                      </a:r>
                      <a:endParaRPr kumimoji="0" lang="sr-Latn-CS" sz="2000" b="1" i="0" u="none" strike="noStrike" cap="none" normalizeH="0" baseline="0">
                        <a:ln>
                          <a:noFill/>
                        </a:ln>
                        <a:solidFill>
                          <a:srgbClr val="CC6600"/>
                        </a:solidFill>
                        <a:effectLst/>
                        <a:latin typeface="Cambria" pitchFamily="18" charset="0"/>
                      </a:endParaRPr>
                    </a:p>
                  </a:txBody>
                  <a:tcPr marL="138993" marR="138993" marT="45728" marB="4572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CS" sz="1700" u="none" strike="noStrike" cap="none" normalizeH="0" baseline="0">
                          <a:ln>
                            <a:noFill/>
                          </a:ln>
                          <a:effectLst/>
                          <a:latin typeface="Cambria" pitchFamily="18" charset="0"/>
                        </a:rPr>
                        <a:t>500 mg </a:t>
                      </a:r>
                      <a:endParaRPr kumimoji="0" lang="sr-Latn-CS" sz="1700" b="0" i="0" u="none" strike="noStrike" cap="none" normalizeH="0" baseline="0">
                        <a:ln>
                          <a:noFill/>
                        </a:ln>
                        <a:solidFill>
                          <a:schemeClr val="tx1"/>
                        </a:solidFill>
                        <a:effectLst/>
                        <a:latin typeface="Cambria" pitchFamily="18" charset="0"/>
                      </a:endParaRPr>
                    </a:p>
                  </a:txBody>
                  <a:tcPr marL="138993" marR="138993" marT="45728" marB="4572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RS" sz="1700" u="none" strike="noStrike" cap="none" normalizeH="0" baseline="0" dirty="0">
                          <a:ln>
                            <a:noFill/>
                          </a:ln>
                          <a:effectLst/>
                          <a:latin typeface="Cambria" pitchFamily="18" charset="0"/>
                        </a:rPr>
                        <a:t>One dose</a:t>
                      </a:r>
                      <a:endParaRPr kumimoji="0" lang="sr-Latn-CS" sz="1700" b="0" i="0" u="none" strike="noStrike" cap="none" normalizeH="0" baseline="0" dirty="0">
                        <a:ln>
                          <a:noFill/>
                        </a:ln>
                        <a:solidFill>
                          <a:schemeClr val="tx1"/>
                        </a:solidFill>
                        <a:effectLst/>
                        <a:latin typeface="Cambria" pitchFamily="18" charset="0"/>
                      </a:endParaRPr>
                    </a:p>
                  </a:txBody>
                  <a:tcPr marL="138993" marR="138993" marT="45728" marB="45728" horzOverflow="overflow"/>
                </a:tc>
                <a:extLst>
                  <a:ext uri="{0D108BD9-81ED-4DB2-BD59-A6C34878D82A}">
                    <a16:rowId xmlns:a16="http://schemas.microsoft.com/office/drawing/2014/main" val="10001"/>
                  </a:ext>
                </a:extLst>
              </a:tr>
              <a:tr h="39631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r-Latn-CS" sz="2000" u="none" strike="noStrike" cap="none" normalizeH="0" baseline="0">
                          <a:ln>
                            <a:noFill/>
                          </a:ln>
                          <a:effectLst/>
                          <a:latin typeface="Cambria" pitchFamily="18" charset="0"/>
                        </a:rPr>
                        <a:t>Ofloxacin</a:t>
                      </a:r>
                      <a:endParaRPr kumimoji="0" lang="sr-Latn-CS" sz="2000" b="1" i="0" u="none" strike="noStrike" cap="none" normalizeH="0" baseline="0">
                        <a:ln>
                          <a:noFill/>
                        </a:ln>
                        <a:solidFill>
                          <a:srgbClr val="CC6600"/>
                        </a:solidFill>
                        <a:effectLst/>
                        <a:latin typeface="Cambria" pitchFamily="18" charset="0"/>
                      </a:endParaRPr>
                    </a:p>
                  </a:txBody>
                  <a:tcPr marL="138993" marR="138993" marT="45728" marB="4572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CS" sz="1700" u="none" strike="noStrike" cap="none" normalizeH="0" baseline="0">
                          <a:ln>
                            <a:noFill/>
                          </a:ln>
                          <a:effectLst/>
                          <a:latin typeface="Cambria" pitchFamily="18" charset="0"/>
                        </a:rPr>
                        <a:t>400 mg</a:t>
                      </a:r>
                      <a:endParaRPr kumimoji="0" lang="sr-Latn-CS" sz="1700" b="0" i="0" u="none" strike="noStrike" cap="none" normalizeH="0" baseline="0">
                        <a:ln>
                          <a:noFill/>
                        </a:ln>
                        <a:solidFill>
                          <a:schemeClr val="tx1"/>
                        </a:solidFill>
                        <a:effectLst/>
                        <a:latin typeface="Cambria" pitchFamily="18" charset="0"/>
                      </a:endParaRPr>
                    </a:p>
                  </a:txBody>
                  <a:tcPr marL="138993" marR="138993" marT="45728" marB="4572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RS" sz="1700" u="none" strike="noStrike" cap="none" normalizeH="0" baseline="0" dirty="0">
                          <a:ln>
                            <a:noFill/>
                          </a:ln>
                          <a:effectLst/>
                          <a:latin typeface="Cambria" pitchFamily="18" charset="0"/>
                        </a:rPr>
                        <a:t>One dose</a:t>
                      </a:r>
                      <a:endParaRPr kumimoji="0" lang="sr-Latn-CS" sz="1700" b="0" i="0" u="none" strike="noStrike" cap="none" normalizeH="0" baseline="0" dirty="0">
                        <a:ln>
                          <a:noFill/>
                        </a:ln>
                        <a:solidFill>
                          <a:schemeClr val="tx1"/>
                        </a:solidFill>
                        <a:effectLst/>
                        <a:latin typeface="Cambria" pitchFamily="18" charset="0"/>
                      </a:endParaRPr>
                    </a:p>
                  </a:txBody>
                  <a:tcPr marL="138993" marR="138993" marT="45728" marB="45728" horzOverflow="overflow"/>
                </a:tc>
                <a:extLst>
                  <a:ext uri="{0D108BD9-81ED-4DB2-BD59-A6C34878D82A}">
                    <a16:rowId xmlns:a16="http://schemas.microsoft.com/office/drawing/2014/main" val="10002"/>
                  </a:ext>
                </a:extLst>
              </a:tr>
              <a:tr h="350583">
                <a:tc gridSpan="3">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r-Cyrl-CS" sz="1700" u="none" strike="noStrike" cap="none" normalizeH="0" baseline="0" dirty="0">
                          <a:ln>
                            <a:noFill/>
                          </a:ln>
                          <a:effectLst/>
                          <a:latin typeface="Cambria" pitchFamily="18" charset="0"/>
                        </a:rPr>
                        <a:t>Често удружене са хламидијалном инфекцијом</a:t>
                      </a:r>
                      <a:r>
                        <a:rPr kumimoji="0" lang="sr-Latn-CS" sz="1700" u="none" strike="noStrike" cap="none" normalizeH="0" baseline="0" dirty="0">
                          <a:ln>
                            <a:noFill/>
                          </a:ln>
                          <a:effectLst/>
                          <a:latin typeface="Cambria" pitchFamily="18" charset="0"/>
                        </a:rPr>
                        <a:t> (30%)</a:t>
                      </a:r>
                      <a:endParaRPr kumimoji="0" lang="sr-Latn-CS" sz="1700" b="1" i="0" u="none" strike="noStrike" cap="none" normalizeH="0" baseline="0" dirty="0">
                        <a:ln>
                          <a:noFill/>
                        </a:ln>
                        <a:solidFill>
                          <a:schemeClr val="tx1"/>
                        </a:solidFill>
                        <a:effectLst/>
                        <a:latin typeface="Cambria" pitchFamily="18" charset="0"/>
                      </a:endParaRPr>
                    </a:p>
                  </a:txBody>
                  <a:tcPr marL="138993" marR="138993" marT="45728" marB="45728" horzOverflow="overflow"/>
                </a:tc>
                <a:tc hMerge="1">
                  <a:txBody>
                    <a:bodyPr/>
                    <a:lstStyle/>
                    <a:p>
                      <a:endParaRPr lang="sr-Latn-CS"/>
                    </a:p>
                  </a:txBody>
                  <a:tcPr/>
                </a:tc>
                <a:tc hMerge="1">
                  <a:txBody>
                    <a:bodyPr/>
                    <a:lstStyle/>
                    <a:p>
                      <a:endParaRPr lang="sr-Latn-CS"/>
                    </a:p>
                  </a:txBody>
                  <a:tcPr/>
                </a:tc>
                <a:extLst>
                  <a:ext uri="{0D108BD9-81ED-4DB2-BD59-A6C34878D82A}">
                    <a16:rowId xmlns:a16="http://schemas.microsoft.com/office/drawing/2014/main" val="10003"/>
                  </a:ext>
                </a:extLst>
              </a:tr>
              <a:tr h="39631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r-Latn-CS" sz="2000" u="none" strike="noStrike" cap="none" normalizeH="0" baseline="0">
                          <a:ln>
                            <a:noFill/>
                          </a:ln>
                          <a:effectLst/>
                          <a:latin typeface="Cambria" pitchFamily="18" charset="0"/>
                        </a:rPr>
                        <a:t>Azitromycin</a:t>
                      </a:r>
                      <a:endParaRPr kumimoji="0" lang="sr-Latn-CS" sz="2000" b="1" i="0" u="none" strike="noStrike" cap="none" normalizeH="0" baseline="0">
                        <a:ln>
                          <a:noFill/>
                        </a:ln>
                        <a:solidFill>
                          <a:srgbClr val="CC6600"/>
                        </a:solidFill>
                        <a:effectLst/>
                        <a:latin typeface="Cambria" pitchFamily="18" charset="0"/>
                      </a:endParaRPr>
                    </a:p>
                  </a:txBody>
                  <a:tcPr marL="138993" marR="138993" marT="45728" marB="4572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CS" sz="1700" u="none" strike="noStrike" cap="none" normalizeH="0" baseline="0">
                          <a:ln>
                            <a:noFill/>
                          </a:ln>
                          <a:effectLst/>
                          <a:latin typeface="Cambria" pitchFamily="18" charset="0"/>
                        </a:rPr>
                        <a:t>1 gr. per os</a:t>
                      </a:r>
                      <a:endParaRPr kumimoji="0" lang="sr-Latn-CS" sz="1700" b="0" i="0" u="none" strike="noStrike" cap="none" normalizeH="0" baseline="0">
                        <a:ln>
                          <a:noFill/>
                        </a:ln>
                        <a:solidFill>
                          <a:schemeClr val="tx1"/>
                        </a:solidFill>
                        <a:effectLst/>
                        <a:latin typeface="Cambria" pitchFamily="18" charset="0"/>
                      </a:endParaRPr>
                    </a:p>
                  </a:txBody>
                  <a:tcPr marL="138993" marR="138993" marT="45728" marB="4572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RS" sz="1700" u="none" strike="noStrike" cap="none" normalizeH="0" baseline="0" dirty="0">
                          <a:ln>
                            <a:noFill/>
                          </a:ln>
                          <a:effectLst/>
                          <a:latin typeface="Cambria" pitchFamily="18" charset="0"/>
                        </a:rPr>
                        <a:t>One dose</a:t>
                      </a:r>
                      <a:endParaRPr kumimoji="0" lang="sr-Latn-CS" sz="1700" b="0" i="0" u="none" strike="noStrike" cap="none" normalizeH="0" baseline="0" dirty="0">
                        <a:ln>
                          <a:noFill/>
                        </a:ln>
                        <a:solidFill>
                          <a:schemeClr val="tx1"/>
                        </a:solidFill>
                        <a:effectLst/>
                        <a:latin typeface="Cambria" pitchFamily="18" charset="0"/>
                      </a:endParaRPr>
                    </a:p>
                  </a:txBody>
                  <a:tcPr marL="138993" marR="138993" marT="45728" marB="45728" horzOverflow="overflow"/>
                </a:tc>
                <a:extLst>
                  <a:ext uri="{0D108BD9-81ED-4DB2-BD59-A6C34878D82A}">
                    <a16:rowId xmlns:a16="http://schemas.microsoft.com/office/drawing/2014/main" val="10004"/>
                  </a:ext>
                </a:extLst>
              </a:tr>
              <a:tr h="39631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r-Latn-CS" sz="2000" u="none" strike="noStrike" cap="none" normalizeH="0" baseline="0">
                          <a:ln>
                            <a:noFill/>
                          </a:ln>
                          <a:effectLst/>
                          <a:latin typeface="Cambria" pitchFamily="18" charset="0"/>
                        </a:rPr>
                        <a:t>Doxycyclin</a:t>
                      </a:r>
                      <a:endParaRPr kumimoji="0" lang="sr-Latn-CS" sz="2000" b="1" i="0" u="none" strike="noStrike" cap="none" normalizeH="0" baseline="0">
                        <a:ln>
                          <a:noFill/>
                        </a:ln>
                        <a:solidFill>
                          <a:srgbClr val="CC6600"/>
                        </a:solidFill>
                        <a:effectLst/>
                        <a:latin typeface="Cambria" pitchFamily="18" charset="0"/>
                      </a:endParaRPr>
                    </a:p>
                  </a:txBody>
                  <a:tcPr marL="138993" marR="138993" marT="45728" marB="4572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CS" sz="1700" u="none" strike="noStrike" cap="none" normalizeH="0" baseline="0">
                          <a:ln>
                            <a:noFill/>
                          </a:ln>
                          <a:effectLst/>
                          <a:latin typeface="Cambria" pitchFamily="18" charset="0"/>
                        </a:rPr>
                        <a:t>100 mg x 2</a:t>
                      </a:r>
                      <a:endParaRPr kumimoji="0" lang="sr-Latn-CS" sz="1700" b="0" i="0" u="none" strike="noStrike" cap="none" normalizeH="0" baseline="0">
                        <a:ln>
                          <a:noFill/>
                        </a:ln>
                        <a:solidFill>
                          <a:schemeClr val="tx1"/>
                        </a:solidFill>
                        <a:effectLst/>
                        <a:latin typeface="Cambria" pitchFamily="18" charset="0"/>
                      </a:endParaRPr>
                    </a:p>
                  </a:txBody>
                  <a:tcPr marL="138993" marR="138993" marT="45728" marB="4572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CS" sz="1700" u="none" strike="noStrike" cap="none" normalizeH="0" baseline="0" dirty="0">
                          <a:ln>
                            <a:noFill/>
                          </a:ln>
                          <a:effectLst/>
                          <a:latin typeface="Cambria" pitchFamily="18" charset="0"/>
                        </a:rPr>
                        <a:t>7 </a:t>
                      </a:r>
                      <a:r>
                        <a:rPr kumimoji="0" lang="en-US" sz="1700" u="none" strike="noStrike" cap="none" normalizeH="0" baseline="0" dirty="0">
                          <a:ln>
                            <a:noFill/>
                          </a:ln>
                          <a:effectLst/>
                          <a:latin typeface="Cambria" pitchFamily="18" charset="0"/>
                        </a:rPr>
                        <a:t>days</a:t>
                      </a:r>
                      <a:endParaRPr kumimoji="0" lang="sr-Latn-CS" sz="1700" b="0" i="0" u="none" strike="noStrike" cap="none" normalizeH="0" baseline="0" dirty="0">
                        <a:ln>
                          <a:noFill/>
                        </a:ln>
                        <a:solidFill>
                          <a:schemeClr val="tx1"/>
                        </a:solidFill>
                        <a:effectLst/>
                        <a:latin typeface="Cambria" pitchFamily="18" charset="0"/>
                      </a:endParaRPr>
                    </a:p>
                  </a:txBody>
                  <a:tcPr marL="138993" marR="138993" marT="45728" marB="45728" horzOverflow="overflow"/>
                </a:tc>
                <a:extLst>
                  <a:ext uri="{0D108BD9-81ED-4DB2-BD59-A6C34878D82A}">
                    <a16:rowId xmlns:a16="http://schemas.microsoft.com/office/drawing/2014/main" val="10005"/>
                  </a:ext>
                </a:extLst>
              </a:tr>
              <a:tr h="396311">
                <a:tc gridSpan="3">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r-Cyrl-CS" sz="2000" u="none" strike="noStrike" cap="none" normalizeH="0" baseline="0" dirty="0">
                          <a:ln>
                            <a:noFill/>
                          </a:ln>
                          <a:effectLst/>
                          <a:latin typeface="Cambria" pitchFamily="18" charset="0"/>
                        </a:rPr>
                        <a:t>Други избор</a:t>
                      </a:r>
                      <a:endParaRPr kumimoji="0" lang="sr-Latn-CS" sz="2000" b="0" i="0" u="none" strike="noStrike" cap="none" normalizeH="0" baseline="0" dirty="0">
                        <a:ln>
                          <a:noFill/>
                        </a:ln>
                        <a:solidFill>
                          <a:schemeClr val="tx1"/>
                        </a:solidFill>
                        <a:effectLst/>
                        <a:latin typeface="Cambria" pitchFamily="18" charset="0"/>
                      </a:endParaRPr>
                    </a:p>
                  </a:txBody>
                  <a:tcPr marL="138993" marR="138993" marT="45728" marB="45728" horzOverflow="overflow"/>
                </a:tc>
                <a:tc hMerge="1">
                  <a:txBody>
                    <a:bodyPr/>
                    <a:lstStyle/>
                    <a:p>
                      <a:endParaRPr lang="sr-Latn-CS"/>
                    </a:p>
                  </a:txBody>
                  <a:tcPr/>
                </a:tc>
                <a:tc hMerge="1">
                  <a:txBody>
                    <a:bodyPr/>
                    <a:lstStyle/>
                    <a:p>
                      <a:endParaRPr lang="sr-Latn-CS"/>
                    </a:p>
                  </a:txBody>
                  <a:tcPr/>
                </a:tc>
                <a:extLst>
                  <a:ext uri="{0D108BD9-81ED-4DB2-BD59-A6C34878D82A}">
                    <a16:rowId xmlns:a16="http://schemas.microsoft.com/office/drawing/2014/main" val="10006"/>
                  </a:ext>
                </a:extLst>
              </a:tr>
              <a:tr h="39631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r-Latn-CS" sz="2000" u="none" strike="noStrike" cap="none" normalizeH="0" baseline="0">
                          <a:ln>
                            <a:noFill/>
                          </a:ln>
                          <a:effectLst/>
                          <a:latin typeface="Cambria" pitchFamily="18" charset="0"/>
                        </a:rPr>
                        <a:t>Erytromycin</a:t>
                      </a:r>
                      <a:endParaRPr kumimoji="0" lang="sr-Latn-CS" sz="2000" b="1" i="0" u="none" strike="noStrike" cap="none" normalizeH="0" baseline="0">
                        <a:ln>
                          <a:noFill/>
                        </a:ln>
                        <a:solidFill>
                          <a:srgbClr val="CC6600"/>
                        </a:solidFill>
                        <a:effectLst/>
                        <a:latin typeface="Cambria" pitchFamily="18" charset="0"/>
                      </a:endParaRPr>
                    </a:p>
                  </a:txBody>
                  <a:tcPr marL="138993" marR="138993" marT="45728" marB="4572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CS" sz="1700" u="none" strike="noStrike" cap="none" normalizeH="0" baseline="0">
                          <a:ln>
                            <a:noFill/>
                          </a:ln>
                          <a:effectLst/>
                          <a:latin typeface="Cambria" pitchFamily="18" charset="0"/>
                        </a:rPr>
                        <a:t>500mg x 4</a:t>
                      </a:r>
                      <a:endParaRPr kumimoji="0" lang="sr-Latn-CS" sz="1700" b="0" i="0" u="none" strike="noStrike" cap="none" normalizeH="0" baseline="0">
                        <a:ln>
                          <a:noFill/>
                        </a:ln>
                        <a:solidFill>
                          <a:schemeClr val="tx1"/>
                        </a:solidFill>
                        <a:effectLst/>
                        <a:latin typeface="Cambria" pitchFamily="18" charset="0"/>
                      </a:endParaRPr>
                    </a:p>
                  </a:txBody>
                  <a:tcPr marL="138993" marR="138993" marT="45728" marB="4572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CS" sz="1700" u="none" strike="noStrike" cap="none" normalizeH="0" baseline="0" dirty="0">
                          <a:ln>
                            <a:noFill/>
                          </a:ln>
                          <a:effectLst/>
                          <a:latin typeface="Cambria" pitchFamily="18" charset="0"/>
                        </a:rPr>
                        <a:t>7 </a:t>
                      </a:r>
                      <a:r>
                        <a:rPr kumimoji="0" lang="en-US" sz="1700" u="none" strike="noStrike" cap="none" normalizeH="0" baseline="0" dirty="0">
                          <a:ln>
                            <a:noFill/>
                          </a:ln>
                          <a:effectLst/>
                          <a:latin typeface="Cambria" pitchFamily="18" charset="0"/>
                        </a:rPr>
                        <a:t>days</a:t>
                      </a:r>
                      <a:endParaRPr kumimoji="0" lang="sr-Latn-CS" sz="1700" b="0" i="0" u="none" strike="noStrike" cap="none" normalizeH="0" baseline="0" dirty="0">
                        <a:ln>
                          <a:noFill/>
                        </a:ln>
                        <a:solidFill>
                          <a:schemeClr val="tx1"/>
                        </a:solidFill>
                        <a:effectLst/>
                        <a:latin typeface="Cambria" pitchFamily="18" charset="0"/>
                      </a:endParaRPr>
                    </a:p>
                  </a:txBody>
                  <a:tcPr marL="138993" marR="138993" marT="45728" marB="45728" horzOverflow="overflow"/>
                </a:tc>
                <a:extLst>
                  <a:ext uri="{0D108BD9-81ED-4DB2-BD59-A6C34878D82A}">
                    <a16:rowId xmlns:a16="http://schemas.microsoft.com/office/drawing/2014/main" val="10007"/>
                  </a:ext>
                </a:extLst>
              </a:tr>
              <a:tr h="39631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r-Latn-CS" sz="2000" u="none" strike="noStrike" cap="none" normalizeH="0" baseline="0">
                          <a:ln>
                            <a:noFill/>
                          </a:ln>
                          <a:effectLst/>
                          <a:latin typeface="Cambria" pitchFamily="18" charset="0"/>
                        </a:rPr>
                        <a:t>Ofloxacin</a:t>
                      </a:r>
                      <a:endParaRPr kumimoji="0" lang="sr-Latn-CS" sz="2000" b="1" i="0" u="none" strike="noStrike" cap="none" normalizeH="0" baseline="0">
                        <a:ln>
                          <a:noFill/>
                        </a:ln>
                        <a:solidFill>
                          <a:srgbClr val="CC6600"/>
                        </a:solidFill>
                        <a:effectLst/>
                        <a:latin typeface="Cambria" pitchFamily="18" charset="0"/>
                      </a:endParaRPr>
                    </a:p>
                  </a:txBody>
                  <a:tcPr marL="138993" marR="138993" marT="45728" marB="4572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CS" sz="1700" u="none" strike="noStrike" cap="none" normalizeH="0" baseline="0">
                          <a:ln>
                            <a:noFill/>
                          </a:ln>
                          <a:effectLst/>
                          <a:latin typeface="Cambria" pitchFamily="18" charset="0"/>
                        </a:rPr>
                        <a:t>200 mg x 2</a:t>
                      </a:r>
                      <a:endParaRPr kumimoji="0" lang="sr-Latn-CS" sz="1700" b="0" i="0" u="none" strike="noStrike" cap="none" normalizeH="0" baseline="0">
                        <a:ln>
                          <a:noFill/>
                        </a:ln>
                        <a:solidFill>
                          <a:schemeClr val="tx1"/>
                        </a:solidFill>
                        <a:effectLst/>
                        <a:latin typeface="Cambria" pitchFamily="18" charset="0"/>
                      </a:endParaRPr>
                    </a:p>
                  </a:txBody>
                  <a:tcPr marL="138993" marR="138993" marT="45728" marB="4572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CS" sz="1700" u="none" strike="noStrike" cap="none" normalizeH="0" baseline="0" dirty="0">
                          <a:ln>
                            <a:noFill/>
                          </a:ln>
                          <a:effectLst/>
                          <a:latin typeface="Cambria" pitchFamily="18" charset="0"/>
                        </a:rPr>
                        <a:t>7 </a:t>
                      </a:r>
                      <a:r>
                        <a:rPr kumimoji="0" lang="en-US" sz="1700" u="none" strike="noStrike" cap="none" normalizeH="0" baseline="0" dirty="0">
                          <a:ln>
                            <a:noFill/>
                          </a:ln>
                          <a:effectLst/>
                          <a:latin typeface="Cambria" pitchFamily="18" charset="0"/>
                        </a:rPr>
                        <a:t>days</a:t>
                      </a:r>
                      <a:endParaRPr kumimoji="0" lang="sr-Latn-CS" sz="1700" b="0" i="0" u="none" strike="noStrike" cap="none" normalizeH="0" baseline="0" dirty="0">
                        <a:ln>
                          <a:noFill/>
                        </a:ln>
                        <a:solidFill>
                          <a:schemeClr val="tx1"/>
                        </a:solidFill>
                        <a:effectLst/>
                        <a:latin typeface="Cambria" pitchFamily="18" charset="0"/>
                      </a:endParaRPr>
                    </a:p>
                  </a:txBody>
                  <a:tcPr marL="138993" marR="138993" marT="45728" marB="45728" horzOverflow="overflow"/>
                </a:tc>
                <a:extLst>
                  <a:ext uri="{0D108BD9-81ED-4DB2-BD59-A6C34878D82A}">
                    <a16:rowId xmlns:a16="http://schemas.microsoft.com/office/drawing/2014/main" val="10008"/>
                  </a:ext>
                </a:extLst>
              </a:tr>
            </a:tbl>
          </a:graphicData>
        </a:graphic>
      </p:graphicFrame>
      <p:sp>
        <p:nvSpPr>
          <p:cNvPr id="107566" name="Rectangle 45">
            <a:extLst>
              <a:ext uri="{FF2B5EF4-FFF2-40B4-BE49-F238E27FC236}">
                <a16:creationId xmlns:a16="http://schemas.microsoft.com/office/drawing/2014/main" id="{66E4F63E-0C59-1FDA-5F04-2008F7E07AE6}"/>
              </a:ext>
            </a:extLst>
          </p:cNvPr>
          <p:cNvSpPr>
            <a:spLocks noChangeArrowheads="1"/>
          </p:cNvSpPr>
          <p:nvPr/>
        </p:nvSpPr>
        <p:spPr bwMode="auto">
          <a:xfrm>
            <a:off x="228600" y="5257800"/>
            <a:ext cx="43068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pt-BR" altLang="sr-Latn-RS" sz="2000" b="1" dirty="0">
                <a:solidFill>
                  <a:schemeClr val="tx2"/>
                </a:solidFill>
                <a:latin typeface="Cambria" panose="02040503050406030204" pitchFamily="18" charset="0"/>
              </a:rPr>
              <a:t>Metronidazole 2 gr. per os one dose</a:t>
            </a:r>
            <a:endParaRPr lang="sr-Cyrl-CS" altLang="sr-Latn-RS" sz="2000" b="1" dirty="0">
              <a:solidFill>
                <a:schemeClr val="tx2"/>
              </a:solidFill>
              <a:latin typeface="Cambria" panose="02040503050406030204" pitchFamily="18" charset="0"/>
            </a:endParaRPr>
          </a:p>
        </p:txBody>
      </p:sp>
      <p:sp>
        <p:nvSpPr>
          <p:cNvPr id="107567" name="Rectangle 47">
            <a:extLst>
              <a:ext uri="{FF2B5EF4-FFF2-40B4-BE49-F238E27FC236}">
                <a16:creationId xmlns:a16="http://schemas.microsoft.com/office/drawing/2014/main" id="{5D04B19C-BECA-80FE-2686-730A989AB29A}"/>
              </a:ext>
            </a:extLst>
          </p:cNvPr>
          <p:cNvSpPr>
            <a:spLocks noChangeArrowheads="1"/>
          </p:cNvSpPr>
          <p:nvPr/>
        </p:nvSpPr>
        <p:spPr bwMode="auto">
          <a:xfrm>
            <a:off x="601663" y="1900386"/>
            <a:ext cx="16611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sr-Latn-RS" altLang="sr-Latn-RS" sz="2400" dirty="0">
                <a:latin typeface="Cambria" panose="02040503050406030204" pitchFamily="18" charset="0"/>
              </a:rPr>
              <a:t>Gonorrhea</a:t>
            </a:r>
            <a:r>
              <a:rPr lang="sr-Cyrl-CS" altLang="sr-Latn-RS" sz="2400" dirty="0">
                <a:latin typeface="Cambria" panose="02040503050406030204" pitchFamily="18" charset="0"/>
              </a:rPr>
              <a:t> </a:t>
            </a:r>
          </a:p>
        </p:txBody>
      </p:sp>
      <p:sp>
        <p:nvSpPr>
          <p:cNvPr id="107568" name="Rectangle 48">
            <a:extLst>
              <a:ext uri="{FF2B5EF4-FFF2-40B4-BE49-F238E27FC236}">
                <a16:creationId xmlns:a16="http://schemas.microsoft.com/office/drawing/2014/main" id="{2ED50AF9-8249-FC8E-ED7A-E10CCF146705}"/>
              </a:ext>
            </a:extLst>
          </p:cNvPr>
          <p:cNvSpPr>
            <a:spLocks noChangeArrowheads="1"/>
          </p:cNvSpPr>
          <p:nvPr/>
        </p:nvSpPr>
        <p:spPr bwMode="auto">
          <a:xfrm>
            <a:off x="381000" y="4872038"/>
            <a:ext cx="16224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sr-Latn-CS" altLang="sr-Latn-RS" sz="2400" dirty="0">
                <a:latin typeface="Cambria" panose="02040503050406030204" pitchFamily="18" charset="0"/>
              </a:rPr>
              <a:t>T. vaginalis</a:t>
            </a:r>
            <a:endParaRPr lang="en-US" altLang="sr-Latn-RS" sz="2400" dirty="0">
              <a:latin typeface="Cambria" panose="02040503050406030204" pitchFamily="18" charset="0"/>
            </a:endParaRPr>
          </a:p>
        </p:txBody>
      </p:sp>
      <p:sp>
        <p:nvSpPr>
          <p:cNvPr id="107569" name="Rectangle 49">
            <a:extLst>
              <a:ext uri="{FF2B5EF4-FFF2-40B4-BE49-F238E27FC236}">
                <a16:creationId xmlns:a16="http://schemas.microsoft.com/office/drawing/2014/main" id="{3DC1497B-88CC-45CE-8F32-861070BCD37E}"/>
              </a:ext>
            </a:extLst>
          </p:cNvPr>
          <p:cNvSpPr>
            <a:spLocks noChangeArrowheads="1"/>
          </p:cNvSpPr>
          <p:nvPr/>
        </p:nvSpPr>
        <p:spPr bwMode="auto">
          <a:xfrm>
            <a:off x="5181600" y="5105400"/>
            <a:ext cx="21510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sr-Latn-RS" sz="2400" dirty="0">
                <a:latin typeface="Cambria" panose="02040503050406030204" pitchFamily="18" charset="0"/>
              </a:rPr>
              <a:t>U. </a:t>
            </a:r>
            <a:r>
              <a:rPr lang="en-US" altLang="sr-Latn-RS" sz="2400" dirty="0" err="1">
                <a:latin typeface="Cambria" panose="02040503050406030204" pitchFamily="18" charset="0"/>
              </a:rPr>
              <a:t>urealyticum</a:t>
            </a:r>
            <a:endParaRPr lang="sr-Cyrl-CS" altLang="sr-Latn-RS" sz="2400" dirty="0">
              <a:latin typeface="Cambria" panose="02040503050406030204" pitchFamily="18" charset="0"/>
            </a:endParaRPr>
          </a:p>
        </p:txBody>
      </p:sp>
      <p:sp>
        <p:nvSpPr>
          <p:cNvPr id="107570" name="Rectangle 50">
            <a:extLst>
              <a:ext uri="{FF2B5EF4-FFF2-40B4-BE49-F238E27FC236}">
                <a16:creationId xmlns:a16="http://schemas.microsoft.com/office/drawing/2014/main" id="{CC048995-CA9C-5A14-7BC1-83D57FBB738D}"/>
              </a:ext>
            </a:extLst>
          </p:cNvPr>
          <p:cNvSpPr>
            <a:spLocks noChangeArrowheads="1"/>
          </p:cNvSpPr>
          <p:nvPr/>
        </p:nvSpPr>
        <p:spPr bwMode="auto">
          <a:xfrm>
            <a:off x="4783138" y="5486400"/>
            <a:ext cx="432753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sr-Latn-RS" sz="2000" b="1" dirty="0">
                <a:latin typeface="Cambria" panose="02040503050406030204" pitchFamily="18" charset="0"/>
              </a:rPr>
              <a:t>Erythromycin 500 mg x 4 for 7 days</a:t>
            </a:r>
            <a:endParaRPr lang="en-US" altLang="sr-Latn-RS" dirty="0">
              <a:latin typeface="Cambria" panose="02040503050406030204" pitchFamily="18" charset="0"/>
            </a:endParaRPr>
          </a:p>
        </p:txBody>
      </p:sp>
      <p:sp>
        <p:nvSpPr>
          <p:cNvPr id="107571" name="Rectangle 51">
            <a:extLst>
              <a:ext uri="{FF2B5EF4-FFF2-40B4-BE49-F238E27FC236}">
                <a16:creationId xmlns:a16="http://schemas.microsoft.com/office/drawing/2014/main" id="{5D70B207-FEF7-6A2C-2A10-3A80C89AE69B}"/>
              </a:ext>
            </a:extLst>
          </p:cNvPr>
          <p:cNvSpPr>
            <a:spLocks noChangeArrowheads="1"/>
          </p:cNvSpPr>
          <p:nvPr/>
        </p:nvSpPr>
        <p:spPr bwMode="auto">
          <a:xfrm>
            <a:off x="152400" y="3135739"/>
            <a:ext cx="196438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sr-Latn-RS" altLang="sr-Latn-RS" sz="2400" dirty="0">
                <a:latin typeface="Cambria" panose="02040503050406030204" pitchFamily="18" charset="0"/>
              </a:rPr>
              <a:t>Chlamydia</a:t>
            </a:r>
          </a:p>
          <a:p>
            <a:pPr eaLnBrk="1" hangingPunct="1"/>
            <a:r>
              <a:rPr lang="sr-Latn-RS" altLang="sr-Latn-RS" sz="2400" dirty="0">
                <a:latin typeface="Cambria" panose="02040503050406030204" pitchFamily="18" charset="0"/>
              </a:rPr>
              <a:t>Mycoplasmas</a:t>
            </a:r>
            <a:endParaRPr lang="sr-Cyrl-CS" altLang="sr-Latn-RS" sz="2400" dirty="0">
              <a:latin typeface="Cambria" panose="02040503050406030204" pitchFamily="18" charset="0"/>
            </a:endParaRPr>
          </a:p>
        </p:txBody>
      </p:sp>
      <p:sp>
        <p:nvSpPr>
          <p:cNvPr id="11" name="Slide Number Placeholder 10">
            <a:extLst>
              <a:ext uri="{FF2B5EF4-FFF2-40B4-BE49-F238E27FC236}">
                <a16:creationId xmlns:a16="http://schemas.microsoft.com/office/drawing/2014/main" id="{1EBCF5CE-1A9D-7CDE-BD91-808DD70C2994}"/>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8D6C19F-8315-4F04-85F1-75452A133D3D}" type="slidenum">
              <a:rPr lang="en-US" altLang="sr-Latn-RS">
                <a:solidFill>
                  <a:srgbClr val="164C6C"/>
                </a:solidFill>
                <a:latin typeface="Georgia" panose="02040502050405020303" pitchFamily="18" charset="0"/>
              </a:rPr>
              <a:pPr eaLnBrk="1" hangingPunct="1"/>
              <a:t>93</a:t>
            </a:fld>
            <a:endParaRPr lang="en-US" altLang="sr-Latn-RS">
              <a:solidFill>
                <a:srgbClr val="164C6C"/>
              </a:solidFill>
              <a:latin typeface="Georgia" panose="02040502050405020303" pitchFamily="18" charset="0"/>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8A1838-A79F-C28B-AD1F-43D2368EFF88}"/>
              </a:ext>
            </a:extLst>
          </p:cNvPr>
          <p:cNvSpPr>
            <a:spLocks noGrp="1"/>
          </p:cNvSpPr>
          <p:nvPr>
            <p:ph type="title"/>
          </p:nvPr>
        </p:nvSpPr>
        <p:spPr/>
        <p:txBody>
          <a:bodyPr>
            <a:normAutofit fontScale="90000"/>
          </a:bodyPr>
          <a:lstStyle/>
          <a:p>
            <a:pPr eaLnBrk="1" fontAlgn="auto" hangingPunct="1">
              <a:spcAft>
                <a:spcPts val="0"/>
              </a:spcAft>
              <a:defRPr/>
            </a:pPr>
            <a:r>
              <a:rPr lang="en-US" dirty="0"/>
              <a:t>Prostatitis (infection or inflammation of the prostate gland)</a:t>
            </a:r>
            <a:endParaRPr lang="sr-Latn-CS" dirty="0"/>
          </a:p>
        </p:txBody>
      </p:sp>
      <p:sp>
        <p:nvSpPr>
          <p:cNvPr id="3" name="Content Placeholder 2">
            <a:extLst>
              <a:ext uri="{FF2B5EF4-FFF2-40B4-BE49-F238E27FC236}">
                <a16:creationId xmlns:a16="http://schemas.microsoft.com/office/drawing/2014/main" id="{4D39EF9D-74C4-8D44-7972-55D9BDF227BE}"/>
              </a:ext>
            </a:extLst>
          </p:cNvPr>
          <p:cNvSpPr>
            <a:spLocks noGrp="1"/>
          </p:cNvSpPr>
          <p:nvPr>
            <p:ph sz="quarter" idx="1"/>
          </p:nvPr>
        </p:nvSpPr>
        <p:spPr>
          <a:xfrm>
            <a:off x="301625" y="1527175"/>
            <a:ext cx="8504238" cy="4572000"/>
          </a:xfrm>
        </p:spPr>
        <p:txBody>
          <a:bodyPr>
            <a:normAutofit fontScale="85000" lnSpcReduction="20000"/>
          </a:bodyPr>
          <a:lstStyle/>
          <a:p>
            <a:pPr marL="274320" indent="-274320" eaLnBrk="1" fontAlgn="auto" hangingPunct="1">
              <a:spcAft>
                <a:spcPts val="0"/>
              </a:spcAft>
              <a:buFont typeface="Wingdings 3"/>
              <a:buChar char=""/>
              <a:defRPr/>
            </a:pPr>
            <a:endParaRPr lang="sr-Cyrl-CS" dirty="0">
              <a:solidFill>
                <a:schemeClr val="tx2"/>
              </a:solidFill>
              <a:latin typeface="Cambria" pitchFamily="18" charset="0"/>
            </a:endParaRPr>
          </a:p>
          <a:p>
            <a:pPr marL="274320" indent="-274320" eaLnBrk="1" fontAlgn="auto" hangingPunct="1">
              <a:lnSpc>
                <a:spcPct val="90000"/>
              </a:lnSpc>
              <a:spcAft>
                <a:spcPts val="0"/>
              </a:spcAft>
              <a:buFont typeface="Wingdings 3"/>
              <a:buChar char=""/>
              <a:defRPr/>
            </a:pPr>
            <a:r>
              <a:rPr lang="sr-Latn-RS" sz="2400" dirty="0">
                <a:solidFill>
                  <a:schemeClr val="tx2"/>
                </a:solidFill>
                <a:latin typeface="Cambria" pitchFamily="18" charset="0"/>
              </a:rPr>
              <a:t>The most common diagnosis in men &lt;50 years, 8% of all urology visits, 1% of general practice</a:t>
            </a:r>
          </a:p>
          <a:p>
            <a:pPr marL="274320" indent="-274320" eaLnBrk="1" fontAlgn="auto" hangingPunct="1">
              <a:lnSpc>
                <a:spcPct val="90000"/>
              </a:lnSpc>
              <a:spcAft>
                <a:spcPts val="0"/>
              </a:spcAft>
              <a:buFont typeface="Wingdings 3"/>
              <a:buChar char=""/>
              <a:defRPr/>
            </a:pPr>
            <a:endParaRPr lang="sr-Latn-RS" sz="2400" dirty="0">
              <a:solidFill>
                <a:schemeClr val="tx2"/>
              </a:solidFill>
              <a:latin typeface="Cambria" pitchFamily="18" charset="0"/>
            </a:endParaRPr>
          </a:p>
          <a:p>
            <a:pPr marL="274320" indent="-274320" eaLnBrk="1" fontAlgn="auto" hangingPunct="1">
              <a:lnSpc>
                <a:spcPct val="90000"/>
              </a:lnSpc>
              <a:spcAft>
                <a:spcPts val="0"/>
              </a:spcAft>
              <a:buFont typeface="Wingdings 3"/>
              <a:buChar char=""/>
              <a:defRPr/>
            </a:pPr>
            <a:r>
              <a:rPr lang="sr-Latn-RS" sz="2400" dirty="0">
                <a:solidFill>
                  <a:schemeClr val="tx2"/>
                </a:solidFill>
                <a:latin typeface="Cambria" pitchFamily="18" charset="0"/>
              </a:rPr>
              <a:t>CLASSIFICATION</a:t>
            </a:r>
          </a:p>
          <a:p>
            <a:pPr marL="274320" indent="-274320" eaLnBrk="1" fontAlgn="auto" hangingPunct="1">
              <a:lnSpc>
                <a:spcPct val="90000"/>
              </a:lnSpc>
              <a:spcAft>
                <a:spcPts val="0"/>
              </a:spcAft>
              <a:buFont typeface="Wingdings 3"/>
              <a:buChar char=""/>
              <a:defRPr/>
            </a:pPr>
            <a:r>
              <a:rPr lang="sr-Latn-RS" sz="2400" dirty="0">
                <a:solidFill>
                  <a:schemeClr val="tx2"/>
                </a:solidFill>
                <a:latin typeface="Cambria" pitchFamily="18" charset="0"/>
              </a:rPr>
              <a:t>Clinical presentation</a:t>
            </a:r>
          </a:p>
          <a:p>
            <a:pPr marL="274320" indent="-274320" eaLnBrk="1" fontAlgn="auto" hangingPunct="1">
              <a:lnSpc>
                <a:spcPct val="90000"/>
              </a:lnSpc>
              <a:spcAft>
                <a:spcPts val="0"/>
              </a:spcAft>
              <a:buFont typeface="Wingdings 3"/>
              <a:buChar char=""/>
              <a:defRPr/>
            </a:pPr>
            <a:r>
              <a:rPr lang="sr-Latn-RS" sz="2400" dirty="0">
                <a:solidFill>
                  <a:schemeClr val="tx2"/>
                </a:solidFill>
                <a:latin typeface="Cambria" pitchFamily="18" charset="0"/>
              </a:rPr>
              <a:t>Duration of symptoms (3 months)</a:t>
            </a:r>
          </a:p>
          <a:p>
            <a:pPr marL="274320" indent="-274320" eaLnBrk="1" fontAlgn="auto" hangingPunct="1">
              <a:lnSpc>
                <a:spcPct val="90000"/>
              </a:lnSpc>
              <a:spcAft>
                <a:spcPts val="0"/>
              </a:spcAft>
              <a:buFont typeface="Wingdings 3"/>
              <a:buChar char=""/>
              <a:defRPr/>
            </a:pPr>
            <a:r>
              <a:rPr lang="sr-Latn-RS" sz="2400" dirty="0">
                <a:solidFill>
                  <a:schemeClr val="tx2"/>
                </a:solidFill>
                <a:latin typeface="Cambria" pitchFamily="18" charset="0"/>
              </a:rPr>
              <a:t>Presence/absence of bacteria, Le in the prostate extract</a:t>
            </a:r>
          </a:p>
          <a:p>
            <a:pPr marL="274320" indent="-274320" eaLnBrk="1" fontAlgn="auto" hangingPunct="1">
              <a:lnSpc>
                <a:spcPct val="90000"/>
              </a:lnSpc>
              <a:spcAft>
                <a:spcPts val="0"/>
              </a:spcAft>
              <a:buFont typeface="Wingdings 3"/>
              <a:buChar char=""/>
              <a:defRPr/>
            </a:pPr>
            <a:endParaRPr lang="sr-Latn-RS" sz="2400" dirty="0">
              <a:solidFill>
                <a:schemeClr val="tx2"/>
              </a:solidFill>
              <a:latin typeface="Cambria" pitchFamily="18" charset="0"/>
            </a:endParaRPr>
          </a:p>
          <a:p>
            <a:pPr marL="274320" indent="-274320" eaLnBrk="1" fontAlgn="auto" hangingPunct="1">
              <a:lnSpc>
                <a:spcPct val="90000"/>
              </a:lnSpc>
              <a:spcAft>
                <a:spcPts val="0"/>
              </a:spcAft>
              <a:buFont typeface="Wingdings 3"/>
              <a:buChar char=""/>
              <a:defRPr/>
            </a:pPr>
            <a:r>
              <a:rPr lang="sr-Latn-RS" sz="2400" dirty="0">
                <a:solidFill>
                  <a:schemeClr val="tx2"/>
                </a:solidFill>
                <a:latin typeface="Cambria" pitchFamily="18" charset="0"/>
              </a:rPr>
              <a:t>BACTERIAL</a:t>
            </a:r>
          </a:p>
          <a:p>
            <a:pPr marL="274320" indent="-274320" eaLnBrk="1" fontAlgn="auto" hangingPunct="1">
              <a:lnSpc>
                <a:spcPct val="90000"/>
              </a:lnSpc>
              <a:spcAft>
                <a:spcPts val="0"/>
              </a:spcAft>
              <a:buFont typeface="Wingdings 3"/>
              <a:buChar char=""/>
              <a:defRPr/>
            </a:pPr>
            <a:r>
              <a:rPr lang="sr-Latn-RS" sz="2400" dirty="0">
                <a:solidFill>
                  <a:schemeClr val="tx2"/>
                </a:solidFill>
                <a:latin typeface="Cambria" pitchFamily="18" charset="0"/>
              </a:rPr>
              <a:t>ACUTE the rarest</a:t>
            </a:r>
          </a:p>
          <a:p>
            <a:pPr marL="274320" indent="-274320" eaLnBrk="1" fontAlgn="auto" hangingPunct="1">
              <a:lnSpc>
                <a:spcPct val="90000"/>
              </a:lnSpc>
              <a:spcAft>
                <a:spcPts val="0"/>
              </a:spcAft>
              <a:buFont typeface="Wingdings 3"/>
              <a:buChar char=""/>
              <a:defRPr/>
            </a:pPr>
            <a:r>
              <a:rPr lang="sr-Latn-RS" sz="2400" dirty="0">
                <a:solidFill>
                  <a:schemeClr val="tx2"/>
                </a:solidFill>
                <a:latin typeface="Cambria" pitchFamily="18" charset="0"/>
              </a:rPr>
              <a:t>CHRONIC 5–10%</a:t>
            </a:r>
          </a:p>
          <a:p>
            <a:pPr marL="274320" indent="-274320" eaLnBrk="1" fontAlgn="auto" hangingPunct="1">
              <a:lnSpc>
                <a:spcPct val="90000"/>
              </a:lnSpc>
              <a:spcAft>
                <a:spcPts val="0"/>
              </a:spcAft>
              <a:buFont typeface="Wingdings 3"/>
              <a:buChar char=""/>
              <a:defRPr/>
            </a:pPr>
            <a:r>
              <a:rPr lang="sr-Latn-RS" sz="2400" dirty="0">
                <a:solidFill>
                  <a:schemeClr val="tx2"/>
                </a:solidFill>
                <a:latin typeface="Cambria" pitchFamily="18" charset="0"/>
              </a:rPr>
              <a:t>ABACTERIAL (CPPS – chronic pelvic pain syndrome)</a:t>
            </a:r>
          </a:p>
          <a:p>
            <a:pPr marL="274320" indent="-274320" eaLnBrk="1" fontAlgn="auto" hangingPunct="1">
              <a:lnSpc>
                <a:spcPct val="90000"/>
              </a:lnSpc>
              <a:spcAft>
                <a:spcPts val="0"/>
              </a:spcAft>
              <a:buFont typeface="Wingdings 3"/>
              <a:buChar char=""/>
              <a:defRPr/>
            </a:pPr>
            <a:r>
              <a:rPr lang="sr-Latn-RS" sz="2400" dirty="0">
                <a:solidFill>
                  <a:schemeClr val="tx2"/>
                </a:solidFill>
                <a:latin typeface="Cambria" pitchFamily="18" charset="0"/>
              </a:rPr>
              <a:t>Inflammatory</a:t>
            </a:r>
          </a:p>
          <a:p>
            <a:pPr marL="274320" indent="-274320" eaLnBrk="1" fontAlgn="auto" hangingPunct="1">
              <a:lnSpc>
                <a:spcPct val="90000"/>
              </a:lnSpc>
              <a:spcAft>
                <a:spcPts val="0"/>
              </a:spcAft>
              <a:buFont typeface="Wingdings 3"/>
              <a:buChar char=""/>
              <a:defRPr/>
            </a:pPr>
            <a:r>
              <a:rPr lang="sr-Latn-RS" sz="2400" dirty="0">
                <a:solidFill>
                  <a:schemeClr val="tx2"/>
                </a:solidFill>
                <a:latin typeface="Cambria" pitchFamily="18" charset="0"/>
              </a:rPr>
              <a:t>Non-inflammatory – Prostatodynia</a:t>
            </a:r>
          </a:p>
          <a:p>
            <a:pPr marL="274320" indent="-274320" eaLnBrk="1" fontAlgn="auto" hangingPunct="1">
              <a:lnSpc>
                <a:spcPct val="90000"/>
              </a:lnSpc>
              <a:spcAft>
                <a:spcPts val="0"/>
              </a:spcAft>
              <a:buFont typeface="Wingdings 3"/>
              <a:buChar char=""/>
              <a:defRPr/>
            </a:pPr>
            <a:r>
              <a:rPr lang="sr-Latn-RS" sz="2400" dirty="0">
                <a:solidFill>
                  <a:schemeClr val="tx2"/>
                </a:solidFill>
                <a:latin typeface="Cambria" pitchFamily="18" charset="0"/>
              </a:rPr>
              <a:t>ASYMPTOMATIC</a:t>
            </a:r>
            <a:endParaRPr lang="sr-Latn-CS" dirty="0">
              <a:solidFill>
                <a:schemeClr val="tx2"/>
              </a:solidFill>
              <a:latin typeface="Cambria" pitchFamily="18" charset="0"/>
            </a:endParaRPr>
          </a:p>
        </p:txBody>
      </p:sp>
      <p:sp>
        <p:nvSpPr>
          <p:cNvPr id="4" name="Slide Number Placeholder 3">
            <a:extLst>
              <a:ext uri="{FF2B5EF4-FFF2-40B4-BE49-F238E27FC236}">
                <a16:creationId xmlns:a16="http://schemas.microsoft.com/office/drawing/2014/main" id="{8044169B-1A8C-E18C-78DD-7AC72D630E63}"/>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FE4A551-BFBC-409F-9D65-A8771962F51F}" type="slidenum">
              <a:rPr lang="en-US" altLang="sr-Latn-RS">
                <a:solidFill>
                  <a:srgbClr val="164C6C"/>
                </a:solidFill>
                <a:latin typeface="Georgia" panose="02040502050405020303" pitchFamily="18" charset="0"/>
              </a:rPr>
              <a:pPr eaLnBrk="1" hangingPunct="1"/>
              <a:t>94</a:t>
            </a:fld>
            <a:endParaRPr lang="en-US" altLang="sr-Latn-RS">
              <a:solidFill>
                <a:srgbClr val="164C6C"/>
              </a:solidFill>
              <a:latin typeface="Georgia" panose="02040502050405020303" pitchFamily="18" charset="0"/>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itle 1">
            <a:extLst>
              <a:ext uri="{FF2B5EF4-FFF2-40B4-BE49-F238E27FC236}">
                <a16:creationId xmlns:a16="http://schemas.microsoft.com/office/drawing/2014/main" id="{2248D3C3-66F7-55C8-8865-EB851E3EB685}"/>
              </a:ext>
            </a:extLst>
          </p:cNvPr>
          <p:cNvSpPr>
            <a:spLocks noGrp="1"/>
          </p:cNvSpPr>
          <p:nvPr>
            <p:ph type="title"/>
          </p:nvPr>
        </p:nvSpPr>
        <p:spPr>
          <a:xfrm>
            <a:off x="308806" y="379412"/>
            <a:ext cx="8534400" cy="758825"/>
          </a:xfrm>
        </p:spPr>
        <p:txBody>
          <a:bodyPr/>
          <a:lstStyle/>
          <a:p>
            <a:pPr eaLnBrk="1" hangingPunct="1"/>
            <a:r>
              <a:rPr lang="en-US" altLang="sr-Latn-RS" dirty="0">
                <a:solidFill>
                  <a:srgbClr val="164C6C"/>
                </a:solidFill>
              </a:rPr>
              <a:t>Ways of origin and causative agents of infection</a:t>
            </a:r>
            <a:endParaRPr lang="sr-Latn-CS" altLang="sr-Latn-RS" dirty="0">
              <a:solidFill>
                <a:srgbClr val="164C6C"/>
              </a:solidFill>
            </a:endParaRPr>
          </a:p>
        </p:txBody>
      </p:sp>
      <p:sp>
        <p:nvSpPr>
          <p:cNvPr id="109571" name="Content Placeholder 2">
            <a:extLst>
              <a:ext uri="{FF2B5EF4-FFF2-40B4-BE49-F238E27FC236}">
                <a16:creationId xmlns:a16="http://schemas.microsoft.com/office/drawing/2014/main" id="{E68A0CB5-73CE-4749-9E22-617C890ED63D}"/>
              </a:ext>
            </a:extLst>
          </p:cNvPr>
          <p:cNvSpPr>
            <a:spLocks noGrp="1"/>
          </p:cNvSpPr>
          <p:nvPr>
            <p:ph sz="quarter" idx="1"/>
          </p:nvPr>
        </p:nvSpPr>
        <p:spPr>
          <a:xfrm>
            <a:off x="301625" y="1527175"/>
            <a:ext cx="8504238" cy="4572000"/>
          </a:xfrm>
        </p:spPr>
        <p:txBody>
          <a:bodyPr/>
          <a:lstStyle/>
          <a:p>
            <a:pPr eaLnBrk="1" hangingPunct="1">
              <a:lnSpc>
                <a:spcPct val="80000"/>
              </a:lnSpc>
            </a:pPr>
            <a:r>
              <a:rPr lang="en-US" altLang="sr-Latn-RS" sz="2000" dirty="0">
                <a:solidFill>
                  <a:schemeClr val="tx2"/>
                </a:solidFill>
                <a:latin typeface="Cambria" panose="02040503050406030204" pitchFamily="18" charset="0"/>
              </a:rPr>
              <a:t>SEXUAL PATH</a:t>
            </a:r>
          </a:p>
          <a:p>
            <a:pPr eaLnBrk="1" hangingPunct="1">
              <a:lnSpc>
                <a:spcPct val="80000"/>
              </a:lnSpc>
            </a:pPr>
            <a:r>
              <a:rPr lang="en-US" altLang="sr-Latn-RS" sz="2000" dirty="0">
                <a:solidFill>
                  <a:schemeClr val="tx2"/>
                </a:solidFill>
                <a:latin typeface="Cambria" panose="02040503050406030204" pitchFamily="18" charset="0"/>
              </a:rPr>
              <a:t>Ascending urethral infection reflux of infected urine into the prostatic ducts</a:t>
            </a:r>
          </a:p>
          <a:p>
            <a:pPr eaLnBrk="1" hangingPunct="1">
              <a:lnSpc>
                <a:spcPct val="80000"/>
              </a:lnSpc>
            </a:pPr>
            <a:r>
              <a:rPr lang="en-US" altLang="sr-Latn-RS" sz="2000" dirty="0">
                <a:solidFill>
                  <a:schemeClr val="tx2"/>
                </a:solidFill>
                <a:latin typeface="Cambria" panose="02040503050406030204" pitchFamily="18" charset="0"/>
              </a:rPr>
              <a:t>Hematogenous, lymphatic</a:t>
            </a:r>
          </a:p>
          <a:p>
            <a:pPr eaLnBrk="1" hangingPunct="1">
              <a:lnSpc>
                <a:spcPct val="80000"/>
              </a:lnSpc>
            </a:pPr>
            <a:endParaRPr lang="en-US" altLang="sr-Latn-RS" sz="2000" dirty="0">
              <a:solidFill>
                <a:schemeClr val="tx2"/>
              </a:solidFill>
              <a:latin typeface="Cambria" panose="02040503050406030204" pitchFamily="18" charset="0"/>
            </a:endParaRPr>
          </a:p>
          <a:p>
            <a:pPr eaLnBrk="1" hangingPunct="1">
              <a:lnSpc>
                <a:spcPct val="80000"/>
              </a:lnSpc>
            </a:pPr>
            <a:r>
              <a:rPr lang="en-US" altLang="sr-Latn-RS" sz="2000" dirty="0">
                <a:solidFill>
                  <a:schemeClr val="tx2"/>
                </a:solidFill>
                <a:latin typeface="Cambria" panose="02040503050406030204" pitchFamily="18" charset="0"/>
              </a:rPr>
              <a:t>In persons &lt; 35 years. acc. bacterial prostatitis most often caused by: Neisseria gonorrhea and Chlamydia trachomatis</a:t>
            </a:r>
          </a:p>
          <a:p>
            <a:pPr eaLnBrk="1" hangingPunct="1">
              <a:lnSpc>
                <a:spcPct val="80000"/>
              </a:lnSpc>
            </a:pPr>
            <a:r>
              <a:rPr lang="en-US" altLang="sr-Latn-RS" sz="2000" dirty="0">
                <a:solidFill>
                  <a:schemeClr val="tx2"/>
                </a:solidFill>
                <a:latin typeface="Cambria" panose="02040503050406030204" pitchFamily="18" charset="0"/>
              </a:rPr>
              <a:t> </a:t>
            </a:r>
          </a:p>
          <a:p>
            <a:pPr eaLnBrk="1" hangingPunct="1">
              <a:lnSpc>
                <a:spcPct val="80000"/>
              </a:lnSpc>
            </a:pPr>
            <a:r>
              <a:rPr lang="en-US" altLang="sr-Latn-RS" sz="2000" dirty="0">
                <a:solidFill>
                  <a:schemeClr val="tx2"/>
                </a:solidFill>
                <a:latin typeface="Cambria" panose="02040503050406030204" pitchFamily="18" charset="0"/>
              </a:rPr>
              <a:t>Etiologically recognizable pathogens (chronic)</a:t>
            </a:r>
          </a:p>
          <a:p>
            <a:pPr eaLnBrk="1" hangingPunct="1">
              <a:lnSpc>
                <a:spcPct val="80000"/>
              </a:lnSpc>
            </a:pPr>
            <a:r>
              <a:rPr lang="en-US" altLang="sr-Latn-RS" sz="2000" dirty="0">
                <a:solidFill>
                  <a:schemeClr val="tx2"/>
                </a:solidFill>
                <a:latin typeface="Cambria" panose="02040503050406030204" pitchFamily="18" charset="0"/>
              </a:rPr>
              <a:t>Escherichia coli</a:t>
            </a:r>
          </a:p>
          <a:p>
            <a:pPr eaLnBrk="1" hangingPunct="1">
              <a:lnSpc>
                <a:spcPct val="80000"/>
              </a:lnSpc>
            </a:pPr>
            <a:r>
              <a:rPr lang="en-US" altLang="sr-Latn-RS" sz="2000" dirty="0">
                <a:solidFill>
                  <a:schemeClr val="tx2"/>
                </a:solidFill>
                <a:latin typeface="Cambria" panose="02040503050406030204" pitchFamily="18" charset="0"/>
              </a:rPr>
              <a:t>Klebsiella spp.</a:t>
            </a:r>
          </a:p>
          <a:p>
            <a:pPr eaLnBrk="1" hangingPunct="1">
              <a:lnSpc>
                <a:spcPct val="80000"/>
              </a:lnSpc>
            </a:pPr>
            <a:r>
              <a:rPr lang="en-US" altLang="sr-Latn-RS" sz="2000" dirty="0">
                <a:solidFill>
                  <a:schemeClr val="tx2"/>
                </a:solidFill>
                <a:latin typeface="Cambria" panose="02040503050406030204" pitchFamily="18" charset="0"/>
              </a:rPr>
              <a:t>Pseudomonas aeruginosa</a:t>
            </a:r>
          </a:p>
          <a:p>
            <a:pPr eaLnBrk="1" hangingPunct="1">
              <a:lnSpc>
                <a:spcPct val="80000"/>
              </a:lnSpc>
            </a:pPr>
            <a:r>
              <a:rPr lang="en-US" altLang="sr-Latn-RS" sz="2000" dirty="0">
                <a:solidFill>
                  <a:schemeClr val="tx2"/>
                </a:solidFill>
                <a:latin typeface="Cambria" panose="02040503050406030204" pitchFamily="18" charset="0"/>
              </a:rPr>
              <a:t>Proteus spp.</a:t>
            </a:r>
          </a:p>
          <a:p>
            <a:pPr eaLnBrk="1" hangingPunct="1">
              <a:lnSpc>
                <a:spcPct val="80000"/>
              </a:lnSpc>
            </a:pPr>
            <a:r>
              <a:rPr lang="en-US" altLang="sr-Latn-RS" sz="2000" dirty="0">
                <a:solidFill>
                  <a:schemeClr val="tx2"/>
                </a:solidFill>
                <a:latin typeface="Cambria" panose="02040503050406030204" pitchFamily="18" charset="0"/>
              </a:rPr>
              <a:t>Enterococcus faecalis, Staphylococcus (5-10%)</a:t>
            </a:r>
            <a:endParaRPr lang="en-US" altLang="sr-Latn-RS" sz="2000" dirty="0">
              <a:latin typeface="Cambria" panose="02040503050406030204" pitchFamily="18" charset="0"/>
            </a:endParaRPr>
          </a:p>
        </p:txBody>
      </p:sp>
      <p:sp>
        <p:nvSpPr>
          <p:cNvPr id="4" name="Slide Number Placeholder 3">
            <a:extLst>
              <a:ext uri="{FF2B5EF4-FFF2-40B4-BE49-F238E27FC236}">
                <a16:creationId xmlns:a16="http://schemas.microsoft.com/office/drawing/2014/main" id="{BB375DCB-F001-91C2-DE5D-8384C6F3978A}"/>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DEDA56C-5DFD-43A3-9602-EBD03170154A}" type="slidenum">
              <a:rPr lang="en-US" altLang="sr-Latn-RS">
                <a:solidFill>
                  <a:srgbClr val="164C6C"/>
                </a:solidFill>
                <a:latin typeface="Georgia" panose="02040502050405020303" pitchFamily="18" charset="0"/>
              </a:rPr>
              <a:pPr eaLnBrk="1" hangingPunct="1"/>
              <a:t>95</a:t>
            </a:fld>
            <a:endParaRPr lang="en-US" altLang="sr-Latn-RS">
              <a:solidFill>
                <a:srgbClr val="164C6C"/>
              </a:solidFill>
              <a:latin typeface="Georgia" panose="02040502050405020303" pitchFamily="18" charset="0"/>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1">
            <a:extLst>
              <a:ext uri="{FF2B5EF4-FFF2-40B4-BE49-F238E27FC236}">
                <a16:creationId xmlns:a16="http://schemas.microsoft.com/office/drawing/2014/main" id="{7CFAC255-60A4-D9C6-F154-1EC2948374E6}"/>
              </a:ext>
            </a:extLst>
          </p:cNvPr>
          <p:cNvSpPr>
            <a:spLocks noGrp="1"/>
          </p:cNvSpPr>
          <p:nvPr>
            <p:ph type="title"/>
          </p:nvPr>
        </p:nvSpPr>
        <p:spPr/>
        <p:txBody>
          <a:bodyPr/>
          <a:lstStyle/>
          <a:p>
            <a:pPr eaLnBrk="1" hangingPunct="1"/>
            <a:r>
              <a:rPr lang="sr-Latn-RS" altLang="sr-Latn-RS" dirty="0">
                <a:solidFill>
                  <a:srgbClr val="164C6C"/>
                </a:solidFill>
              </a:rPr>
              <a:t>Symptoms</a:t>
            </a:r>
            <a:r>
              <a:rPr lang="sr-Cyrl-CS" altLang="sr-Latn-RS" dirty="0">
                <a:solidFill>
                  <a:srgbClr val="164C6C"/>
                </a:solidFill>
              </a:rPr>
              <a:t> </a:t>
            </a:r>
            <a:endParaRPr lang="sr-Latn-CS" altLang="sr-Latn-RS" dirty="0">
              <a:solidFill>
                <a:srgbClr val="164C6C"/>
              </a:solidFill>
            </a:endParaRPr>
          </a:p>
        </p:txBody>
      </p:sp>
      <p:pic>
        <p:nvPicPr>
          <p:cNvPr id="110595" name="Picture 4" descr="groin">
            <a:extLst>
              <a:ext uri="{FF2B5EF4-FFF2-40B4-BE49-F238E27FC236}">
                <a16:creationId xmlns:a16="http://schemas.microsoft.com/office/drawing/2014/main" id="{A4071CA3-74AF-4F43-B40C-B84DACED04A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7118"/>
          <a:stretch>
            <a:fillRect/>
          </a:stretch>
        </p:blipFill>
        <p:spPr bwMode="auto">
          <a:xfrm>
            <a:off x="6477000" y="4114800"/>
            <a:ext cx="2052638" cy="173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2">
            <a:extLst>
              <a:ext uri="{FF2B5EF4-FFF2-40B4-BE49-F238E27FC236}">
                <a16:creationId xmlns:a16="http://schemas.microsoft.com/office/drawing/2014/main" id="{EFEC3245-08A3-E950-A0B8-5E0C86B97060}"/>
              </a:ext>
            </a:extLst>
          </p:cNvPr>
          <p:cNvSpPr txBox="1">
            <a:spLocks/>
          </p:cNvSpPr>
          <p:nvPr/>
        </p:nvSpPr>
        <p:spPr>
          <a:xfrm>
            <a:off x="347663" y="1524000"/>
            <a:ext cx="8567737" cy="4572000"/>
          </a:xfrm>
          <a:prstGeom prst="rect">
            <a:avLst/>
          </a:prstGeom>
        </p:spPr>
        <p:txBody>
          <a:bodyPr/>
          <a:lstStyle/>
          <a:p>
            <a:pPr marL="274320" indent="-274320" fontAlgn="auto">
              <a:spcBef>
                <a:spcPct val="20000"/>
              </a:spcBef>
              <a:spcAft>
                <a:spcPts val="0"/>
              </a:spcAft>
              <a:buClr>
                <a:schemeClr val="accent1"/>
              </a:buClr>
              <a:buSzPct val="85000"/>
              <a:buFont typeface="Wingdings 3"/>
              <a:buChar char=""/>
              <a:defRPr/>
            </a:pPr>
            <a:r>
              <a:rPr lang="sr-Latn-RS" sz="2400" dirty="0">
                <a:latin typeface="Cambria" pitchFamily="18" charset="0"/>
              </a:rPr>
              <a:t>General (acute)</a:t>
            </a:r>
          </a:p>
          <a:p>
            <a:pPr marL="274320" indent="-274320" fontAlgn="auto">
              <a:spcBef>
                <a:spcPct val="20000"/>
              </a:spcBef>
              <a:spcAft>
                <a:spcPts val="0"/>
              </a:spcAft>
              <a:buClr>
                <a:schemeClr val="accent1"/>
              </a:buClr>
              <a:buSzPct val="85000"/>
              <a:buFont typeface="Wingdings 3"/>
              <a:buChar char=""/>
              <a:defRPr/>
            </a:pPr>
            <a:r>
              <a:rPr lang="sr-Latn-RS" sz="2400" dirty="0">
                <a:latin typeface="Cambria" pitchFamily="18" charset="0"/>
              </a:rPr>
              <a:t>Temperature, Fever, Arthralgia, Myalgia</a:t>
            </a:r>
          </a:p>
          <a:p>
            <a:pPr marL="274320" indent="-274320" fontAlgn="auto">
              <a:spcBef>
                <a:spcPct val="20000"/>
              </a:spcBef>
              <a:spcAft>
                <a:spcPts val="0"/>
              </a:spcAft>
              <a:buClr>
                <a:schemeClr val="accent1"/>
              </a:buClr>
              <a:buSzPct val="85000"/>
              <a:buFont typeface="Wingdings 3"/>
              <a:buChar char=""/>
              <a:defRPr/>
            </a:pPr>
            <a:r>
              <a:rPr lang="sr-Latn-RS" sz="2400" dirty="0">
                <a:latin typeface="Cambria" pitchFamily="18" charset="0"/>
              </a:rPr>
              <a:t>Urinary (in all)</a:t>
            </a:r>
          </a:p>
          <a:p>
            <a:pPr marL="274320" indent="-274320" fontAlgn="auto">
              <a:spcBef>
                <a:spcPct val="20000"/>
              </a:spcBef>
              <a:spcAft>
                <a:spcPts val="0"/>
              </a:spcAft>
              <a:buClr>
                <a:schemeClr val="accent1"/>
              </a:buClr>
              <a:buSzPct val="85000"/>
              <a:buFont typeface="Wingdings 3"/>
              <a:buChar char=""/>
              <a:defRPr/>
            </a:pPr>
            <a:r>
              <a:rPr lang="sr-Latn-RS" sz="2400" dirty="0">
                <a:latin typeface="Cambria" pitchFamily="18" charset="0"/>
              </a:rPr>
              <a:t>Frequent, difficult urination, incomplete emptying, retention</a:t>
            </a:r>
          </a:p>
          <a:p>
            <a:pPr marL="274320" indent="-274320" fontAlgn="auto">
              <a:spcBef>
                <a:spcPct val="20000"/>
              </a:spcBef>
              <a:spcAft>
                <a:spcPts val="0"/>
              </a:spcAft>
              <a:buClr>
                <a:schemeClr val="accent1"/>
              </a:buClr>
              <a:buSzPct val="85000"/>
              <a:buFont typeface="Wingdings 3"/>
              <a:buChar char=""/>
              <a:defRPr/>
            </a:pPr>
            <a:r>
              <a:rPr lang="sr-Latn-RS" sz="2400" dirty="0">
                <a:latin typeface="Cambria" pitchFamily="18" charset="0"/>
              </a:rPr>
              <a:t>Urogenital pains</a:t>
            </a:r>
          </a:p>
          <a:p>
            <a:pPr marL="274320" indent="-274320" fontAlgn="auto">
              <a:spcBef>
                <a:spcPct val="20000"/>
              </a:spcBef>
              <a:spcAft>
                <a:spcPts val="0"/>
              </a:spcAft>
              <a:buClr>
                <a:schemeClr val="accent1"/>
              </a:buClr>
              <a:buSzPct val="85000"/>
              <a:buFont typeface="Wingdings 3"/>
              <a:buChar char=""/>
              <a:defRPr/>
            </a:pPr>
            <a:r>
              <a:rPr lang="sr-Latn-RS" sz="2400" dirty="0">
                <a:latin typeface="Cambria" pitchFamily="18" charset="0"/>
              </a:rPr>
              <a:t>prostate, perineum, rectum, testicles, penis, back, suprapubic</a:t>
            </a:r>
          </a:p>
          <a:p>
            <a:pPr marL="274320" indent="-274320" fontAlgn="auto">
              <a:spcBef>
                <a:spcPct val="20000"/>
              </a:spcBef>
              <a:spcAft>
                <a:spcPts val="0"/>
              </a:spcAft>
              <a:buClr>
                <a:schemeClr val="accent1"/>
              </a:buClr>
              <a:buSzPct val="85000"/>
              <a:buFont typeface="Wingdings 3"/>
              <a:buChar char=""/>
              <a:defRPr/>
            </a:pPr>
            <a:r>
              <a:rPr lang="sr-Latn-RS" sz="2400" dirty="0">
                <a:latin typeface="Cambria" pitchFamily="18" charset="0"/>
              </a:rPr>
              <a:t>Urethral leakage</a:t>
            </a:r>
          </a:p>
          <a:p>
            <a:pPr marL="274320" indent="-274320" fontAlgn="auto">
              <a:spcBef>
                <a:spcPct val="20000"/>
              </a:spcBef>
              <a:spcAft>
                <a:spcPts val="0"/>
              </a:spcAft>
              <a:buClr>
                <a:schemeClr val="accent1"/>
              </a:buClr>
              <a:buSzPct val="85000"/>
              <a:buFont typeface="Wingdings 3"/>
              <a:buChar char=""/>
              <a:defRPr/>
            </a:pPr>
            <a:r>
              <a:rPr lang="sr-Latn-RS" sz="2400" dirty="0">
                <a:latin typeface="Cambria" pitchFamily="18" charset="0"/>
              </a:rPr>
              <a:t>Painful/unpleasant ejaculations</a:t>
            </a:r>
          </a:p>
          <a:p>
            <a:pPr marL="274320" indent="-274320" fontAlgn="auto">
              <a:spcBef>
                <a:spcPct val="20000"/>
              </a:spcBef>
              <a:spcAft>
                <a:spcPts val="0"/>
              </a:spcAft>
              <a:buClr>
                <a:schemeClr val="accent1"/>
              </a:buClr>
              <a:buSzPct val="85000"/>
              <a:buFont typeface="Wingdings 3"/>
              <a:buChar char=""/>
              <a:defRPr/>
            </a:pPr>
            <a:r>
              <a:rPr lang="sr-Latn-RS" sz="2400" dirty="0">
                <a:latin typeface="Cambria" pitchFamily="18" charset="0"/>
              </a:rPr>
              <a:t>Erectile dysfunction</a:t>
            </a:r>
          </a:p>
          <a:p>
            <a:pPr marL="274320" indent="-274320" fontAlgn="auto">
              <a:spcBef>
                <a:spcPct val="20000"/>
              </a:spcBef>
              <a:spcAft>
                <a:spcPts val="0"/>
              </a:spcAft>
              <a:buClr>
                <a:schemeClr val="accent1"/>
              </a:buClr>
              <a:buSzPct val="85000"/>
              <a:buFont typeface="Wingdings 3"/>
              <a:buChar char=""/>
              <a:defRPr/>
            </a:pPr>
            <a:endParaRPr lang="sr-Latn-RS" sz="2400" dirty="0">
              <a:latin typeface="Cambria" pitchFamily="18" charset="0"/>
            </a:endParaRPr>
          </a:p>
          <a:p>
            <a:pPr marL="274320" indent="-274320" fontAlgn="auto">
              <a:spcBef>
                <a:spcPct val="20000"/>
              </a:spcBef>
              <a:spcAft>
                <a:spcPts val="0"/>
              </a:spcAft>
              <a:buClr>
                <a:schemeClr val="accent1"/>
              </a:buClr>
              <a:buSzPct val="85000"/>
              <a:buFont typeface="Wingdings 3"/>
              <a:buChar char=""/>
              <a:defRPr/>
            </a:pPr>
            <a:r>
              <a:rPr lang="sr-Latn-RS" sz="2400" dirty="0">
                <a:latin typeface="Cambria" pitchFamily="18" charset="0"/>
              </a:rPr>
              <a:t>People are prone to depression and mood disorders</a:t>
            </a:r>
            <a:endParaRPr lang="en-US" sz="2200" dirty="0">
              <a:effectLst>
                <a:outerShdw blurRad="38100" dist="38100" dir="2700000" algn="tl">
                  <a:srgbClr val="C0C0C0"/>
                </a:outerShdw>
              </a:effectLst>
              <a:latin typeface="Cambria" pitchFamily="18" charset="0"/>
            </a:endParaRPr>
          </a:p>
        </p:txBody>
      </p:sp>
      <p:sp>
        <p:nvSpPr>
          <p:cNvPr id="6" name="Slide Number Placeholder 5">
            <a:extLst>
              <a:ext uri="{FF2B5EF4-FFF2-40B4-BE49-F238E27FC236}">
                <a16:creationId xmlns:a16="http://schemas.microsoft.com/office/drawing/2014/main" id="{27373443-E07C-498A-B19F-816F63FE0940}"/>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85593C4-46D8-4E0C-8373-011C5CBF5C03}" type="slidenum">
              <a:rPr lang="en-US" altLang="sr-Latn-RS">
                <a:solidFill>
                  <a:srgbClr val="164C6C"/>
                </a:solidFill>
                <a:latin typeface="Georgia" panose="02040502050405020303" pitchFamily="18" charset="0"/>
              </a:rPr>
              <a:pPr eaLnBrk="1" hangingPunct="1"/>
              <a:t>96</a:t>
            </a:fld>
            <a:endParaRPr lang="en-US" altLang="sr-Latn-RS">
              <a:solidFill>
                <a:srgbClr val="164C6C"/>
              </a:solidFill>
              <a:latin typeface="Georgia" panose="02040502050405020303" pitchFamily="18" charset="0"/>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itle 1">
            <a:extLst>
              <a:ext uri="{FF2B5EF4-FFF2-40B4-BE49-F238E27FC236}">
                <a16:creationId xmlns:a16="http://schemas.microsoft.com/office/drawing/2014/main" id="{8F6A8DF5-4067-3FA8-D6F1-9D644E739FB2}"/>
              </a:ext>
            </a:extLst>
          </p:cNvPr>
          <p:cNvSpPr>
            <a:spLocks noGrp="1"/>
          </p:cNvSpPr>
          <p:nvPr>
            <p:ph type="title"/>
          </p:nvPr>
        </p:nvSpPr>
        <p:spPr/>
        <p:txBody>
          <a:bodyPr/>
          <a:lstStyle/>
          <a:p>
            <a:pPr eaLnBrk="1" hangingPunct="1"/>
            <a:r>
              <a:rPr lang="sr-Latn-RS" altLang="sr-Latn-RS" dirty="0">
                <a:solidFill>
                  <a:srgbClr val="164C6C"/>
                </a:solidFill>
              </a:rPr>
              <a:t>Diagnosis</a:t>
            </a:r>
            <a:r>
              <a:rPr lang="sr-Cyrl-CS" altLang="sr-Latn-RS" dirty="0">
                <a:solidFill>
                  <a:srgbClr val="164C6C"/>
                </a:solidFill>
              </a:rPr>
              <a:t> </a:t>
            </a:r>
            <a:endParaRPr lang="sr-Latn-CS" altLang="sr-Latn-RS" dirty="0">
              <a:solidFill>
                <a:srgbClr val="164C6C"/>
              </a:solidFill>
            </a:endParaRPr>
          </a:p>
        </p:txBody>
      </p:sp>
      <p:sp>
        <p:nvSpPr>
          <p:cNvPr id="111619" name="Content Placeholder 2">
            <a:extLst>
              <a:ext uri="{FF2B5EF4-FFF2-40B4-BE49-F238E27FC236}">
                <a16:creationId xmlns:a16="http://schemas.microsoft.com/office/drawing/2014/main" id="{5322E96F-34CF-1B9E-EC0A-930D451A42DF}"/>
              </a:ext>
            </a:extLst>
          </p:cNvPr>
          <p:cNvSpPr>
            <a:spLocks noGrp="1"/>
          </p:cNvSpPr>
          <p:nvPr>
            <p:ph sz="quarter" idx="1"/>
          </p:nvPr>
        </p:nvSpPr>
        <p:spPr>
          <a:xfrm>
            <a:off x="301625" y="1527175"/>
            <a:ext cx="8504238" cy="4572000"/>
          </a:xfrm>
        </p:spPr>
        <p:txBody>
          <a:bodyPr/>
          <a:lstStyle/>
          <a:p>
            <a:pPr eaLnBrk="1" hangingPunct="1"/>
            <a:r>
              <a:rPr lang="sr-Latn-RS" altLang="sr-Latn-RS" dirty="0">
                <a:solidFill>
                  <a:schemeClr val="tx2"/>
                </a:solidFill>
                <a:latin typeface="Cambria" panose="02040503050406030204" pitchFamily="18" charset="0"/>
              </a:rPr>
              <a:t>Digital rectal examination</a:t>
            </a:r>
          </a:p>
          <a:p>
            <a:pPr eaLnBrk="1" hangingPunct="1"/>
            <a:r>
              <a:rPr lang="sr-Latn-RS" altLang="sr-Latn-RS" dirty="0">
                <a:solidFill>
                  <a:schemeClr val="tx2"/>
                </a:solidFill>
                <a:latin typeface="Cambria" panose="02040503050406030204" pitchFamily="18" charset="0"/>
              </a:rPr>
              <a:t>Nodularity, tenderness, warm</a:t>
            </a:r>
          </a:p>
          <a:p>
            <a:pPr eaLnBrk="1" hangingPunct="1"/>
            <a:r>
              <a:rPr lang="sr-Latn-RS" altLang="sr-Latn-RS" dirty="0">
                <a:solidFill>
                  <a:schemeClr val="tx2"/>
                </a:solidFill>
                <a:latin typeface="Cambria" panose="02040503050406030204" pitchFamily="18" charset="0"/>
              </a:rPr>
              <a:t>Urine analysis</a:t>
            </a:r>
          </a:p>
          <a:p>
            <a:pPr eaLnBrk="1" hangingPunct="1"/>
            <a:r>
              <a:rPr lang="sr-Latn-RS" altLang="sr-Latn-RS" dirty="0">
                <a:solidFill>
                  <a:schemeClr val="tx2"/>
                </a:solidFill>
                <a:latin typeface="Cambria" panose="02040503050406030204" pitchFamily="18" charset="0"/>
              </a:rPr>
              <a:t>Meares-Stamey four-cup urination test: a localization test</a:t>
            </a:r>
          </a:p>
          <a:p>
            <a:pPr eaLnBrk="1" hangingPunct="1"/>
            <a:r>
              <a:rPr lang="sr-Latn-RS" altLang="sr-Latn-RS" dirty="0">
                <a:solidFill>
                  <a:schemeClr val="tx2"/>
                </a:solidFill>
                <a:latin typeface="Cambria" panose="02040503050406030204" pitchFamily="18" charset="0"/>
              </a:rPr>
              <a:t>Microscopy, Culture</a:t>
            </a:r>
          </a:p>
          <a:p>
            <a:pPr eaLnBrk="1" hangingPunct="1"/>
            <a:r>
              <a:rPr lang="sr-Latn-RS" altLang="sr-Latn-RS" dirty="0">
                <a:solidFill>
                  <a:schemeClr val="tx2"/>
                </a:solidFill>
                <a:latin typeface="Cambria" panose="02040503050406030204" pitchFamily="18" charset="0"/>
              </a:rPr>
              <a:t>EPS, V3, Ejaculate</a:t>
            </a:r>
          </a:p>
          <a:p>
            <a:pPr eaLnBrk="1" hangingPunct="1"/>
            <a:r>
              <a:rPr lang="sr-Latn-RS" altLang="sr-Latn-RS" dirty="0">
                <a:solidFill>
                  <a:schemeClr val="tx2"/>
                </a:solidFill>
                <a:latin typeface="Cambria" panose="02040503050406030204" pitchFamily="18" charset="0"/>
              </a:rPr>
              <a:t>(10 h more Le, Bakt than V1 and V2)</a:t>
            </a:r>
            <a:endParaRPr lang="sr-Latn-CS" altLang="sr-Latn-RS" dirty="0">
              <a:solidFill>
                <a:schemeClr val="tx2"/>
              </a:solidFill>
              <a:latin typeface="Cambria" panose="02040503050406030204" pitchFamily="18" charset="0"/>
            </a:endParaRPr>
          </a:p>
        </p:txBody>
      </p:sp>
      <p:pic>
        <p:nvPicPr>
          <p:cNvPr id="111620" name="Picture 4" descr="Fig1MST%20%282%29">
            <a:extLst>
              <a:ext uri="{FF2B5EF4-FFF2-40B4-BE49-F238E27FC236}">
                <a16:creationId xmlns:a16="http://schemas.microsoft.com/office/drawing/2014/main" id="{81FD097F-F12A-285B-9F42-EBA69422B7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0400" y="1389063"/>
            <a:ext cx="1836738" cy="158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21" name="Picture 5" descr="mears test">
            <a:extLst>
              <a:ext uri="{FF2B5EF4-FFF2-40B4-BE49-F238E27FC236}">
                <a16:creationId xmlns:a16="http://schemas.microsoft.com/office/drawing/2014/main" id="{1A59FFFD-3C82-D384-4795-E40F7877DE6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10400" y="2835275"/>
            <a:ext cx="1836738" cy="120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22" name="Picture 8">
            <a:extLst>
              <a:ext uri="{FF2B5EF4-FFF2-40B4-BE49-F238E27FC236}">
                <a16:creationId xmlns:a16="http://schemas.microsoft.com/office/drawing/2014/main" id="{AB2D042D-1D5F-B4EB-4748-6CF76345652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03938" y="4191000"/>
            <a:ext cx="2735262" cy="147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Number Placeholder 6">
            <a:extLst>
              <a:ext uri="{FF2B5EF4-FFF2-40B4-BE49-F238E27FC236}">
                <a16:creationId xmlns:a16="http://schemas.microsoft.com/office/drawing/2014/main" id="{0278F0B5-CCCC-C3A5-147F-11F4466CD18F}"/>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448557C-E47F-4150-832B-08649576541A}" type="slidenum">
              <a:rPr lang="en-US" altLang="sr-Latn-RS">
                <a:solidFill>
                  <a:srgbClr val="164C6C"/>
                </a:solidFill>
                <a:latin typeface="Georgia" panose="02040502050405020303" pitchFamily="18" charset="0"/>
              </a:rPr>
              <a:pPr eaLnBrk="1" hangingPunct="1"/>
              <a:t>97</a:t>
            </a:fld>
            <a:endParaRPr lang="en-US" altLang="sr-Latn-RS">
              <a:solidFill>
                <a:srgbClr val="164C6C"/>
              </a:solidFill>
              <a:latin typeface="Georgia" panose="02040502050405020303" pitchFamily="18" charset="0"/>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Title 1">
            <a:extLst>
              <a:ext uri="{FF2B5EF4-FFF2-40B4-BE49-F238E27FC236}">
                <a16:creationId xmlns:a16="http://schemas.microsoft.com/office/drawing/2014/main" id="{CD41D177-D74F-1ABA-8175-EEC2B9AA3FDC}"/>
              </a:ext>
            </a:extLst>
          </p:cNvPr>
          <p:cNvSpPr>
            <a:spLocks noGrp="1"/>
          </p:cNvSpPr>
          <p:nvPr>
            <p:ph type="title"/>
          </p:nvPr>
        </p:nvSpPr>
        <p:spPr/>
        <p:txBody>
          <a:bodyPr/>
          <a:lstStyle/>
          <a:p>
            <a:pPr eaLnBrk="1" hangingPunct="1"/>
            <a:r>
              <a:rPr lang="sr-Latn-RS" altLang="sr-Latn-RS" dirty="0">
                <a:solidFill>
                  <a:srgbClr val="164C6C"/>
                </a:solidFill>
              </a:rPr>
              <a:t>Diagnosis</a:t>
            </a:r>
            <a:r>
              <a:rPr lang="sr-Cyrl-CS" altLang="sr-Latn-RS" dirty="0">
                <a:solidFill>
                  <a:srgbClr val="164C6C"/>
                </a:solidFill>
              </a:rPr>
              <a:t> </a:t>
            </a:r>
            <a:endParaRPr lang="sr-Latn-CS" altLang="sr-Latn-RS" dirty="0">
              <a:solidFill>
                <a:srgbClr val="164C6C"/>
              </a:solidFill>
            </a:endParaRPr>
          </a:p>
        </p:txBody>
      </p:sp>
      <p:sp>
        <p:nvSpPr>
          <p:cNvPr id="3" name="Slide Number Placeholder 2">
            <a:extLst>
              <a:ext uri="{FF2B5EF4-FFF2-40B4-BE49-F238E27FC236}">
                <a16:creationId xmlns:a16="http://schemas.microsoft.com/office/drawing/2014/main" id="{2A97A583-A6E9-7F80-EF48-88B5B215C32E}"/>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1A31AAF-45F0-404D-81CF-6C714B7282E9}" type="slidenum">
              <a:rPr lang="en-US" altLang="sr-Latn-RS">
                <a:solidFill>
                  <a:srgbClr val="164C6C"/>
                </a:solidFill>
                <a:latin typeface="Georgia" panose="02040502050405020303" pitchFamily="18" charset="0"/>
              </a:rPr>
              <a:pPr eaLnBrk="1" hangingPunct="1"/>
              <a:t>98</a:t>
            </a:fld>
            <a:endParaRPr lang="en-US" altLang="sr-Latn-RS">
              <a:solidFill>
                <a:srgbClr val="164C6C"/>
              </a:solidFill>
              <a:latin typeface="Georgia" panose="02040502050405020303" pitchFamily="18" charset="0"/>
            </a:endParaRPr>
          </a:p>
        </p:txBody>
      </p:sp>
      <p:sp>
        <p:nvSpPr>
          <p:cNvPr id="112644" name="Content Placeholder 3">
            <a:extLst>
              <a:ext uri="{FF2B5EF4-FFF2-40B4-BE49-F238E27FC236}">
                <a16:creationId xmlns:a16="http://schemas.microsoft.com/office/drawing/2014/main" id="{6EE8C590-6D9E-B66D-2A23-BF835851C001}"/>
              </a:ext>
            </a:extLst>
          </p:cNvPr>
          <p:cNvSpPr>
            <a:spLocks noGrp="1"/>
          </p:cNvSpPr>
          <p:nvPr>
            <p:ph sz="quarter" idx="1"/>
          </p:nvPr>
        </p:nvSpPr>
        <p:spPr>
          <a:xfrm>
            <a:off x="301625" y="1527175"/>
            <a:ext cx="8504238" cy="4572000"/>
          </a:xfrm>
        </p:spPr>
        <p:txBody>
          <a:bodyPr/>
          <a:lstStyle/>
          <a:p>
            <a:pPr eaLnBrk="1" hangingPunct="1"/>
            <a:r>
              <a:rPr lang="sr-Latn-RS" altLang="sr-Latn-RS" dirty="0"/>
              <a:t>Leukocytosis (acute)</a:t>
            </a:r>
          </a:p>
          <a:p>
            <a:pPr eaLnBrk="1" hangingPunct="1"/>
            <a:r>
              <a:rPr lang="sr-Latn-RS" altLang="sr-Latn-RS" dirty="0"/>
              <a:t>Blood cultures (acute)</a:t>
            </a:r>
          </a:p>
          <a:p>
            <a:pPr eaLnBrk="1" hangingPunct="1"/>
            <a:r>
              <a:rPr lang="sr-Latn-RS" altLang="sr-Latn-RS" dirty="0"/>
              <a:t>TRUS</a:t>
            </a:r>
          </a:p>
          <a:p>
            <a:pPr eaLnBrk="1" hangingPunct="1"/>
            <a:r>
              <a:rPr lang="sr-Latn-RS" altLang="sr-Latn-RS" dirty="0"/>
              <a:t>CT (abscess)</a:t>
            </a:r>
          </a:p>
          <a:p>
            <a:pPr eaLnBrk="1" hangingPunct="1"/>
            <a:r>
              <a:rPr lang="sr-Latn-RS" altLang="sr-Latn-RS" dirty="0"/>
              <a:t>Cystoscopy</a:t>
            </a:r>
          </a:p>
          <a:p>
            <a:pPr eaLnBrk="1" hangingPunct="1"/>
            <a:r>
              <a:rPr lang="sr-Latn-RS" altLang="sr-Latn-RS" dirty="0"/>
              <a:t>Urodynamic examination</a:t>
            </a:r>
            <a:endParaRPr lang="sr-Latn-CS" altLang="sr-Latn-RS" dirty="0"/>
          </a:p>
        </p:txBody>
      </p:sp>
      <p:pic>
        <p:nvPicPr>
          <p:cNvPr id="112645" name="Picture 7">
            <a:extLst>
              <a:ext uri="{FF2B5EF4-FFF2-40B4-BE49-F238E27FC236}">
                <a16:creationId xmlns:a16="http://schemas.microsoft.com/office/drawing/2014/main" id="{8ABC2AE5-D6A5-9BB1-9AFA-5970A50211E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4495800"/>
            <a:ext cx="1800225" cy="183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46" name="Picture 8">
            <a:extLst>
              <a:ext uri="{FF2B5EF4-FFF2-40B4-BE49-F238E27FC236}">
                <a16:creationId xmlns:a16="http://schemas.microsoft.com/office/drawing/2014/main" id="{35824F86-7D31-47CF-C8E1-3C09EB2BC6F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4495800"/>
            <a:ext cx="17907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47" name="Picture 2" descr="showing patchy hypoechoic areas in prostate">
            <a:hlinkClick r:id="rId4"/>
            <a:extLst>
              <a:ext uri="{FF2B5EF4-FFF2-40B4-BE49-F238E27FC236}">
                <a16:creationId xmlns:a16="http://schemas.microsoft.com/office/drawing/2014/main" id="{A6659AC1-BA87-C4E3-BB04-99F7DA90051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67400" y="1590675"/>
            <a:ext cx="2857500"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48" name="Picture 5" descr="ultrasound image of acute inflammation of the prostate">
            <a:hlinkClick r:id="rId6"/>
            <a:extLst>
              <a:ext uri="{FF2B5EF4-FFF2-40B4-BE49-F238E27FC236}">
                <a16:creationId xmlns:a16="http://schemas.microsoft.com/office/drawing/2014/main" id="{45D0437A-2CFD-5064-C08F-7C3AD2D8E4D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67400" y="3724275"/>
            <a:ext cx="2857500"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itle 1">
            <a:extLst>
              <a:ext uri="{FF2B5EF4-FFF2-40B4-BE49-F238E27FC236}">
                <a16:creationId xmlns:a16="http://schemas.microsoft.com/office/drawing/2014/main" id="{9F693B6C-6FB2-2A5E-48A6-D5F94508B728}"/>
              </a:ext>
            </a:extLst>
          </p:cNvPr>
          <p:cNvSpPr>
            <a:spLocks noGrp="1"/>
          </p:cNvSpPr>
          <p:nvPr>
            <p:ph type="title"/>
          </p:nvPr>
        </p:nvSpPr>
        <p:spPr/>
        <p:txBody>
          <a:bodyPr/>
          <a:lstStyle/>
          <a:p>
            <a:pPr eaLnBrk="1" hangingPunct="1"/>
            <a:r>
              <a:rPr lang="sr-Latn-RS" altLang="sr-Latn-RS" dirty="0">
                <a:solidFill>
                  <a:srgbClr val="164C6C"/>
                </a:solidFill>
              </a:rPr>
              <a:t>Antimicrobial treatment of prostatitis</a:t>
            </a:r>
            <a:endParaRPr lang="sr-Latn-CS" altLang="sr-Latn-RS" dirty="0">
              <a:solidFill>
                <a:srgbClr val="164C6C"/>
              </a:solidFill>
            </a:endParaRPr>
          </a:p>
        </p:txBody>
      </p:sp>
      <p:sp>
        <p:nvSpPr>
          <p:cNvPr id="113667" name="Content Placeholder 2">
            <a:extLst>
              <a:ext uri="{FF2B5EF4-FFF2-40B4-BE49-F238E27FC236}">
                <a16:creationId xmlns:a16="http://schemas.microsoft.com/office/drawing/2014/main" id="{022C033F-2AE7-846E-8E60-5CEE0DC32BE2}"/>
              </a:ext>
            </a:extLst>
          </p:cNvPr>
          <p:cNvSpPr>
            <a:spLocks noGrp="1"/>
          </p:cNvSpPr>
          <p:nvPr>
            <p:ph sz="quarter" idx="1"/>
          </p:nvPr>
        </p:nvSpPr>
        <p:spPr>
          <a:xfrm>
            <a:off x="301625" y="1527175"/>
            <a:ext cx="8504238" cy="4572000"/>
          </a:xfrm>
        </p:spPr>
        <p:txBody>
          <a:bodyPr/>
          <a:lstStyle/>
          <a:p>
            <a:pPr eaLnBrk="1" hangingPunct="1">
              <a:lnSpc>
                <a:spcPct val="80000"/>
              </a:lnSpc>
            </a:pPr>
            <a:r>
              <a:rPr lang="sr-Latn-RS" altLang="sr-Latn-RS" sz="2000" dirty="0">
                <a:solidFill>
                  <a:schemeClr val="tx2"/>
                </a:solidFill>
                <a:latin typeface="Cambria" panose="02040503050406030204" pitchFamily="18" charset="0"/>
              </a:rPr>
              <a:t>Acute bacterial prostatitis</a:t>
            </a:r>
          </a:p>
          <a:p>
            <a:pPr eaLnBrk="1" hangingPunct="1">
              <a:lnSpc>
                <a:spcPct val="80000"/>
              </a:lnSpc>
            </a:pPr>
            <a:r>
              <a:rPr lang="sr-Latn-RS" altLang="sr-Latn-RS" sz="2000" dirty="0">
                <a:solidFill>
                  <a:schemeClr val="tx2"/>
                </a:solidFill>
                <a:latin typeface="Cambria" panose="02040503050406030204" pitchFamily="18" charset="0"/>
              </a:rPr>
              <a:t>Fluoroquinolones, Cephalosporins, Aminoglycosides, TMP-SMX</a:t>
            </a:r>
          </a:p>
          <a:p>
            <a:pPr eaLnBrk="1" hangingPunct="1">
              <a:lnSpc>
                <a:spcPct val="80000"/>
              </a:lnSpc>
            </a:pPr>
            <a:r>
              <a:rPr lang="sr-Latn-RS" altLang="sr-Latn-RS" sz="2000" dirty="0">
                <a:solidFill>
                  <a:schemeClr val="tx2"/>
                </a:solidFill>
                <a:latin typeface="Cambria" panose="02040503050406030204" pitchFamily="18" charset="0"/>
              </a:rPr>
              <a:t>parenteral or oral (at least 4 weeks)</a:t>
            </a:r>
          </a:p>
          <a:p>
            <a:pPr eaLnBrk="1" hangingPunct="1">
              <a:lnSpc>
                <a:spcPct val="80000"/>
              </a:lnSpc>
            </a:pPr>
            <a:endParaRPr lang="sr-Latn-RS" altLang="sr-Latn-RS" sz="2000" dirty="0">
              <a:solidFill>
                <a:schemeClr val="tx2"/>
              </a:solidFill>
              <a:latin typeface="Cambria" panose="02040503050406030204" pitchFamily="18" charset="0"/>
            </a:endParaRPr>
          </a:p>
          <a:p>
            <a:pPr eaLnBrk="1" hangingPunct="1">
              <a:lnSpc>
                <a:spcPct val="80000"/>
              </a:lnSpc>
            </a:pPr>
            <a:r>
              <a:rPr lang="sr-Latn-RS" altLang="sr-Latn-RS" sz="2000" dirty="0">
                <a:solidFill>
                  <a:schemeClr val="tx2"/>
                </a:solidFill>
                <a:latin typeface="Cambria" panose="02040503050406030204" pitchFamily="18" charset="0"/>
              </a:rPr>
              <a:t>Chronic bacterial prostatitis</a:t>
            </a:r>
          </a:p>
          <a:p>
            <a:pPr eaLnBrk="1" hangingPunct="1">
              <a:lnSpc>
                <a:spcPct val="80000"/>
              </a:lnSpc>
            </a:pPr>
            <a:r>
              <a:rPr lang="sr-Latn-RS" altLang="sr-Latn-RS" sz="2000" dirty="0">
                <a:solidFill>
                  <a:schemeClr val="tx2"/>
                </a:solidFill>
                <a:latin typeface="Cambria" panose="02040503050406030204" pitchFamily="18" charset="0"/>
              </a:rPr>
              <a:t>TMP-SMX, Fluoroquinolones or based on cultures, orally, 4-6 weeks</a:t>
            </a:r>
          </a:p>
          <a:p>
            <a:pPr eaLnBrk="1" hangingPunct="1">
              <a:lnSpc>
                <a:spcPct val="80000"/>
              </a:lnSpc>
            </a:pPr>
            <a:endParaRPr lang="sr-Latn-RS" altLang="sr-Latn-RS" sz="2000" dirty="0">
              <a:solidFill>
                <a:schemeClr val="tx2"/>
              </a:solidFill>
              <a:latin typeface="Cambria" panose="02040503050406030204" pitchFamily="18" charset="0"/>
            </a:endParaRPr>
          </a:p>
          <a:p>
            <a:pPr eaLnBrk="1" hangingPunct="1">
              <a:lnSpc>
                <a:spcPct val="80000"/>
              </a:lnSpc>
            </a:pPr>
            <a:r>
              <a:rPr lang="sr-Latn-RS" altLang="sr-Latn-RS" sz="2000" dirty="0">
                <a:solidFill>
                  <a:schemeClr val="tx2"/>
                </a:solidFill>
                <a:latin typeface="Cambria" panose="02040503050406030204" pitchFamily="18" charset="0"/>
              </a:rPr>
              <a:t>Chlamydia and Ureaplasma empiric treatment with tetracyclines or erythromycin</a:t>
            </a:r>
          </a:p>
          <a:p>
            <a:pPr eaLnBrk="1" hangingPunct="1">
              <a:lnSpc>
                <a:spcPct val="80000"/>
              </a:lnSpc>
            </a:pPr>
            <a:endParaRPr lang="sr-Latn-RS" altLang="sr-Latn-RS" sz="2000" dirty="0">
              <a:solidFill>
                <a:schemeClr val="tx2"/>
              </a:solidFill>
              <a:latin typeface="Cambria" panose="02040503050406030204" pitchFamily="18" charset="0"/>
            </a:endParaRPr>
          </a:p>
          <a:p>
            <a:pPr eaLnBrk="1" hangingPunct="1">
              <a:lnSpc>
                <a:spcPct val="80000"/>
              </a:lnSpc>
            </a:pPr>
            <a:r>
              <a:rPr lang="sr-Latn-RS" altLang="sr-Latn-RS" sz="2000" dirty="0">
                <a:solidFill>
                  <a:schemeClr val="tx2"/>
                </a:solidFill>
                <a:latin typeface="Cambria" panose="02040503050406030204" pitchFamily="18" charset="0"/>
              </a:rPr>
              <a:t>Symptomatic treatment: alpha-blockers, NSAIDs</a:t>
            </a:r>
          </a:p>
          <a:p>
            <a:pPr eaLnBrk="1" hangingPunct="1">
              <a:lnSpc>
                <a:spcPct val="80000"/>
              </a:lnSpc>
            </a:pPr>
            <a:endParaRPr lang="sr-Latn-RS" altLang="sr-Latn-RS" sz="2000" dirty="0">
              <a:solidFill>
                <a:schemeClr val="tx2"/>
              </a:solidFill>
              <a:latin typeface="Cambria" panose="02040503050406030204" pitchFamily="18" charset="0"/>
            </a:endParaRPr>
          </a:p>
          <a:p>
            <a:pPr eaLnBrk="1" hangingPunct="1">
              <a:lnSpc>
                <a:spcPct val="80000"/>
              </a:lnSpc>
            </a:pPr>
            <a:r>
              <a:rPr lang="sr-Latn-RS" altLang="sr-Latn-RS" sz="2000" dirty="0">
                <a:solidFill>
                  <a:schemeClr val="tx2"/>
                </a:solidFill>
                <a:latin typeface="Cambria" panose="02040503050406030204" pitchFamily="18" charset="0"/>
              </a:rPr>
              <a:t>Suppressive therapy ≥ 3 relapses/year = 1/4-1/2 at bedtime:</a:t>
            </a:r>
          </a:p>
          <a:p>
            <a:pPr eaLnBrk="1" hangingPunct="1">
              <a:lnSpc>
                <a:spcPct val="80000"/>
              </a:lnSpc>
            </a:pPr>
            <a:r>
              <a:rPr lang="sr-Latn-RS" altLang="sr-Latn-RS" sz="2000" dirty="0">
                <a:solidFill>
                  <a:schemeClr val="tx2"/>
                </a:solidFill>
                <a:latin typeface="Cambria" panose="02040503050406030204" pitchFamily="18" charset="0"/>
              </a:rPr>
              <a:t>TMP-SMX, nitrofurantoin</a:t>
            </a:r>
            <a:endParaRPr lang="sr-Latn-CS" altLang="sr-Latn-RS" sz="2000" dirty="0">
              <a:latin typeface="Cambria" panose="02040503050406030204" pitchFamily="18" charset="0"/>
            </a:endParaRPr>
          </a:p>
        </p:txBody>
      </p:sp>
      <p:sp>
        <p:nvSpPr>
          <p:cNvPr id="4" name="Slide Number Placeholder 3">
            <a:extLst>
              <a:ext uri="{FF2B5EF4-FFF2-40B4-BE49-F238E27FC236}">
                <a16:creationId xmlns:a16="http://schemas.microsoft.com/office/drawing/2014/main" id="{D4FB74D5-1C02-2814-DEFC-8A842EA580EB}"/>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5B8B5DF-E3EC-4814-9C09-18F9DC06B5C9}" type="slidenum">
              <a:rPr lang="en-US" altLang="sr-Latn-RS">
                <a:solidFill>
                  <a:srgbClr val="164C6C"/>
                </a:solidFill>
                <a:latin typeface="Georgia" panose="02040502050405020303" pitchFamily="18" charset="0"/>
              </a:rPr>
              <a:pPr eaLnBrk="1" hangingPunct="1"/>
              <a:t>99</a:t>
            </a:fld>
            <a:endParaRPr lang="en-US" altLang="sr-Latn-RS">
              <a:solidFill>
                <a:srgbClr val="164C6C"/>
              </a:solidFill>
              <a:latin typeface="Georgia" panose="02040502050405020303" pitchFamily="18" charset="0"/>
            </a:endParaRPr>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20162</TotalTime>
  <Words>7076</Words>
  <Application>Microsoft Office PowerPoint</Application>
  <PresentationFormat>On-screen Show (4:3)</PresentationFormat>
  <Paragraphs>1541</Paragraphs>
  <Slides>122</Slides>
  <Notes>37</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1</vt:i4>
      </vt:variant>
      <vt:variant>
        <vt:lpstr>Slide Titles</vt:lpstr>
      </vt:variant>
      <vt:variant>
        <vt:i4>122</vt:i4>
      </vt:variant>
    </vt:vector>
  </HeadingPairs>
  <TitlesOfParts>
    <vt:vector size="134" baseType="lpstr">
      <vt:lpstr>Arial</vt:lpstr>
      <vt:lpstr>Calibri</vt:lpstr>
      <vt:lpstr>Cambria</vt:lpstr>
      <vt:lpstr>Comic Sans MS</vt:lpstr>
      <vt:lpstr>Georgia</vt:lpstr>
      <vt:lpstr>Gill Sans MT</vt:lpstr>
      <vt:lpstr>Times New Roman</vt:lpstr>
      <vt:lpstr>Wingdings</vt:lpstr>
      <vt:lpstr>Wingdings 2</vt:lpstr>
      <vt:lpstr>Wingdings 3</vt:lpstr>
      <vt:lpstr>Civic</vt:lpstr>
      <vt:lpstr>Chart</vt:lpstr>
      <vt:lpstr>Urolithiasis (nephrolithiasis) Gr. "nephros" kidney, "lithos" calculus stone of the urinary tract </vt:lpstr>
      <vt:lpstr>Epidemiology</vt:lpstr>
      <vt:lpstr>Epidemiology</vt:lpstr>
      <vt:lpstr>Importance </vt:lpstr>
      <vt:lpstr>Etiology </vt:lpstr>
      <vt:lpstr>Types and classification of calculus</vt:lpstr>
      <vt:lpstr>Risk factors for recurrent or complicated calculosis</vt:lpstr>
      <vt:lpstr>Clinical presentation</vt:lpstr>
      <vt:lpstr>Renal - renoureteral colic</vt:lpstr>
      <vt:lpstr>Epidemiology</vt:lpstr>
      <vt:lpstr>Visceral pain</vt:lpstr>
      <vt:lpstr>Hemodynamic and hydrostatic events</vt:lpstr>
      <vt:lpstr>Clinical presentation</vt:lpstr>
      <vt:lpstr>Diagnosis </vt:lpstr>
      <vt:lpstr>Ultrasonography</vt:lpstr>
      <vt:lpstr>ST without contrast (MR)</vt:lpstr>
      <vt:lpstr>i.v. Urography</vt:lpstr>
      <vt:lpstr>Retrograde ureteropyelography</vt:lpstr>
      <vt:lpstr>Differential diagnosis</vt:lpstr>
      <vt:lpstr>Treatment of renal colic</vt:lpstr>
      <vt:lpstr>Hospitalization - Observation (24 h)</vt:lpstr>
      <vt:lpstr>Stenting</vt:lpstr>
      <vt:lpstr>Spontaneous elimination</vt:lpstr>
      <vt:lpstr>Metabolic aspect and medical treatment</vt:lpstr>
      <vt:lpstr>Laboratory test protocol</vt:lpstr>
      <vt:lpstr>Laboratory test protocol</vt:lpstr>
      <vt:lpstr>Threshold values ​​of the parameters</vt:lpstr>
      <vt:lpstr>Calcium loading test Hypercalciuria</vt:lpstr>
      <vt:lpstr>Hyperoxaluria</vt:lpstr>
      <vt:lpstr>Hyperuricosuria </vt:lpstr>
      <vt:lpstr>Cystic calculosis</vt:lpstr>
      <vt:lpstr>Infectious calculosis</vt:lpstr>
      <vt:lpstr>Distal renal tubular acidosis</vt:lpstr>
      <vt:lpstr>The most common pathogenetic disorders in stone formation (%)</vt:lpstr>
      <vt:lpstr>Prevention and Metaphylaxis General measures</vt:lpstr>
      <vt:lpstr>Urine alkalization, Hypocitraturia</vt:lpstr>
      <vt:lpstr>Crystallization inhibitors</vt:lpstr>
      <vt:lpstr>Prevention and Metaphylaxis Specific measures</vt:lpstr>
      <vt:lpstr>Diet </vt:lpstr>
      <vt:lpstr>Active treatment of urolithiasis</vt:lpstr>
      <vt:lpstr>Methods of disintegration</vt:lpstr>
      <vt:lpstr>Extracorporeal shock wave lithotripsy - ESWL</vt:lpstr>
      <vt:lpstr>Percutaneous nephrolithotripsy PCNL</vt:lpstr>
      <vt:lpstr>Uretero/nephrolitotripsy</vt:lpstr>
      <vt:lpstr>Surgical treatment 1-5.4%</vt:lpstr>
      <vt:lpstr>Bladder stone</vt:lpstr>
      <vt:lpstr>Diagnosis </vt:lpstr>
      <vt:lpstr>Treatment </vt:lpstr>
      <vt:lpstr>Urinary infections</vt:lpstr>
      <vt:lpstr>Definition, frequency</vt:lpstr>
      <vt:lpstr>Prevalence </vt:lpstr>
      <vt:lpstr>Some terms related to UI</vt:lpstr>
      <vt:lpstr>Classifications </vt:lpstr>
      <vt:lpstr>Complicated predisposing conditions</vt:lpstr>
      <vt:lpstr>Ways of infection, Uropathogenic</vt:lpstr>
      <vt:lpstr>Diagnosis </vt:lpstr>
      <vt:lpstr>Clinical forms</vt:lpstr>
      <vt:lpstr>Cystitis clinical picture</vt:lpstr>
      <vt:lpstr>Pyelonephritis epidemiology</vt:lpstr>
      <vt:lpstr>Pyelonephritis clinical picture</vt:lpstr>
      <vt:lpstr>Diagnosis, Complications</vt:lpstr>
      <vt:lpstr>Chronic pyelonephritis</vt:lpstr>
      <vt:lpstr>Chronic pyelonephritis diagnosis</vt:lpstr>
      <vt:lpstr>Antimicrobial therapy</vt:lpstr>
      <vt:lpstr>Empiric AB therapy</vt:lpstr>
      <vt:lpstr>Complicated kidney infections</vt:lpstr>
      <vt:lpstr>Clinical forms</vt:lpstr>
      <vt:lpstr>Causative agents  </vt:lpstr>
      <vt:lpstr>Pyonephrosis (pus in the kidney)</vt:lpstr>
      <vt:lpstr>Urosepsis  </vt:lpstr>
      <vt:lpstr>Urosepsis  </vt:lpstr>
      <vt:lpstr>Sources - division of urosepsis</vt:lpstr>
      <vt:lpstr>Clinical presentation of purulent UI</vt:lpstr>
      <vt:lpstr>Clinical presentation of urosepsis</vt:lpstr>
      <vt:lpstr>Diagnosis  </vt:lpstr>
      <vt:lpstr>Laboratory findings</vt:lpstr>
      <vt:lpstr>Native uro tract</vt:lpstr>
      <vt:lpstr>i.v. Urography</vt:lpstr>
      <vt:lpstr>Retrograde/antegrade pyelography</vt:lpstr>
      <vt:lpstr>Ultrasonography</vt:lpstr>
      <vt:lpstr>Computed tomography</vt:lpstr>
      <vt:lpstr>Abscessography </vt:lpstr>
      <vt:lpstr>Six emergency procedures</vt:lpstr>
      <vt:lpstr>Treatment   </vt:lpstr>
      <vt:lpstr>Empirical antimicrobial therapy</vt:lpstr>
      <vt:lpstr>Control of the source of infection - Abscess</vt:lpstr>
      <vt:lpstr>PowerPoint Presentation</vt:lpstr>
      <vt:lpstr>PowerPoint Presentation</vt:lpstr>
      <vt:lpstr>Infections of the male genital organs</vt:lpstr>
      <vt:lpstr>Urethritis </vt:lpstr>
      <vt:lpstr>Symptoms and Diagnosis</vt:lpstr>
      <vt:lpstr>Further propagation and complications</vt:lpstr>
      <vt:lpstr>Treatment </vt:lpstr>
      <vt:lpstr>Prostatitis (infection or inflammation of the prostate gland)</vt:lpstr>
      <vt:lpstr>Ways of origin and causative agents of infection</vt:lpstr>
      <vt:lpstr>Symptoms </vt:lpstr>
      <vt:lpstr>Diagnosis </vt:lpstr>
      <vt:lpstr>Diagnosis </vt:lpstr>
      <vt:lpstr>Antimicrobial treatment of prostatitis</vt:lpstr>
      <vt:lpstr>Non-pharmacological treatment</vt:lpstr>
      <vt:lpstr>Epididymitis (epididymo-orchitis)</vt:lpstr>
      <vt:lpstr>Clinical picture</vt:lpstr>
      <vt:lpstr>Diagnosis </vt:lpstr>
      <vt:lpstr>Treatment</vt:lpstr>
      <vt:lpstr>Tuberculosis of the genitourinary system</vt:lpstr>
      <vt:lpstr>Epidemiology of tuberculosis</vt:lpstr>
      <vt:lpstr>Predisposition </vt:lpstr>
      <vt:lpstr>Extrapulmonary tuberculosis</vt:lpstr>
      <vt:lpstr>Pathogenesis/Microbiology</vt:lpstr>
      <vt:lpstr>Patology</vt:lpstr>
      <vt:lpstr>Patology </vt:lpstr>
      <vt:lpstr>Symptoms</vt:lpstr>
      <vt:lpstr>Diagnosis </vt:lpstr>
      <vt:lpstr>Radiological studies</vt:lpstr>
      <vt:lpstr>i.v. Urography</vt:lpstr>
      <vt:lpstr>i.v. Urography</vt:lpstr>
      <vt:lpstr>Retrograde, antegrade ureteropyelography</vt:lpstr>
      <vt:lpstr>Ultrasonography, CT</vt:lpstr>
      <vt:lpstr>Cystoscopy </vt:lpstr>
      <vt:lpstr>Complications </vt:lpstr>
      <vt:lpstr>Treatment </vt:lpstr>
      <vt:lpstr>Surgical treatment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Уролитијаза калкулоза уринарних путева</dc:title>
  <dc:creator>abc</dc:creator>
  <cp:lastModifiedBy>abc</cp:lastModifiedBy>
  <cp:revision>1154</cp:revision>
  <dcterms:created xsi:type="dcterms:W3CDTF">2006-08-16T00:00:00Z</dcterms:created>
  <dcterms:modified xsi:type="dcterms:W3CDTF">2023-09-02T17:58:37Z</dcterms:modified>
</cp:coreProperties>
</file>